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Lst>
  <p:notesMasterIdLst>
    <p:notesMasterId r:id="rId18"/>
  </p:notesMasterIdLst>
  <p:handoutMasterIdLst>
    <p:handoutMasterId r:id="rId19"/>
  </p:handoutMasterIdLst>
  <p:sldIdLst>
    <p:sldId id="266" r:id="rId5"/>
    <p:sldId id="278" r:id="rId6"/>
    <p:sldId id="274" r:id="rId7"/>
    <p:sldId id="275" r:id="rId8"/>
    <p:sldId id="276" r:id="rId9"/>
    <p:sldId id="277" r:id="rId10"/>
    <p:sldId id="279" r:id="rId11"/>
    <p:sldId id="280" r:id="rId12"/>
    <p:sldId id="281" r:id="rId13"/>
    <p:sldId id="283" r:id="rId14"/>
    <p:sldId id="282" r:id="rId15"/>
    <p:sldId id="284" r:id="rId16"/>
    <p:sldId id="273" r:id="rId17"/>
  </p:sldIdLst>
  <p:sldSz cx="8999538" cy="6840538"/>
  <p:notesSz cx="6797675" cy="9926638"/>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674" userDrawn="1">
          <p15:clr>
            <a:srgbClr val="A4A3A4"/>
          </p15:clr>
        </p15:guide>
        <p15:guide id="2" pos="19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9999"/>
    <a:srgbClr val="004586"/>
    <a:srgbClr val="83CAFF"/>
    <a:srgbClr val="0084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52" y="108"/>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59" d="100"/>
          <a:sy n="59" d="100"/>
        </p:scale>
        <p:origin x="-1752" y="-72"/>
      </p:cViewPr>
      <p:guideLst>
        <p:guide orient="horz" pos="2674"/>
        <p:guide pos="19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B761802-F350-4177-B4F5-6B4C6E75DED4}" type="datetimeFigureOut">
              <a:rPr lang="et-EE" smtClean="0"/>
              <a:t>29.11.2017</a:t>
            </a:fld>
            <a:endParaRPr lang="et-EE"/>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t-EE"/>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37DB1E3-A04A-42D9-AC47-37AB8D1CF4F2}" type="slidenum">
              <a:rPr lang="et-EE" smtClean="0"/>
              <a:t>‹#›</a:t>
            </a:fld>
            <a:endParaRPr lang="et-EE"/>
          </a:p>
        </p:txBody>
      </p:sp>
    </p:spTree>
    <p:extLst>
      <p:ext uri="{BB962C8B-B14F-4D97-AF65-F5344CB8AC3E}">
        <p14:creationId xmlns:p14="http://schemas.microsoft.com/office/powerpoint/2010/main" val="3458581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950913" y="754063"/>
            <a:ext cx="4892675" cy="372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79482" y="4714970"/>
            <a:ext cx="5437284" cy="44658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2051" name="Rectangle 3"/>
          <p:cNvSpPr>
            <a:spLocks noGrp="1" noChangeArrowheads="1"/>
          </p:cNvSpPr>
          <p:nvPr>
            <p:ph type="hdr"/>
          </p:nvPr>
        </p:nvSpPr>
        <p:spPr bwMode="auto">
          <a:xfrm>
            <a:off x="1" y="0"/>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3847068" y="0"/>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1" y="9429937"/>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3847068" y="9429937"/>
            <a:ext cx="2949180"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63310" algn="l"/>
                <a:tab pos="1326619" algn="l"/>
                <a:tab pos="1989929" algn="l"/>
                <a:tab pos="2653238" algn="l"/>
              </a:tabLst>
              <a:defRPr sz="13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5</a:t>
            </a:fld>
            <a:endParaRPr lang="et-EE" altLang="en-US"/>
          </a:p>
        </p:txBody>
      </p:sp>
    </p:spTree>
    <p:extLst>
      <p:ext uri="{BB962C8B-B14F-4D97-AF65-F5344CB8AC3E}">
        <p14:creationId xmlns:p14="http://schemas.microsoft.com/office/powerpoint/2010/main" val="40785230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baseline="0">
                <a:solidFill>
                  <a:schemeClr val="bg1"/>
                </a:solidFill>
              </a:defRPr>
            </a:lvl1pPr>
          </a:lstStyle>
          <a:p>
            <a:r>
              <a:rPr lang="et-EE" dirty="0"/>
              <a:t>Maksetaotluse esitamine uues e-PRIA keskkonnas</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Heiki Sepp</a:t>
            </a:r>
          </a:p>
          <a:p>
            <a:r>
              <a:rPr lang="et-EE" dirty="0"/>
              <a:t>PRIA/ arendusbüroo nõunik</a:t>
            </a:r>
          </a:p>
          <a:p>
            <a:endParaRPr lang="et-EE" dirty="0"/>
          </a:p>
          <a:p>
            <a:r>
              <a:rPr lang="et-EE" dirty="0"/>
              <a:t>29.11.2017</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lvl1pPr>
          </a:lstStyle>
          <a:p>
            <a:r>
              <a:rPr lang="en-US" dirty="0" err="1"/>
              <a:t>Esitlusslaidide</a:t>
            </a:r>
            <a:r>
              <a:rPr lang="en-US" dirty="0"/>
              <a:t> </a:t>
            </a:r>
            <a:r>
              <a:rPr lang="en-US" dirty="0" err="1"/>
              <a:t>kujundusest</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asutuse nimetus / ametinimetus</a:t>
            </a:r>
          </a:p>
          <a:p>
            <a:endParaRPr lang="et-EE" dirty="0"/>
          </a:p>
          <a:p>
            <a:r>
              <a:rPr lang="et-EE" dirty="0"/>
              <a:t>14.12.2013</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426755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a:t>Click to edit Master text styles</a:t>
            </a:r>
          </a:p>
        </p:txBody>
      </p:sp>
    </p:spTree>
    <p:extLst>
      <p:ext uri="{BB962C8B-B14F-4D97-AF65-F5344CB8AC3E}">
        <p14:creationId xmlns:p14="http://schemas.microsoft.com/office/powerpoint/2010/main" val="9960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a:t>Click to edit Master text styles</a:t>
            </a:r>
          </a:p>
        </p:txBody>
      </p:sp>
    </p:spTree>
    <p:extLst>
      <p:ext uri="{BB962C8B-B14F-4D97-AF65-F5344CB8AC3E}">
        <p14:creationId xmlns:p14="http://schemas.microsoft.com/office/powerpoint/2010/main" val="4009672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lvl1pPr>
          </a:lstStyle>
          <a:p>
            <a:r>
              <a:rPr lang="et-EE" dirty="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err="1"/>
              <a:t>eesnimi@perenimi@amet.ee</a:t>
            </a:r>
            <a:endParaRPr lang="et-EE" dirty="0"/>
          </a:p>
          <a:p>
            <a:endParaRPr lang="et-EE"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solidFill>
                  <a:schemeClr val="bg1"/>
                </a:solidFill>
              </a:defRPr>
            </a:lvl1pPr>
          </a:lstStyle>
          <a:p>
            <a:r>
              <a:rPr lang="et-EE" dirty="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err="1"/>
              <a:t>eesnimi@perenimi@amet.ee</a:t>
            </a:r>
            <a:endParaRPr lang="et-EE" dirty="0"/>
          </a:p>
          <a:p>
            <a:endParaRPr lang="et-EE"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340363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54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1026" name="Rectangle 2"/>
          <p:cNvSpPr>
            <a:spLocks noGrp="1" noChangeArrowheads="1"/>
          </p:cNvSpPr>
          <p:nvPr>
            <p:ph type="body" idx="1"/>
          </p:nvPr>
        </p:nvSpPr>
        <p:spPr bwMode="auto">
          <a:xfrm>
            <a:off x="503238" y="1768475"/>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76FC000B-E6F4-447B-A1BE-42BA0C3D0C27}" type="datetime1">
              <a:rPr lang="et-EE" altLang="en-US" smtClean="0"/>
              <a:t>29.11.2017</a:t>
            </a:fld>
            <a:endParaRPr lang="et-EE" altLang="en-US"/>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62" r:id="rId4"/>
    <p:sldLayoutId id="2147483660" r:id="rId5"/>
    <p:sldLayoutId id="2147483663" r:id="rId6"/>
    <p:sldLayoutId id="2147483655" r:id="rId7"/>
  </p:sldLayoutIdLst>
  <p:hf hdr="0" ftr="0"/>
  <p:txStyles>
    <p:titleStyle>
      <a:lvl1pPr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fontAlgn="base" hangingPunct="0">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fontAlgn="base" hangingPunct="0">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fontAlgn="base" hangingPunct="0">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fontAlgn="base" hangingPunct="0">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fontAlgn="base" hangingPunct="0">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pria.ee/et/oluline-info/vaade/tahistamine/mak_uus/"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361" y="1980109"/>
            <a:ext cx="7776639" cy="4273091"/>
          </a:xfrm>
        </p:spPr>
        <p:txBody>
          <a:bodyPr/>
          <a:lstStyle/>
          <a:p>
            <a:r>
              <a:rPr lang="et-EE" altLang="en-US" sz="4400" dirty="0">
                <a:solidFill>
                  <a:srgbClr val="FFFFFF"/>
                </a:solidFill>
              </a:rPr>
              <a:t>Maksetaotluste esitamine uues </a:t>
            </a:r>
            <a:br>
              <a:rPr lang="et-EE" altLang="en-US" sz="4400" dirty="0">
                <a:solidFill>
                  <a:srgbClr val="FFFFFF"/>
                </a:solidFill>
              </a:rPr>
            </a:br>
            <a:r>
              <a:rPr lang="et-EE" altLang="en-US" sz="4400" dirty="0">
                <a:solidFill>
                  <a:srgbClr val="FFFFFF"/>
                </a:solidFill>
              </a:rPr>
              <a:t>e-</a:t>
            </a:r>
            <a:r>
              <a:rPr lang="et-EE" altLang="en-US" sz="4400" dirty="0" err="1">
                <a:solidFill>
                  <a:srgbClr val="FFFFFF"/>
                </a:solidFill>
              </a:rPr>
              <a:t>PRIAs</a:t>
            </a:r>
            <a:r>
              <a:rPr lang="et-EE" altLang="en-US" sz="4400" dirty="0">
                <a:solidFill>
                  <a:srgbClr val="FFFFFF"/>
                </a:solidFill>
              </a:rPr>
              <a:t>, kontrolli jaoks ettevalmistamine, tähistamine</a:t>
            </a:r>
            <a:endParaRPr lang="en-US" sz="4400" dirty="0"/>
          </a:p>
        </p:txBody>
      </p:sp>
      <p:sp>
        <p:nvSpPr>
          <p:cNvPr id="3" name="Subtitle 2"/>
          <p:cNvSpPr>
            <a:spLocks noGrp="1"/>
          </p:cNvSpPr>
          <p:nvPr>
            <p:ph type="subTitle" idx="1"/>
          </p:nvPr>
        </p:nvSpPr>
        <p:spPr>
          <a:xfrm>
            <a:off x="899369" y="4151885"/>
            <a:ext cx="7200000" cy="1728000"/>
          </a:xfrm>
        </p:spPr>
        <p:txBody>
          <a:bodyPr/>
          <a:lstStyle/>
          <a:p>
            <a:r>
              <a:rPr lang="et-EE" altLang="en-US" sz="2400" b="1" dirty="0">
                <a:solidFill>
                  <a:srgbClr val="FFFFFF"/>
                </a:solidFill>
              </a:rPr>
              <a:t>Heiki Sepp</a:t>
            </a:r>
          </a:p>
          <a:p>
            <a:r>
              <a:rPr lang="et-EE" altLang="en-US" sz="2000" dirty="0">
                <a:solidFill>
                  <a:srgbClr val="FFFFFF"/>
                </a:solidFill>
              </a:rPr>
              <a:t>PRIA/ arendusbüroo nõunik</a:t>
            </a:r>
          </a:p>
          <a:p>
            <a:endParaRPr lang="et-EE" altLang="en-US" sz="2000" dirty="0">
              <a:solidFill>
                <a:srgbClr val="FFFFFF"/>
              </a:solidFill>
            </a:endParaRPr>
          </a:p>
          <a:p>
            <a:r>
              <a:rPr lang="et-EE" altLang="en-US" sz="2400" b="1" dirty="0">
                <a:solidFill>
                  <a:srgbClr val="FFFFFF"/>
                </a:solidFill>
              </a:rPr>
              <a:t>Pille Mae</a:t>
            </a:r>
          </a:p>
          <a:p>
            <a:r>
              <a:rPr lang="et-EE" altLang="en-US" sz="2000" dirty="0">
                <a:solidFill>
                  <a:srgbClr val="FFFFFF"/>
                </a:solidFill>
              </a:rPr>
              <a:t>PRIA/ arengutoetuste osakonna nõunik</a:t>
            </a:r>
          </a:p>
          <a:p>
            <a:endParaRPr lang="et-EE" altLang="en-US" sz="800" dirty="0">
              <a:solidFill>
                <a:srgbClr val="FFFFFF"/>
              </a:solidFill>
            </a:endParaRPr>
          </a:p>
          <a:p>
            <a:r>
              <a:rPr lang="et-EE" altLang="en-US" sz="2000" dirty="0">
                <a:solidFill>
                  <a:srgbClr val="FFFFFF"/>
                </a:solidFill>
              </a:rPr>
              <a:t>29.11.2017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1816" y="180989"/>
            <a:ext cx="3672183" cy="1583096"/>
          </a:xfrm>
          <a:prstGeom prst="rect">
            <a:avLst/>
          </a:prstGeom>
        </p:spPr>
      </p:pic>
    </p:spTree>
    <p:extLst>
      <p:ext uri="{BB962C8B-B14F-4D97-AF65-F5344CB8AC3E}">
        <p14:creationId xmlns:p14="http://schemas.microsoft.com/office/powerpoint/2010/main" val="1136022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Logo ja Euroopa Liidu embleemiga tuleb tähistada muuhulgas:</a:t>
            </a:r>
          </a:p>
        </p:txBody>
      </p:sp>
      <p:sp>
        <p:nvSpPr>
          <p:cNvPr id="3" name="Content Placeholder 2"/>
          <p:cNvSpPr>
            <a:spLocks noGrp="1"/>
          </p:cNvSpPr>
          <p:nvPr>
            <p:ph idx="1"/>
          </p:nvPr>
        </p:nvSpPr>
        <p:spPr>
          <a:xfrm>
            <a:off x="503239" y="1768475"/>
            <a:ext cx="7920000" cy="4820146"/>
          </a:xfrm>
        </p:spPr>
        <p:txBody>
          <a:bodyPr/>
          <a:lstStyle/>
          <a:p>
            <a:pPr marL="108000" indent="0">
              <a:buNone/>
            </a:pPr>
            <a:r>
              <a:rPr lang="et-EE" sz="2200" dirty="0"/>
              <a:t>1) ehitis;</a:t>
            </a:r>
          </a:p>
          <a:p>
            <a:pPr marL="108000" indent="0">
              <a:buNone/>
            </a:pPr>
            <a:r>
              <a:rPr lang="et-EE" sz="2200" dirty="0"/>
              <a:t>2) masin, seade;</a:t>
            </a:r>
          </a:p>
          <a:p>
            <a:pPr marL="108000" indent="0">
              <a:buNone/>
            </a:pPr>
            <a:r>
              <a:rPr lang="et-EE" sz="2200" dirty="0"/>
              <a:t>3) meene;</a:t>
            </a:r>
          </a:p>
          <a:p>
            <a:pPr marL="108000" indent="0">
              <a:buNone/>
            </a:pPr>
            <a:r>
              <a:rPr lang="et-EE" sz="2200" dirty="0"/>
              <a:t>4) info- ja reklaammaterjal;</a:t>
            </a:r>
          </a:p>
          <a:p>
            <a:pPr marL="108000" indent="0">
              <a:buNone/>
            </a:pPr>
            <a:r>
              <a:rPr lang="et-EE" sz="2200" dirty="0"/>
              <a:t>5) üritus;</a:t>
            </a:r>
          </a:p>
          <a:p>
            <a:pPr marL="108000" indent="0">
              <a:buNone/>
            </a:pPr>
            <a:r>
              <a:rPr lang="et-EE" sz="2200" dirty="0"/>
              <a:t>6) digitaalne infokandja ja materjal, paigutatuna pakendile või tootele ning selle esilehele, -kaadrile, -pildile;</a:t>
            </a:r>
          </a:p>
          <a:p>
            <a:pPr marL="108000" indent="0">
              <a:buNone/>
            </a:pPr>
            <a:r>
              <a:rPr lang="et-EE" sz="2200" dirty="0"/>
              <a:t>7) televisioonisaade, artikkel ja muu tekst tehniliselt võimalikul ja sobival viisil;</a:t>
            </a:r>
          </a:p>
          <a:p>
            <a:pPr marL="108000" indent="0">
              <a:buNone/>
            </a:pPr>
            <a:r>
              <a:rPr lang="et-EE" sz="2200" dirty="0"/>
              <a:t>8) trükimeedia (näiteks infolehed) või avalikkusele suunatud veebilehe kuulutus (nt. netireklaam).</a:t>
            </a:r>
          </a:p>
          <a:p>
            <a:endParaRPr lang="et-EE" dirty="0"/>
          </a:p>
        </p:txBody>
      </p:sp>
    </p:spTree>
    <p:extLst>
      <p:ext uri="{BB962C8B-B14F-4D97-AF65-F5344CB8AC3E}">
        <p14:creationId xmlns:p14="http://schemas.microsoft.com/office/powerpoint/2010/main" val="781701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Investeeringuobjektide tähistamine (2)</a:t>
            </a:r>
          </a:p>
        </p:txBody>
      </p:sp>
      <p:sp>
        <p:nvSpPr>
          <p:cNvPr id="3" name="Content Placeholder 2"/>
          <p:cNvSpPr>
            <a:spLocks noGrp="1"/>
          </p:cNvSpPr>
          <p:nvPr>
            <p:ph idx="1"/>
          </p:nvPr>
        </p:nvSpPr>
        <p:spPr/>
        <p:txBody>
          <a:bodyPr/>
          <a:lstStyle/>
          <a:p>
            <a:r>
              <a:rPr lang="et-EE" dirty="0"/>
              <a:t>veebilehe tähistamine (kui veebileht on olemas)</a:t>
            </a:r>
          </a:p>
          <a:p>
            <a:r>
              <a:rPr lang="et-EE" dirty="0"/>
              <a:t>kleebis (olenemata summast)</a:t>
            </a:r>
          </a:p>
          <a:p>
            <a:r>
              <a:rPr lang="et-EE" dirty="0"/>
              <a:t>A3 suurune plakat (üle 10 000€)</a:t>
            </a:r>
          </a:p>
          <a:p>
            <a:r>
              <a:rPr lang="et-EE" dirty="0"/>
              <a:t>selgitav tahvel (üle 50 000€)</a:t>
            </a:r>
          </a:p>
          <a:p>
            <a:r>
              <a:rPr lang="et-EE" dirty="0"/>
              <a:t>stend (üle 500 000€) </a:t>
            </a:r>
          </a:p>
        </p:txBody>
      </p:sp>
    </p:spTree>
    <p:extLst>
      <p:ext uri="{BB962C8B-B14F-4D97-AF65-F5344CB8AC3E}">
        <p14:creationId xmlns:p14="http://schemas.microsoft.com/office/powerpoint/2010/main" val="1056688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Investeeringuobjektide tähistamine (3)</a:t>
            </a:r>
          </a:p>
        </p:txBody>
      </p:sp>
      <p:sp>
        <p:nvSpPr>
          <p:cNvPr id="3" name="Content Placeholder 2"/>
          <p:cNvSpPr>
            <a:spLocks noGrp="1"/>
          </p:cNvSpPr>
          <p:nvPr>
            <p:ph idx="1"/>
          </p:nvPr>
        </p:nvSpPr>
        <p:spPr/>
        <p:txBody>
          <a:bodyPr/>
          <a:lstStyle/>
          <a:p>
            <a:r>
              <a:rPr lang="et-EE" sz="2400" dirty="0"/>
              <a:t>Toetuse saaja tähistab toetatava objekti logo ja embleemiga selle soetamisest või valmimisest arvates või objekti tootmise käigus, kui tema taotluse kohta on tehtud taotluse rahuldamise otsus.</a:t>
            </a:r>
          </a:p>
          <a:p>
            <a:r>
              <a:rPr lang="et-EE" sz="2400" dirty="0"/>
              <a:t>Tegevuse puhul tähistab toetuse saaja logo ja embleemiga tegevuse toimumise koha selle toimumise ajavahemikuks ja tegevuse kohta käiva teavitusmaterjali vastavalt selle valmimisele. </a:t>
            </a:r>
          </a:p>
          <a:p>
            <a:r>
              <a:rPr lang="et-EE" sz="2400" dirty="0"/>
              <a:t>Paigaldatud tähistus peab säilima vähemalt viis aastat viimase toetusosa väljamaksmisest arvates.</a:t>
            </a:r>
          </a:p>
          <a:p>
            <a:endParaRPr lang="et-EE" dirty="0"/>
          </a:p>
        </p:txBody>
      </p:sp>
    </p:spTree>
    <p:extLst>
      <p:ext uri="{BB962C8B-B14F-4D97-AF65-F5344CB8AC3E}">
        <p14:creationId xmlns:p14="http://schemas.microsoft.com/office/powerpoint/2010/main" val="4083891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t-EE" dirty="0"/>
              <a:t>Aitäh!</a:t>
            </a:r>
            <a:endParaRPr lang="en-US" dirty="0"/>
          </a:p>
        </p:txBody>
      </p:sp>
      <p:sp>
        <p:nvSpPr>
          <p:cNvPr id="5" name="Subtitle 4"/>
          <p:cNvSpPr>
            <a:spLocks noGrp="1"/>
          </p:cNvSpPr>
          <p:nvPr>
            <p:ph type="subTitle" idx="1"/>
          </p:nvPr>
        </p:nvSpPr>
        <p:spPr>
          <a:xfrm>
            <a:off x="1404000" y="3636293"/>
            <a:ext cx="7200000" cy="2232248"/>
          </a:xfrm>
        </p:spPr>
        <p:txBody>
          <a:bodyPr/>
          <a:lstStyle/>
          <a:p>
            <a:r>
              <a:rPr lang="et-EE" dirty="0"/>
              <a:t>Heiki Sepp</a:t>
            </a:r>
          </a:p>
          <a:p>
            <a:r>
              <a:rPr lang="et-EE" dirty="0"/>
              <a:t>Heiki.Sepp@pria.ee</a:t>
            </a:r>
          </a:p>
          <a:p>
            <a:endParaRPr lang="et-EE" dirty="0"/>
          </a:p>
          <a:p>
            <a:r>
              <a:rPr lang="et-EE" dirty="0"/>
              <a:t>Pille Mae</a:t>
            </a:r>
          </a:p>
          <a:p>
            <a:r>
              <a:rPr lang="et-EE" dirty="0"/>
              <a:t>Pille.Mae@pria.ee</a:t>
            </a:r>
          </a:p>
          <a:p>
            <a:endParaRPr lang="en-US" dirty="0"/>
          </a:p>
        </p:txBody>
      </p:sp>
    </p:spTree>
    <p:extLst>
      <p:ext uri="{BB962C8B-B14F-4D97-AF65-F5344CB8AC3E}">
        <p14:creationId xmlns:p14="http://schemas.microsoft.com/office/powerpoint/2010/main" val="397963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u="sng" dirty="0"/>
              <a:t>Maksetaotluse taotlusvormi avamine ebaõnnestub kui:</a:t>
            </a:r>
            <a:br>
              <a:rPr lang="et-EE" dirty="0"/>
            </a:br>
            <a:endParaRPr lang="et-EE" dirty="0"/>
          </a:p>
        </p:txBody>
      </p:sp>
      <p:sp>
        <p:nvSpPr>
          <p:cNvPr id="3" name="Content Placeholder 2"/>
          <p:cNvSpPr>
            <a:spLocks noGrp="1"/>
          </p:cNvSpPr>
          <p:nvPr>
            <p:ph idx="1"/>
          </p:nvPr>
        </p:nvSpPr>
        <p:spPr/>
        <p:txBody>
          <a:bodyPr/>
          <a:lstStyle/>
          <a:p>
            <a:pPr marL="285750" indent="-285750" fontAlgn="ctr">
              <a:buFont typeface="Arial" panose="020B0604020202020204" pitchFamily="34" charset="0"/>
              <a:buChar char="•"/>
            </a:pPr>
            <a:r>
              <a:rPr lang="et-EE" sz="1600" dirty="0"/>
              <a:t>puudub esitatud toetustaotlus, veateade: „Puudub taotlustoimik, kuhu oleks võimalik maksetaotlust/kulutuste aruannet lisada.“;</a:t>
            </a:r>
          </a:p>
          <a:p>
            <a:pPr marL="285750" indent="-285750" fontAlgn="ctr">
              <a:buFont typeface="Arial" panose="020B0604020202020204" pitchFamily="34" charset="0"/>
              <a:buChar char="•"/>
            </a:pPr>
            <a:r>
              <a:rPr lang="et-EE" sz="1600" dirty="0"/>
              <a:t>esitatud toetustaotlusel puudub rahuldamise v</a:t>
            </a:r>
            <a:r>
              <a:rPr lang="en-US" sz="1600" dirty="0" err="1"/>
              <a:t>õi</a:t>
            </a:r>
            <a:r>
              <a:rPr lang="en-US" sz="1600" dirty="0"/>
              <a:t> </a:t>
            </a:r>
            <a:r>
              <a:rPr lang="en-US" sz="1600" dirty="0" err="1"/>
              <a:t>osalise</a:t>
            </a:r>
            <a:r>
              <a:rPr lang="en-US" sz="1600" dirty="0"/>
              <a:t> </a:t>
            </a:r>
            <a:r>
              <a:rPr lang="en-US" sz="1600" dirty="0" err="1"/>
              <a:t>rahuldamise</a:t>
            </a:r>
            <a:r>
              <a:rPr lang="en-US" sz="1600" dirty="0"/>
              <a:t> </a:t>
            </a:r>
            <a:r>
              <a:rPr lang="en-US" sz="1600" dirty="0" err="1"/>
              <a:t>otsust</a:t>
            </a:r>
            <a:r>
              <a:rPr lang="en-US" sz="1600" dirty="0"/>
              <a:t>, </a:t>
            </a:r>
            <a:r>
              <a:rPr lang="en-US" sz="1600" dirty="0" err="1"/>
              <a:t>veateade</a:t>
            </a:r>
            <a:r>
              <a:rPr lang="en-US" sz="1600" dirty="0"/>
              <a:t> „</a:t>
            </a:r>
            <a:r>
              <a:rPr lang="en-US" sz="1600" dirty="0" err="1"/>
              <a:t>Toetustaotlusel</a:t>
            </a:r>
            <a:r>
              <a:rPr lang="en-US" sz="1600" dirty="0"/>
              <a:t> </a:t>
            </a:r>
            <a:r>
              <a:rPr lang="en-US" sz="1600" dirty="0" err="1"/>
              <a:t>puudub</a:t>
            </a:r>
            <a:r>
              <a:rPr lang="en-US" sz="1600" dirty="0"/>
              <a:t> </a:t>
            </a:r>
            <a:r>
              <a:rPr lang="en-US" sz="1600" dirty="0" err="1"/>
              <a:t>rahuldamise</a:t>
            </a:r>
            <a:r>
              <a:rPr lang="en-US" sz="1600" dirty="0"/>
              <a:t> </a:t>
            </a:r>
            <a:r>
              <a:rPr lang="en-US" sz="1600" dirty="0" err="1"/>
              <a:t>otsus</a:t>
            </a:r>
            <a:r>
              <a:rPr lang="en-US" sz="1600" dirty="0"/>
              <a:t>. </a:t>
            </a:r>
            <a:r>
              <a:rPr lang="en-US" sz="1600" dirty="0" err="1"/>
              <a:t>Maksetaotlust</a:t>
            </a:r>
            <a:r>
              <a:rPr lang="en-US" sz="1600" dirty="0"/>
              <a:t>/</a:t>
            </a:r>
            <a:r>
              <a:rPr lang="en-US" sz="1600" dirty="0" err="1"/>
              <a:t>kulutuste</a:t>
            </a:r>
            <a:r>
              <a:rPr lang="en-US" sz="1600" dirty="0"/>
              <a:t> </a:t>
            </a:r>
            <a:r>
              <a:rPr lang="en-US" sz="1600" dirty="0" err="1"/>
              <a:t>aruannet</a:t>
            </a:r>
            <a:r>
              <a:rPr lang="en-US" sz="1600" dirty="0"/>
              <a:t> </a:t>
            </a:r>
            <a:r>
              <a:rPr lang="en-US" sz="1600" dirty="0" err="1"/>
              <a:t>ei</a:t>
            </a:r>
            <a:r>
              <a:rPr lang="en-US" sz="1600" dirty="0"/>
              <a:t> ole </a:t>
            </a:r>
            <a:r>
              <a:rPr lang="en-US" sz="1600" dirty="0" err="1"/>
              <a:t>võimalik</a:t>
            </a:r>
            <a:r>
              <a:rPr lang="en-US" sz="1600" dirty="0"/>
              <a:t> </a:t>
            </a:r>
            <a:r>
              <a:rPr lang="en-US" sz="1600" dirty="0" err="1"/>
              <a:t>lisada</a:t>
            </a:r>
            <a:r>
              <a:rPr lang="en-US" sz="1600" dirty="0"/>
              <a:t>.“</a:t>
            </a:r>
            <a:endParaRPr lang="et-EE" sz="1600" dirty="0"/>
          </a:p>
          <a:p>
            <a:pPr marL="285750" indent="-285750" fontAlgn="ctr">
              <a:buFont typeface="Arial" panose="020B0604020202020204" pitchFamily="34" charset="0"/>
              <a:buChar char="•"/>
            </a:pPr>
            <a:r>
              <a:rPr lang="et-EE" sz="1600" dirty="0"/>
              <a:t>esitatud on l</a:t>
            </a:r>
            <a:r>
              <a:rPr lang="en-US" sz="1600" dirty="0" err="1"/>
              <a:t>õplik</a:t>
            </a:r>
            <a:r>
              <a:rPr lang="en-US" sz="1600" dirty="0"/>
              <a:t> </a:t>
            </a:r>
            <a:r>
              <a:rPr lang="en-US" sz="1600" dirty="0" err="1"/>
              <a:t>maksetaotlus</a:t>
            </a:r>
            <a:r>
              <a:rPr lang="en-US" sz="1600" dirty="0"/>
              <a:t>/</a:t>
            </a:r>
            <a:r>
              <a:rPr lang="en-US" sz="1600" dirty="0" err="1"/>
              <a:t>kulutuste</a:t>
            </a:r>
            <a:r>
              <a:rPr lang="en-US" sz="1600" dirty="0"/>
              <a:t> </a:t>
            </a:r>
            <a:r>
              <a:rPr lang="en-US" sz="1600" dirty="0" err="1"/>
              <a:t>aruanne</a:t>
            </a:r>
            <a:r>
              <a:rPr lang="en-US" sz="1600" dirty="0"/>
              <a:t>, </a:t>
            </a:r>
            <a:r>
              <a:rPr lang="en-US" sz="1600" dirty="0" err="1"/>
              <a:t>veateade</a:t>
            </a:r>
            <a:r>
              <a:rPr lang="en-US" sz="1600" dirty="0"/>
              <a:t>: "</a:t>
            </a:r>
            <a:r>
              <a:rPr lang="en-US" sz="1600" dirty="0" err="1"/>
              <a:t>Oled</a:t>
            </a:r>
            <a:r>
              <a:rPr lang="en-US" sz="1600" dirty="0"/>
              <a:t> </a:t>
            </a:r>
            <a:r>
              <a:rPr lang="en-US" sz="1600" dirty="0" err="1"/>
              <a:t>esitanud</a:t>
            </a:r>
            <a:r>
              <a:rPr lang="en-US" sz="1600" dirty="0"/>
              <a:t> juba </a:t>
            </a:r>
            <a:r>
              <a:rPr lang="en-US" sz="1600" dirty="0" err="1"/>
              <a:t>maksetaotluse</a:t>
            </a:r>
            <a:r>
              <a:rPr lang="en-US" sz="1600" dirty="0"/>
              <a:t>/</a:t>
            </a:r>
            <a:r>
              <a:rPr lang="en-US" sz="1600" dirty="0" err="1"/>
              <a:t>kulutuste</a:t>
            </a:r>
            <a:r>
              <a:rPr lang="en-US" sz="1600" dirty="0"/>
              <a:t> </a:t>
            </a:r>
            <a:r>
              <a:rPr lang="en-US" sz="1600" dirty="0" err="1"/>
              <a:t>aruande</a:t>
            </a:r>
            <a:r>
              <a:rPr lang="en-US" sz="1600" dirty="0"/>
              <a:t>, </a:t>
            </a:r>
            <a:r>
              <a:rPr lang="en-US" sz="1600" dirty="0" err="1"/>
              <a:t>millel</a:t>
            </a:r>
            <a:r>
              <a:rPr lang="en-US" sz="1600" dirty="0"/>
              <a:t> on </a:t>
            </a:r>
            <a:r>
              <a:rPr lang="en-US" sz="1600" dirty="0" err="1"/>
              <a:t>märgitud</a:t>
            </a:r>
            <a:r>
              <a:rPr lang="en-US" sz="1600" dirty="0"/>
              <a:t> </a:t>
            </a:r>
            <a:r>
              <a:rPr lang="en-US" sz="1600" dirty="0" err="1"/>
              <a:t>tegevused</a:t>
            </a:r>
            <a:r>
              <a:rPr lang="en-US" sz="1600" dirty="0"/>
              <a:t> </a:t>
            </a:r>
            <a:r>
              <a:rPr lang="en-US" sz="1600" dirty="0" err="1"/>
              <a:t>lõplikult</a:t>
            </a:r>
            <a:r>
              <a:rPr lang="en-US" sz="1600" dirty="0"/>
              <a:t> </a:t>
            </a:r>
            <a:r>
              <a:rPr lang="en-US" sz="1600" dirty="0" err="1"/>
              <a:t>teostatuks</a:t>
            </a:r>
            <a:r>
              <a:rPr lang="en-US" sz="1600" dirty="0"/>
              <a:t>. </a:t>
            </a:r>
            <a:r>
              <a:rPr lang="en-US" sz="1600" dirty="0" err="1"/>
              <a:t>Rohkem</a:t>
            </a:r>
            <a:r>
              <a:rPr lang="en-US" sz="1600" dirty="0"/>
              <a:t> </a:t>
            </a:r>
            <a:r>
              <a:rPr lang="en-US" sz="1600" dirty="0" err="1"/>
              <a:t>ei</a:t>
            </a:r>
            <a:r>
              <a:rPr lang="en-US" sz="1600" dirty="0"/>
              <a:t> ole </a:t>
            </a:r>
            <a:r>
              <a:rPr lang="en-US" sz="1600" dirty="0" err="1"/>
              <a:t>võimalik</a:t>
            </a:r>
            <a:r>
              <a:rPr lang="en-US" sz="1600" dirty="0"/>
              <a:t> </a:t>
            </a:r>
            <a:r>
              <a:rPr lang="en-US" sz="1600" dirty="0" err="1"/>
              <a:t>maksetaotluseid</a:t>
            </a:r>
            <a:r>
              <a:rPr lang="en-US" sz="1600" dirty="0"/>
              <a:t>/</a:t>
            </a:r>
            <a:r>
              <a:rPr lang="en-US" sz="1600" dirty="0" err="1"/>
              <a:t>kulutuste</a:t>
            </a:r>
            <a:r>
              <a:rPr lang="en-US" sz="1600" dirty="0"/>
              <a:t> </a:t>
            </a:r>
            <a:r>
              <a:rPr lang="en-US" sz="1600" dirty="0" err="1"/>
              <a:t>aruandeid</a:t>
            </a:r>
            <a:r>
              <a:rPr lang="en-US" sz="1600" dirty="0"/>
              <a:t> </a:t>
            </a:r>
            <a:r>
              <a:rPr lang="en-US" sz="1600" dirty="0" err="1"/>
              <a:t>sellesse</a:t>
            </a:r>
            <a:r>
              <a:rPr lang="en-US" sz="1600" dirty="0"/>
              <a:t> </a:t>
            </a:r>
            <a:r>
              <a:rPr lang="en-US" sz="1600" dirty="0" err="1"/>
              <a:t>taotlustoimikusse</a:t>
            </a:r>
            <a:r>
              <a:rPr lang="en-US" sz="1600" dirty="0"/>
              <a:t> </a:t>
            </a:r>
            <a:r>
              <a:rPr lang="en-US" sz="1600" dirty="0" err="1"/>
              <a:t>lisada</a:t>
            </a:r>
            <a:r>
              <a:rPr lang="en-US" sz="1600" dirty="0"/>
              <a:t>.";</a:t>
            </a:r>
            <a:endParaRPr lang="et-EE" sz="1600" dirty="0"/>
          </a:p>
          <a:p>
            <a:pPr marL="285750" indent="-285750" fontAlgn="ctr">
              <a:buFont typeface="Arial" panose="020B0604020202020204" pitchFamily="34" charset="0"/>
              <a:buChar char="•"/>
            </a:pPr>
            <a:r>
              <a:rPr lang="et-EE" sz="1600" dirty="0"/>
              <a:t>esitatud on juba meetme m</a:t>
            </a:r>
            <a:r>
              <a:rPr lang="en-US" sz="1600" dirty="0" err="1"/>
              <a:t>ääruses</a:t>
            </a:r>
            <a:r>
              <a:rPr lang="en-US" sz="1600" dirty="0"/>
              <a:t> </a:t>
            </a:r>
            <a:r>
              <a:rPr lang="en-US" sz="1600" dirty="0" err="1"/>
              <a:t>sätestatud</a:t>
            </a:r>
            <a:r>
              <a:rPr lang="en-US" sz="1600" dirty="0"/>
              <a:t> </a:t>
            </a:r>
            <a:r>
              <a:rPr lang="en-US" sz="1600" dirty="0" err="1"/>
              <a:t>maksimaalne</a:t>
            </a:r>
            <a:r>
              <a:rPr lang="en-US" sz="1600" dirty="0"/>
              <a:t> </a:t>
            </a:r>
            <a:r>
              <a:rPr lang="en-US" sz="1600" dirty="0" err="1"/>
              <a:t>arv</a:t>
            </a:r>
            <a:r>
              <a:rPr lang="en-US" sz="1600" dirty="0"/>
              <a:t> </a:t>
            </a:r>
            <a:r>
              <a:rPr lang="en-US" sz="1600" dirty="0" err="1"/>
              <a:t>maksetaotluseid</a:t>
            </a:r>
            <a:r>
              <a:rPr lang="en-US" sz="1600" dirty="0"/>
              <a:t>/</a:t>
            </a:r>
            <a:r>
              <a:rPr lang="en-US" sz="1600" dirty="0" err="1"/>
              <a:t>kulutuste</a:t>
            </a:r>
            <a:r>
              <a:rPr lang="en-US" sz="1600" dirty="0"/>
              <a:t> </a:t>
            </a:r>
            <a:r>
              <a:rPr lang="en-US" sz="1600" dirty="0" err="1"/>
              <a:t>aruandeid</a:t>
            </a:r>
            <a:r>
              <a:rPr lang="en-US" sz="1600" dirty="0"/>
              <a:t>; </a:t>
            </a:r>
            <a:endParaRPr lang="et-EE" sz="1600" dirty="0"/>
          </a:p>
          <a:p>
            <a:pPr marL="285750" indent="-285750" fontAlgn="ctr">
              <a:buFont typeface="Arial" panose="020B0604020202020204" pitchFamily="34" charset="0"/>
              <a:buChar char="•"/>
            </a:pPr>
            <a:r>
              <a:rPr lang="et-EE" sz="1600" dirty="0"/>
              <a:t>eelmise maksetaotluse/kulutuste aruande esitamine on pooleli, veateade „Uut maksetaotlust/kulutuste aruannet pole võimalik sisestada ega esitada, sest taotlustoimikus leidub esitamata või vastuse ootel taotlus.“ </a:t>
            </a:r>
          </a:p>
        </p:txBody>
      </p:sp>
    </p:spTree>
    <p:extLst>
      <p:ext uri="{BB962C8B-B14F-4D97-AF65-F5344CB8AC3E}">
        <p14:creationId xmlns:p14="http://schemas.microsoft.com/office/powerpoint/2010/main" val="3452194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Kuludokumendi sisestamise summakontrollid</a:t>
            </a:r>
          </a:p>
        </p:txBody>
      </p:sp>
      <p:sp>
        <p:nvSpPr>
          <p:cNvPr id="3" name="Content Placeholder 2"/>
          <p:cNvSpPr>
            <a:spLocks noGrp="1"/>
          </p:cNvSpPr>
          <p:nvPr>
            <p:ph idx="1"/>
          </p:nvPr>
        </p:nvSpPr>
        <p:spPr/>
        <p:txBody>
          <a:bodyPr/>
          <a:lstStyle/>
          <a:p>
            <a:pPr marL="457200" indent="-457200" fontAlgn="ctr">
              <a:buFont typeface="Arial" panose="020B0604020202020204" pitchFamily="34" charset="0"/>
              <a:buChar char="•"/>
            </a:pPr>
            <a:r>
              <a:rPr lang="et-EE" sz="2800" dirty="0"/>
              <a:t>Kuludokumendi netosumma = tegevusega seotud netosumma + toetusega mitteseotud kulu netosumma</a:t>
            </a:r>
          </a:p>
          <a:p>
            <a:pPr marL="457200" indent="-457200" fontAlgn="ctr">
              <a:buFont typeface="Arial" panose="020B0604020202020204" pitchFamily="34" charset="0"/>
              <a:buChar char="•"/>
            </a:pPr>
            <a:r>
              <a:rPr lang="et-EE" sz="2800" dirty="0"/>
              <a:t>Kuludokumendi käibemaksu summa = tegevusega seotud käibemaksu summa + toetusega mitteseotud kulu käibemaksu summa</a:t>
            </a:r>
          </a:p>
          <a:p>
            <a:pPr marL="457200" indent="-457200" fontAlgn="ctr">
              <a:buFont typeface="Arial" panose="020B0604020202020204" pitchFamily="34" charset="0"/>
              <a:buChar char="•"/>
            </a:pPr>
            <a:r>
              <a:rPr lang="et-EE" sz="2800" dirty="0"/>
              <a:t>Kuludokumendi kogusumma = tegevusega seotud kogusumma + toetusega mitteseotud kulu kogusumma</a:t>
            </a:r>
          </a:p>
          <a:p>
            <a:endParaRPr lang="et-EE" dirty="0"/>
          </a:p>
        </p:txBody>
      </p:sp>
    </p:spTree>
    <p:extLst>
      <p:ext uri="{BB962C8B-B14F-4D97-AF65-F5344CB8AC3E}">
        <p14:creationId xmlns:p14="http://schemas.microsoft.com/office/powerpoint/2010/main" val="2039745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t-EE" dirty="0"/>
              <a:t>OTKA omaosaluse arvutamine (1/2)</a:t>
            </a:r>
          </a:p>
        </p:txBody>
      </p:sp>
      <p:sp>
        <p:nvSpPr>
          <p:cNvPr id="7" name="Content Placeholder 6"/>
          <p:cNvSpPr>
            <a:spLocks noGrp="1"/>
          </p:cNvSpPr>
          <p:nvPr>
            <p:ph idx="1"/>
          </p:nvPr>
        </p:nvSpPr>
        <p:spPr/>
        <p:txBody>
          <a:bodyPr/>
          <a:lstStyle/>
          <a:p>
            <a:r>
              <a:rPr lang="et-EE" dirty="0"/>
              <a:t>Kehtib valem: </a:t>
            </a:r>
          </a:p>
          <a:p>
            <a:r>
              <a:rPr lang="et-EE" dirty="0"/>
              <a:t>Omaosalus = sisestatud kuludokumentide kogusumma – maksetaotluse toetuse summa kokku</a:t>
            </a:r>
          </a:p>
          <a:p>
            <a:r>
              <a:rPr lang="et-EE" dirty="0"/>
              <a:t>	* kapitalirendi maksed peavad olema alati täies 	ulatuses tasutud.</a:t>
            </a:r>
          </a:p>
        </p:txBody>
      </p:sp>
    </p:spTree>
    <p:extLst>
      <p:ext uri="{BB962C8B-B14F-4D97-AF65-F5344CB8AC3E}">
        <p14:creationId xmlns:p14="http://schemas.microsoft.com/office/powerpoint/2010/main" val="3248343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2800" dirty="0"/>
              <a:t>L</a:t>
            </a:r>
            <a:r>
              <a:rPr lang="en-US" sz="2800" dirty="0" err="1"/>
              <a:t>iisinguarve</a:t>
            </a:r>
            <a:r>
              <a:rPr lang="et-EE" sz="2800" dirty="0"/>
              <a:t> sisestamine kui objekti käibemaksu ei ole arvel eraldi välja toodud ja see sisaldub põhimakse summas</a:t>
            </a:r>
          </a:p>
        </p:txBody>
      </p:sp>
      <p:sp>
        <p:nvSpPr>
          <p:cNvPr id="3" name="Content Placeholder 2"/>
          <p:cNvSpPr>
            <a:spLocks noGrp="1"/>
          </p:cNvSpPr>
          <p:nvPr>
            <p:ph idx="1"/>
          </p:nvPr>
        </p:nvSpPr>
        <p:spPr>
          <a:xfrm>
            <a:off x="503239" y="1768476"/>
            <a:ext cx="7920000" cy="1507778"/>
          </a:xfrm>
        </p:spPr>
        <p:txBody>
          <a:bodyPr/>
          <a:lstStyle/>
          <a:p>
            <a:r>
              <a:rPr lang="et-EE" sz="2000" dirty="0"/>
              <a:t>Taotlejal on arve </a:t>
            </a:r>
            <a:r>
              <a:rPr lang="en-US" sz="2000" dirty="0" err="1"/>
              <a:t>kokku</a:t>
            </a:r>
            <a:r>
              <a:rPr lang="en-US" sz="2000" dirty="0"/>
              <a:t> </a:t>
            </a:r>
            <a:r>
              <a:rPr lang="en-US" sz="2000" dirty="0" err="1"/>
              <a:t>summas</a:t>
            </a:r>
            <a:r>
              <a:rPr lang="en-US" sz="2000" dirty="0"/>
              <a:t> 5555,88</a:t>
            </a:r>
            <a:r>
              <a:rPr lang="et-EE" sz="2000" dirty="0"/>
              <a:t>€</a:t>
            </a:r>
            <a:r>
              <a:rPr lang="en-US" sz="2000" dirty="0"/>
              <a:t>, </a:t>
            </a:r>
            <a:r>
              <a:rPr lang="et-EE" sz="2000" dirty="0"/>
              <a:t>sellest </a:t>
            </a:r>
            <a:r>
              <a:rPr lang="en-US" sz="2000" dirty="0"/>
              <a:t>65,88</a:t>
            </a:r>
            <a:r>
              <a:rPr lang="et-EE" sz="2000" dirty="0"/>
              <a:t>€</a:t>
            </a:r>
            <a:r>
              <a:rPr lang="en-US" sz="2000" dirty="0"/>
              <a:t> on </a:t>
            </a:r>
            <a:r>
              <a:rPr lang="en-US" sz="2000" dirty="0" err="1"/>
              <a:t>intress</a:t>
            </a:r>
            <a:r>
              <a:rPr lang="et-EE" sz="2000" dirty="0"/>
              <a:t>, ülejäänud summa on </a:t>
            </a:r>
            <a:r>
              <a:rPr lang="en-US" sz="2000" dirty="0" err="1"/>
              <a:t>märg</a:t>
            </a:r>
            <a:r>
              <a:rPr lang="et-EE" sz="2000" dirty="0" err="1"/>
              <a:t>itud</a:t>
            </a:r>
            <a:r>
              <a:rPr lang="en-US" sz="2000" dirty="0"/>
              <a:t> </a:t>
            </a:r>
            <a:r>
              <a:rPr lang="en-US" sz="2000" dirty="0" err="1"/>
              <a:t>põhimakse</a:t>
            </a:r>
            <a:r>
              <a:rPr lang="et-EE" sz="2000" dirty="0" err="1"/>
              <a:t>ks</a:t>
            </a:r>
            <a:r>
              <a:rPr lang="et-EE" sz="2000" dirty="0"/>
              <a:t>, käibemaksu eraldi välja toodud ei ole. Vaadates kõrvale maksegraafikut, siis on tuvastatav, et antud põhimakse on tegelikult terve objekti käibemaks summas </a:t>
            </a:r>
            <a:r>
              <a:rPr lang="en-US" sz="2000" dirty="0"/>
              <a:t>5490</a:t>
            </a:r>
            <a:r>
              <a:rPr lang="et-EE" sz="2000" dirty="0"/>
              <a:t>€ ja tuleb sellest lähtuvalt ka sisestada.</a:t>
            </a:r>
          </a:p>
          <a:p>
            <a:endParaRPr lang="et-EE" sz="1800" dirty="0"/>
          </a:p>
          <a:p>
            <a:endParaRPr lang="et-EE" sz="1800" dirty="0"/>
          </a:p>
          <a:p>
            <a:endParaRPr lang="et-EE" sz="1800" dirty="0"/>
          </a:p>
        </p:txBody>
      </p:sp>
      <p:pic>
        <p:nvPicPr>
          <p:cNvPr id="4" name="Picture 3"/>
          <p:cNvPicPr>
            <a:picLocks noChangeAspect="1"/>
          </p:cNvPicPr>
          <p:nvPr/>
        </p:nvPicPr>
        <p:blipFill>
          <a:blip r:embed="rId3"/>
          <a:stretch>
            <a:fillRect/>
          </a:stretch>
        </p:blipFill>
        <p:spPr>
          <a:xfrm>
            <a:off x="503237" y="3564285"/>
            <a:ext cx="7943776" cy="2469094"/>
          </a:xfrm>
          <a:prstGeom prst="rect">
            <a:avLst/>
          </a:prstGeom>
        </p:spPr>
      </p:pic>
    </p:spTree>
    <p:extLst>
      <p:ext uri="{BB962C8B-B14F-4D97-AF65-F5344CB8AC3E}">
        <p14:creationId xmlns:p14="http://schemas.microsoft.com/office/powerpoint/2010/main" val="1246884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t-EE" dirty="0"/>
              <a:t>OTKA omaosaluse arvutamine (2/2) – ettemaksuarvete korral</a:t>
            </a:r>
          </a:p>
        </p:txBody>
      </p:sp>
      <p:sp>
        <p:nvSpPr>
          <p:cNvPr id="7" name="Content Placeholder 6"/>
          <p:cNvSpPr>
            <a:spLocks noGrp="1"/>
          </p:cNvSpPr>
          <p:nvPr>
            <p:ph idx="1"/>
          </p:nvPr>
        </p:nvSpPr>
        <p:spPr>
          <a:xfrm>
            <a:off x="503239" y="4065760"/>
            <a:ext cx="7920000" cy="2215978"/>
          </a:xfrm>
        </p:spPr>
        <p:txBody>
          <a:bodyPr/>
          <a:lstStyle/>
          <a:p>
            <a:endParaRPr lang="et-EE" dirty="0"/>
          </a:p>
          <a:p>
            <a:endParaRPr lang="et-EE" dirty="0"/>
          </a:p>
          <a:p>
            <a:endParaRPr lang="et-EE" dirty="0"/>
          </a:p>
          <a:p>
            <a:endParaRPr lang="et-EE" dirty="0"/>
          </a:p>
        </p:txBody>
      </p:sp>
      <p:pic>
        <p:nvPicPr>
          <p:cNvPr id="9" name="Picture 8"/>
          <p:cNvPicPr>
            <a:picLocks noChangeAspect="1"/>
          </p:cNvPicPr>
          <p:nvPr/>
        </p:nvPicPr>
        <p:blipFill>
          <a:blip r:embed="rId2"/>
          <a:stretch>
            <a:fillRect/>
          </a:stretch>
        </p:blipFill>
        <p:spPr>
          <a:xfrm>
            <a:off x="611337" y="1692077"/>
            <a:ext cx="3581400" cy="2202200"/>
          </a:xfrm>
          <a:prstGeom prst="rect">
            <a:avLst/>
          </a:prstGeom>
        </p:spPr>
      </p:pic>
      <p:pic>
        <p:nvPicPr>
          <p:cNvPr id="10" name="Picture 9"/>
          <p:cNvPicPr>
            <a:picLocks noChangeAspect="1"/>
          </p:cNvPicPr>
          <p:nvPr/>
        </p:nvPicPr>
        <p:blipFill>
          <a:blip r:embed="rId3"/>
          <a:stretch>
            <a:fillRect/>
          </a:stretch>
        </p:blipFill>
        <p:spPr>
          <a:xfrm>
            <a:off x="3995713" y="1691960"/>
            <a:ext cx="4895850" cy="2373800"/>
          </a:xfrm>
          <a:prstGeom prst="rect">
            <a:avLst/>
          </a:prstGeom>
        </p:spPr>
      </p:pic>
      <p:sp>
        <p:nvSpPr>
          <p:cNvPr id="11" name="Rectangle 10"/>
          <p:cNvSpPr/>
          <p:nvPr/>
        </p:nvSpPr>
        <p:spPr>
          <a:xfrm>
            <a:off x="54038" y="3894277"/>
            <a:ext cx="8478179" cy="2326791"/>
          </a:xfrm>
          <a:prstGeom prst="rect">
            <a:avLst/>
          </a:prstGeom>
        </p:spPr>
        <p:txBody>
          <a:bodyPr wrap="square">
            <a:spAutoFit/>
          </a:bodyPr>
          <a:lstStyle/>
          <a:p>
            <a:pPr marL="685800" marR="0">
              <a:spcBef>
                <a:spcPts val="0"/>
              </a:spcBef>
              <a:spcAft>
                <a:spcPts val="0"/>
              </a:spcAft>
            </a:pPr>
            <a:r>
              <a:rPr lang="et-EE" sz="1200" b="1" dirty="0">
                <a:solidFill>
                  <a:srgbClr val="FF0000"/>
                </a:solidFill>
                <a:latin typeface="Times New Roman" panose="02020603050405020304" pitchFamily="18" charset="0"/>
              </a:rPr>
              <a:t>* Põhiarve omaosalus on leitud tasutud põhiarve selle osa järgi, mis jääb järgi pärast ettemaksuarve osa maha võtmist. Arve täielikul tasumisel kuuluks tasumisele 6000-1200=4800 eurot.</a:t>
            </a:r>
            <a:endParaRPr lang="et-EE" sz="1200" dirty="0">
              <a:solidFill>
                <a:srgbClr val="FF0000"/>
              </a:solidFill>
              <a:latin typeface="Times New Roman" panose="02020603050405020304" pitchFamily="18" charset="0"/>
            </a:endParaRPr>
          </a:p>
          <a:p>
            <a:pPr marL="685800" marR="0">
              <a:spcBef>
                <a:spcPts val="0"/>
              </a:spcBef>
              <a:spcAft>
                <a:spcPts val="0"/>
              </a:spcAft>
            </a:pPr>
            <a:endParaRPr lang="et-EE" sz="1200" b="1" dirty="0">
              <a:solidFill>
                <a:srgbClr val="FF0000"/>
              </a:solidFill>
              <a:latin typeface="Times New Roman" panose="02020603050405020304" pitchFamily="18" charset="0"/>
            </a:endParaRPr>
          </a:p>
          <a:p>
            <a:pPr marL="685800" marR="0">
              <a:spcBef>
                <a:spcPts val="0"/>
              </a:spcBef>
              <a:spcAft>
                <a:spcPts val="0"/>
              </a:spcAft>
            </a:pPr>
            <a:r>
              <a:rPr lang="et-EE" b="1" dirty="0">
                <a:solidFill>
                  <a:srgbClr val="FF0000"/>
                </a:solidFill>
                <a:latin typeface="Times New Roman" panose="02020603050405020304" pitchFamily="18" charset="0"/>
              </a:rPr>
              <a:t>Maksetaotlusel omaosaluse leidmine: </a:t>
            </a:r>
            <a:r>
              <a:rPr lang="et-EE" b="1" dirty="0">
                <a:solidFill>
                  <a:srgbClr val="0070C0"/>
                </a:solidFill>
                <a:latin typeface="Times New Roman" panose="02020603050405020304" pitchFamily="18" charset="0"/>
              </a:rPr>
              <a:t>1200€ + 6000€</a:t>
            </a:r>
            <a:r>
              <a:rPr lang="et-EE" b="1" dirty="0">
                <a:solidFill>
                  <a:srgbClr val="FF0000"/>
                </a:solidFill>
                <a:latin typeface="Times New Roman" panose="02020603050405020304" pitchFamily="18" charset="0"/>
              </a:rPr>
              <a:t> - </a:t>
            </a:r>
            <a:r>
              <a:rPr lang="et-EE" b="1" dirty="0">
                <a:solidFill>
                  <a:srgbClr val="00B050"/>
                </a:solidFill>
                <a:latin typeface="Times New Roman" panose="02020603050405020304" pitchFamily="18" charset="0"/>
              </a:rPr>
              <a:t>600€ - 2400€</a:t>
            </a:r>
            <a:r>
              <a:rPr lang="et-EE" b="1" dirty="0">
                <a:solidFill>
                  <a:srgbClr val="FF0000"/>
                </a:solidFill>
                <a:latin typeface="Times New Roman" panose="02020603050405020304" pitchFamily="18" charset="0"/>
              </a:rPr>
              <a:t>=</a:t>
            </a:r>
            <a:r>
              <a:rPr lang="et-EE" b="1" dirty="0">
                <a:solidFill>
                  <a:srgbClr val="000000"/>
                </a:solidFill>
                <a:latin typeface="Times New Roman" panose="02020603050405020304" pitchFamily="18" charset="0"/>
              </a:rPr>
              <a:t>4200€</a:t>
            </a:r>
            <a:endParaRPr lang="et-EE" dirty="0">
              <a:solidFill>
                <a:srgbClr val="000000"/>
              </a:solidFill>
              <a:latin typeface="Times New Roman" panose="02020603050405020304" pitchFamily="18" charset="0"/>
            </a:endParaRPr>
          </a:p>
          <a:p>
            <a:pPr marL="685800" marR="0">
              <a:spcBef>
                <a:spcPts val="0"/>
              </a:spcBef>
              <a:spcAft>
                <a:spcPts val="0"/>
              </a:spcAft>
            </a:pPr>
            <a:r>
              <a:rPr lang="et-EE" b="1" dirty="0">
                <a:solidFill>
                  <a:srgbClr val="FF0000"/>
                </a:solidFill>
                <a:latin typeface="Times New Roman" panose="02020603050405020304" pitchFamily="18" charset="0"/>
              </a:rPr>
              <a:t>Taotlejal on kokku tasunud: 1200€ + 2400€ = 3600 </a:t>
            </a:r>
            <a:r>
              <a:rPr lang="en-US" b="1" dirty="0">
                <a:solidFill>
                  <a:srgbClr val="FF0000"/>
                </a:solidFill>
                <a:latin typeface="Times New Roman" panose="02020603050405020304" pitchFamily="18" charset="0"/>
              </a:rPr>
              <a:t>€</a:t>
            </a:r>
            <a:r>
              <a:rPr lang="et-EE" sz="1200" b="1" dirty="0">
                <a:solidFill>
                  <a:srgbClr val="FF0000"/>
                </a:solidFill>
                <a:latin typeface="Times New Roman" panose="02020603050405020304" pitchFamily="18" charset="0"/>
              </a:rPr>
              <a:t>, mis on väiksem kui süsteemi jaoks vajalik omaosalus. Süsteemi jaoks peab olema tasutud ka põhiarve juures tegevusega mitteseotud kulu all näidatud ettemaksu summa. Kuna see summa on tegelikult tasutud, siis tuleb ettemaksuarve tasutud summa kajastada ka põhiarve tasutud summa väljal, </a:t>
            </a:r>
            <a:r>
              <a:rPr lang="et-EE" b="1" dirty="0">
                <a:solidFill>
                  <a:srgbClr val="FF0000"/>
                </a:solidFill>
                <a:latin typeface="Times New Roman" panose="02020603050405020304" pitchFamily="18" charset="0"/>
              </a:rPr>
              <a:t>põhiarve tasutud summaks tuleb sisestada: 2400€+1200€=3600</a:t>
            </a:r>
            <a:r>
              <a:rPr lang="en-US" b="1" dirty="0">
                <a:solidFill>
                  <a:srgbClr val="FF0000"/>
                </a:solidFill>
                <a:latin typeface="Times New Roman" panose="02020603050405020304" pitchFamily="18" charset="0"/>
              </a:rPr>
              <a:t>€</a:t>
            </a:r>
            <a:r>
              <a:rPr lang="et-EE" sz="1200" b="1" dirty="0">
                <a:solidFill>
                  <a:srgbClr val="FF0000"/>
                </a:solidFill>
                <a:latin typeface="Times New Roman" panose="02020603050405020304" pitchFamily="18" charset="0"/>
              </a:rPr>
              <a:t>.</a:t>
            </a:r>
            <a:endParaRPr lang="et-EE" sz="1200" dirty="0">
              <a:solidFill>
                <a:srgbClr val="FF0000"/>
              </a:solidFill>
              <a:effectLst/>
              <a:latin typeface="Times New Roman" panose="02020603050405020304" pitchFamily="18" charset="0"/>
            </a:endParaRPr>
          </a:p>
        </p:txBody>
      </p:sp>
    </p:spTree>
    <p:extLst>
      <p:ext uri="{BB962C8B-B14F-4D97-AF65-F5344CB8AC3E}">
        <p14:creationId xmlns:p14="http://schemas.microsoft.com/office/powerpoint/2010/main" val="3977843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47" y="539949"/>
            <a:ext cx="7920000" cy="1080000"/>
          </a:xfrm>
        </p:spPr>
        <p:txBody>
          <a:bodyPr/>
          <a:lstStyle/>
          <a:p>
            <a:r>
              <a:rPr lang="et-EE" dirty="0"/>
              <a:t>Kohapeal toimuvate kontrollide läbi viimine</a:t>
            </a:r>
          </a:p>
        </p:txBody>
      </p:sp>
      <p:sp>
        <p:nvSpPr>
          <p:cNvPr id="3" name="Content Placeholder 2"/>
          <p:cNvSpPr>
            <a:spLocks noGrp="1"/>
          </p:cNvSpPr>
          <p:nvPr>
            <p:ph idx="1"/>
          </p:nvPr>
        </p:nvSpPr>
        <p:spPr/>
        <p:txBody>
          <a:bodyPr/>
          <a:lstStyle/>
          <a:p>
            <a:r>
              <a:rPr lang="et-EE" dirty="0"/>
              <a:t>Toetustaotluste etapis eelkontrollid</a:t>
            </a:r>
          </a:p>
          <a:p>
            <a:pPr marL="108000" indent="0">
              <a:buNone/>
            </a:pPr>
            <a:endParaRPr lang="et-EE" sz="1100" dirty="0"/>
          </a:p>
          <a:p>
            <a:r>
              <a:rPr lang="et-EE" dirty="0"/>
              <a:t>Maksetaotluse etapis kahte liiki kontrollid:</a:t>
            </a:r>
          </a:p>
          <a:p>
            <a:pPr marL="108000" indent="0">
              <a:buNone/>
            </a:pPr>
            <a:r>
              <a:rPr lang="et-EE" dirty="0"/>
              <a:t>1) kohapealsed kontrollid</a:t>
            </a:r>
          </a:p>
          <a:p>
            <a:pPr marL="108000" indent="0">
              <a:buNone/>
            </a:pPr>
            <a:r>
              <a:rPr lang="et-EE" dirty="0"/>
              <a:t>2) paikvaatlused</a:t>
            </a:r>
          </a:p>
          <a:p>
            <a:pPr marL="108000" indent="0">
              <a:buNone/>
            </a:pPr>
            <a:endParaRPr lang="et-EE" sz="1100" dirty="0"/>
          </a:p>
          <a:p>
            <a:pPr marL="108000" indent="0">
              <a:buNone/>
            </a:pPr>
            <a:r>
              <a:rPr lang="et-EE" dirty="0"/>
              <a:t>Lisaks võivad olla veel järelkontrollid.</a:t>
            </a:r>
          </a:p>
          <a:p>
            <a:pPr marL="108000" indent="0">
              <a:buNone/>
            </a:pPr>
            <a:endParaRPr lang="et-EE" dirty="0"/>
          </a:p>
        </p:txBody>
      </p:sp>
    </p:spTree>
    <p:extLst>
      <p:ext uri="{BB962C8B-B14F-4D97-AF65-F5344CB8AC3E}">
        <p14:creationId xmlns:p14="http://schemas.microsoft.com/office/powerpoint/2010/main" val="83516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Kohapeal toimuvaks kontrolliks ettevalmistamine</a:t>
            </a:r>
          </a:p>
        </p:txBody>
      </p:sp>
      <p:sp>
        <p:nvSpPr>
          <p:cNvPr id="3" name="Content Placeholder 2"/>
          <p:cNvSpPr>
            <a:spLocks noGrp="1"/>
          </p:cNvSpPr>
          <p:nvPr>
            <p:ph idx="1"/>
          </p:nvPr>
        </p:nvSpPr>
        <p:spPr/>
        <p:txBody>
          <a:bodyPr/>
          <a:lstStyle/>
          <a:p>
            <a:endParaRPr lang="et-EE" dirty="0"/>
          </a:p>
          <a:p>
            <a:r>
              <a:rPr lang="et-EE" dirty="0"/>
              <a:t>isikut tõendav dokument kaasas</a:t>
            </a:r>
          </a:p>
          <a:p>
            <a:r>
              <a:rPr lang="et-EE" dirty="0"/>
              <a:t>raamatupidamine</a:t>
            </a:r>
          </a:p>
          <a:p>
            <a:r>
              <a:rPr lang="et-EE" dirty="0"/>
              <a:t>ehitistega seonduv</a:t>
            </a:r>
          </a:p>
          <a:p>
            <a:r>
              <a:rPr lang="et-EE" dirty="0"/>
              <a:t>tähistamine</a:t>
            </a:r>
          </a:p>
        </p:txBody>
      </p:sp>
    </p:spTree>
    <p:extLst>
      <p:ext uri="{BB962C8B-B14F-4D97-AF65-F5344CB8AC3E}">
        <p14:creationId xmlns:p14="http://schemas.microsoft.com/office/powerpoint/2010/main" val="86527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131" y="567100"/>
            <a:ext cx="7920000" cy="1080000"/>
          </a:xfrm>
        </p:spPr>
        <p:txBody>
          <a:bodyPr/>
          <a:lstStyle/>
          <a:p>
            <a:r>
              <a:rPr lang="et-EE" dirty="0"/>
              <a:t>Investeeringuobjektide tähistamine (1)</a:t>
            </a:r>
          </a:p>
        </p:txBody>
      </p:sp>
      <p:sp>
        <p:nvSpPr>
          <p:cNvPr id="3" name="Content Placeholder 2"/>
          <p:cNvSpPr>
            <a:spLocks noGrp="1"/>
          </p:cNvSpPr>
          <p:nvPr>
            <p:ph idx="1"/>
          </p:nvPr>
        </p:nvSpPr>
        <p:spPr/>
        <p:txBody>
          <a:bodyPr/>
          <a:lstStyle/>
          <a:p>
            <a:r>
              <a:rPr lang="fi-FI" b="1" dirty="0"/>
              <a:t>MAK raames toetatavate objektide tähistamine perioodil 2014–2020 </a:t>
            </a:r>
            <a:endParaRPr lang="et-EE" b="1" dirty="0"/>
          </a:p>
          <a:p>
            <a:pPr marL="108000" indent="0">
              <a:buNone/>
            </a:pPr>
            <a:r>
              <a:rPr lang="et-EE" dirty="0">
                <a:hlinkClick r:id="rId2"/>
              </a:rPr>
              <a:t>http://www.pria.ee/et/oluline-info/vaade/tahistamine/mak_uus/</a:t>
            </a:r>
            <a:endParaRPr lang="et-EE" dirty="0"/>
          </a:p>
          <a:p>
            <a:r>
              <a:rPr lang="et-EE" dirty="0"/>
              <a:t>teave Euroopa Liidu </a:t>
            </a:r>
          </a:p>
          <a:p>
            <a:pPr marL="108000" indent="0">
              <a:buNone/>
            </a:pPr>
            <a:r>
              <a:rPr lang="et-EE" dirty="0"/>
              <a:t>rahalise toetuse kohta</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9093" y="4716413"/>
            <a:ext cx="3005328" cy="1426464"/>
          </a:xfrm>
          <a:prstGeom prst="rect">
            <a:avLst/>
          </a:prstGeom>
        </p:spPr>
      </p:pic>
    </p:spTree>
    <p:extLst>
      <p:ext uri="{BB962C8B-B14F-4D97-AF65-F5344CB8AC3E}">
        <p14:creationId xmlns:p14="http://schemas.microsoft.com/office/powerpoint/2010/main" val="4038583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1FB47C5B2B0DA4C91A986CA517B62CA" ma:contentTypeVersion="1" ma:contentTypeDescription="Loo uus dokument" ma:contentTypeScope="" ma:versionID="1564c1badd9bcd36cd9aef390cc8da51">
  <xsd:schema xmlns:xsd="http://www.w3.org/2001/XMLSchema" xmlns:xs="http://www.w3.org/2001/XMLSchema" xmlns:p="http://schemas.microsoft.com/office/2006/metadata/properties" xmlns:ns1="http://schemas.microsoft.com/sharepoint/v3" targetNamespace="http://schemas.microsoft.com/office/2006/metadata/properties" ma:root="true" ma:fieldsID="3c926de5e5f41f829bf8f2b35a75182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Ajastamise alguskuupäev" ma:description="" ma:hidden="true" ma:internalName="PublishingStartDate">
      <xsd:simpleType>
        <xsd:restriction base="dms:Unknown"/>
      </xsd:simpleType>
    </xsd:element>
    <xsd:element name="PublishingExpirationDate" ma:index="9" nillable="true" ma:displayName="Ajastamise lõppkuupäev"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36A73E-DA97-4307-8FA5-19B104DDB802}">
  <ds:schemaRefs>
    <ds:schemaRef ds:uri="http://schemas.microsoft.com/office/2006/documentManagement/type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0F07003-C574-4240-BC1E-DA4A5151A882}">
  <ds:schemaRefs>
    <ds:schemaRef ds:uri="http://schemas.microsoft.com/sharepoint/v3/contenttype/forms"/>
  </ds:schemaRefs>
</ds:datastoreItem>
</file>

<file path=customXml/itemProps3.xml><?xml version="1.0" encoding="utf-8"?>
<ds:datastoreItem xmlns:ds="http://schemas.openxmlformats.org/officeDocument/2006/customXml" ds:itemID="{573882D9-4C4D-4CF2-AF25-13FDE8C646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703</Words>
  <Application>Microsoft Office PowerPoint</Application>
  <PresentationFormat>Custom</PresentationFormat>
  <Paragraphs>77</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Microsoft YaHei</vt:lpstr>
      <vt:lpstr>Arial</vt:lpstr>
      <vt:lpstr>Arial Unicode MS</vt:lpstr>
      <vt:lpstr>Roboto Condensed</vt:lpstr>
      <vt:lpstr>Times New Roman</vt:lpstr>
      <vt:lpstr>Office Theme</vt:lpstr>
      <vt:lpstr>Maksetaotluste esitamine uues  e-PRIAs, kontrolli jaoks ettevalmistamine, tähistamine</vt:lpstr>
      <vt:lpstr>Maksetaotluse taotlusvormi avamine ebaõnnestub kui: </vt:lpstr>
      <vt:lpstr>Kuludokumendi sisestamise summakontrollid</vt:lpstr>
      <vt:lpstr>OTKA omaosaluse arvutamine (1/2)</vt:lpstr>
      <vt:lpstr>Liisinguarve sisestamine kui objekti käibemaksu ei ole arvel eraldi välja toodud ja see sisaldub põhimakse summas</vt:lpstr>
      <vt:lpstr>OTKA omaosaluse arvutamine (2/2) – ettemaksuarvete korral</vt:lpstr>
      <vt:lpstr>Kohapeal toimuvate kontrollide läbi viimine</vt:lpstr>
      <vt:lpstr>Kohapeal toimuvaks kontrolliks ettevalmistamine</vt:lpstr>
      <vt:lpstr>Investeeringuobjektide tähistamine (1)</vt:lpstr>
      <vt:lpstr>Logo ja Euroopa Liidu embleemiga tuleb tähistada muuhulgas:</vt:lpstr>
      <vt:lpstr>Investeeringuobjektide tähistamine (2)</vt:lpstr>
      <vt:lpstr>Investeeringuobjektide tähistamine (3)</vt:lpstr>
      <vt:lpstr>Aitäh!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2014-05-22T10:54:41Z</dcterms:created>
  <dcterms:modified xsi:type="dcterms:W3CDTF">2017-11-29T11:54:17Z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0x010100F1FB47C5B2B0DA4C91A986CA517B62CA</vt:lpwstr>
  </property>
</Properties>
</file>