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9" r:id="rId3"/>
    <p:sldId id="257" r:id="rId4"/>
    <p:sldId id="270" r:id="rId5"/>
    <p:sldId id="259" r:id="rId6"/>
    <p:sldId id="279" r:id="rId7"/>
    <p:sldId id="258" r:id="rId8"/>
    <p:sldId id="260" r:id="rId9"/>
    <p:sldId id="262" r:id="rId10"/>
    <p:sldId id="263" r:id="rId11"/>
    <p:sldId id="274" r:id="rId12"/>
    <p:sldId id="261" r:id="rId13"/>
    <p:sldId id="271" r:id="rId14"/>
    <p:sldId id="264" r:id="rId15"/>
    <p:sldId id="265" r:id="rId16"/>
    <p:sldId id="272" r:id="rId17"/>
    <p:sldId id="266" r:id="rId18"/>
    <p:sldId id="267" r:id="rId19"/>
    <p:sldId id="273" r:id="rId20"/>
    <p:sldId id="275" r:id="rId21"/>
    <p:sldId id="276" r:id="rId22"/>
    <p:sldId id="277" r:id="rId23"/>
    <p:sldId id="268" r:id="rId24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2" autoAdjust="0"/>
    <p:restoredTop sz="94660"/>
  </p:normalViewPr>
  <p:slideViewPr>
    <p:cSldViewPr>
      <p:cViewPr varScale="1">
        <p:scale>
          <a:sx n="114" d="100"/>
          <a:sy n="114" d="100"/>
        </p:scale>
        <p:origin x="127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õrdkülgne kolmnur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ealkiri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t-EE"/>
              <a:t>Muutke tiitli laadi</a:t>
            </a:r>
            <a:endParaRPr kumimoji="0" lang="en-US"/>
          </a:p>
        </p:txBody>
      </p:sp>
      <p:sp>
        <p:nvSpPr>
          <p:cNvPr id="9" name="Alapealkiri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t-EE"/>
              <a:t>Klõpsake laadi muutmiseks</a:t>
            </a:r>
            <a:endParaRPr kumimoji="0" lang="en-US"/>
          </a:p>
        </p:txBody>
      </p:sp>
      <p:sp>
        <p:nvSpPr>
          <p:cNvPr id="28" name="Kuupäeva kohatäid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33EDFE6-C97B-4DDF-92B8-6174BA2D0687}" type="datetimeFigureOut">
              <a:rPr lang="et-EE" smtClean="0"/>
              <a:t>02.02.2018</a:t>
            </a:fld>
            <a:endParaRPr lang="et-EE"/>
          </a:p>
        </p:txBody>
      </p:sp>
      <p:sp>
        <p:nvSpPr>
          <p:cNvPr id="17" name="Jaluse kohatäid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t-EE"/>
          </a:p>
        </p:txBody>
      </p:sp>
      <p:sp>
        <p:nvSpPr>
          <p:cNvPr id="29" name="Slaidinumbri kohatäid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ACC3078-475C-4DC7-ADAC-32599681B4F3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t-EE"/>
              <a:t>Muutke tiitli laadi</a:t>
            </a:r>
            <a:endParaRPr kumimoji="0"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t-EE"/>
              <a:t>Muutke teksti laade</a:t>
            </a:r>
          </a:p>
          <a:p>
            <a:pPr lvl="1" eaLnBrk="1" latinLnBrk="0" hangingPunct="1"/>
            <a:r>
              <a:rPr lang="et-EE"/>
              <a:t>Teine tase</a:t>
            </a:r>
          </a:p>
          <a:p>
            <a:pPr lvl="2" eaLnBrk="1" latinLnBrk="0" hangingPunct="1"/>
            <a:r>
              <a:rPr lang="et-EE"/>
              <a:t>Kolmas tase</a:t>
            </a:r>
          </a:p>
          <a:p>
            <a:pPr lvl="3" eaLnBrk="1" latinLnBrk="0" hangingPunct="1"/>
            <a:r>
              <a:rPr lang="et-EE"/>
              <a:t>Neljas tase</a:t>
            </a:r>
          </a:p>
          <a:p>
            <a:pPr lvl="4" eaLnBrk="1" latinLnBrk="0" hangingPunct="1"/>
            <a:r>
              <a:rPr lang="et-EE"/>
              <a:t>Viies tase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DFE6-C97B-4DDF-92B8-6174BA2D0687}" type="datetimeFigureOut">
              <a:rPr lang="et-EE" smtClean="0"/>
              <a:t>02.02.2018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3078-475C-4DC7-ADAC-32599681B4F3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t-EE"/>
              <a:t>Muutke tiitli laadi</a:t>
            </a:r>
            <a:endParaRPr kumimoji="0"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t-EE"/>
              <a:t>Muutke teksti laade</a:t>
            </a:r>
          </a:p>
          <a:p>
            <a:pPr lvl="1" eaLnBrk="1" latinLnBrk="0" hangingPunct="1"/>
            <a:r>
              <a:rPr lang="et-EE"/>
              <a:t>Teine tase</a:t>
            </a:r>
          </a:p>
          <a:p>
            <a:pPr lvl="2" eaLnBrk="1" latinLnBrk="0" hangingPunct="1"/>
            <a:r>
              <a:rPr lang="et-EE"/>
              <a:t>Kolmas tase</a:t>
            </a:r>
          </a:p>
          <a:p>
            <a:pPr lvl="3" eaLnBrk="1" latinLnBrk="0" hangingPunct="1"/>
            <a:r>
              <a:rPr lang="et-EE"/>
              <a:t>Neljas tase</a:t>
            </a:r>
          </a:p>
          <a:p>
            <a:pPr lvl="4" eaLnBrk="1" latinLnBrk="0" hangingPunct="1"/>
            <a:r>
              <a:rPr lang="et-EE"/>
              <a:t>Viies tase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DFE6-C97B-4DDF-92B8-6174BA2D0687}" type="datetimeFigureOut">
              <a:rPr lang="et-EE" smtClean="0"/>
              <a:t>02.02.2018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3078-475C-4DC7-ADAC-32599681B4F3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t-EE"/>
              <a:t>Muutke tiitli laadi</a:t>
            </a:r>
            <a:endParaRPr kumimoji="0" lang="en-US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t-EE"/>
              <a:t>Muutke teksti laade</a:t>
            </a:r>
          </a:p>
          <a:p>
            <a:pPr lvl="1" eaLnBrk="1" latinLnBrk="0" hangingPunct="1"/>
            <a:r>
              <a:rPr lang="et-EE"/>
              <a:t>Teine tase</a:t>
            </a:r>
          </a:p>
          <a:p>
            <a:pPr lvl="2" eaLnBrk="1" latinLnBrk="0" hangingPunct="1"/>
            <a:r>
              <a:rPr lang="et-EE"/>
              <a:t>Kolmas tase</a:t>
            </a:r>
          </a:p>
          <a:p>
            <a:pPr lvl="3" eaLnBrk="1" latinLnBrk="0" hangingPunct="1"/>
            <a:r>
              <a:rPr lang="et-EE"/>
              <a:t>Neljas tase</a:t>
            </a:r>
          </a:p>
          <a:p>
            <a:pPr lvl="4" eaLnBrk="1" latinLnBrk="0" hangingPunct="1"/>
            <a:r>
              <a:rPr lang="et-EE"/>
              <a:t>Viies tase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33EDFE6-C97B-4DDF-92B8-6174BA2D0687}" type="datetimeFigureOut">
              <a:rPr lang="et-EE" smtClean="0"/>
              <a:t>02.02.2018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3078-475C-4DC7-ADAC-32599681B4F3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Jaotise pä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äisnurkne kolmnur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õrdkülgne kolmnur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33EDFE6-C97B-4DDF-92B8-6174BA2D0687}" type="datetimeFigureOut">
              <a:rPr lang="et-EE" smtClean="0"/>
              <a:t>02.02.2018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ACC3078-475C-4DC7-ADAC-32599681B4F3}" type="slidenum">
              <a:rPr lang="et-EE" smtClean="0"/>
              <a:t>‹#›</a:t>
            </a:fld>
            <a:endParaRPr lang="et-EE"/>
          </a:p>
        </p:txBody>
      </p:sp>
      <p:cxnSp>
        <p:nvCxnSpPr>
          <p:cNvPr id="11" name="Sirgkonnek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irgkonnek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t-EE"/>
              <a:t>Muutke tiitli laadi</a:t>
            </a:r>
            <a:endParaRPr kumimoji="0"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t-EE"/>
              <a:t>Muutke teksti laade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t-EE"/>
              <a:t>Muutke tiitli laadi</a:t>
            </a:r>
            <a:endParaRPr kumimoji="0" lang="en-US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t-EE"/>
              <a:t>Muutke teksti laade</a:t>
            </a:r>
          </a:p>
          <a:p>
            <a:pPr lvl="1" eaLnBrk="1" latinLnBrk="0" hangingPunct="1"/>
            <a:r>
              <a:rPr lang="et-EE"/>
              <a:t>Teine tase</a:t>
            </a:r>
          </a:p>
          <a:p>
            <a:pPr lvl="2" eaLnBrk="1" latinLnBrk="0" hangingPunct="1"/>
            <a:r>
              <a:rPr lang="et-EE"/>
              <a:t>Kolmas tase</a:t>
            </a:r>
          </a:p>
          <a:p>
            <a:pPr lvl="3" eaLnBrk="1" latinLnBrk="0" hangingPunct="1"/>
            <a:r>
              <a:rPr lang="et-EE"/>
              <a:t>Neljas tase</a:t>
            </a:r>
          </a:p>
          <a:p>
            <a:pPr lvl="4" eaLnBrk="1" latinLnBrk="0" hangingPunct="1"/>
            <a:r>
              <a:rPr lang="et-EE"/>
              <a:t>Viies tase</a:t>
            </a:r>
            <a:endParaRPr kumimoji="0" lang="en-US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t-EE"/>
              <a:t>Muutke teksti laade</a:t>
            </a:r>
          </a:p>
          <a:p>
            <a:pPr lvl="1" eaLnBrk="1" latinLnBrk="0" hangingPunct="1"/>
            <a:r>
              <a:rPr lang="et-EE"/>
              <a:t>Teine tase</a:t>
            </a:r>
          </a:p>
          <a:p>
            <a:pPr lvl="2" eaLnBrk="1" latinLnBrk="0" hangingPunct="1"/>
            <a:r>
              <a:rPr lang="et-EE"/>
              <a:t>Kolmas tase</a:t>
            </a:r>
          </a:p>
          <a:p>
            <a:pPr lvl="3" eaLnBrk="1" latinLnBrk="0" hangingPunct="1"/>
            <a:r>
              <a:rPr lang="et-EE"/>
              <a:t>Neljas tase</a:t>
            </a:r>
          </a:p>
          <a:p>
            <a:pPr lvl="4" eaLnBrk="1" latinLnBrk="0" hangingPunct="1"/>
            <a:r>
              <a:rPr lang="et-EE"/>
              <a:t>Viies tase</a:t>
            </a:r>
            <a:endParaRPr kumimoji="0" lang="en-US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33EDFE6-C97B-4DDF-92B8-6174BA2D0687}" type="datetimeFigureOut">
              <a:rPr lang="et-EE" smtClean="0"/>
              <a:t>02.02.2018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ACC3078-475C-4DC7-ADAC-32599681B4F3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õrdlus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t-EE"/>
              <a:t>Muutke tiitli laadi</a:t>
            </a:r>
            <a:endParaRPr kumimoji="0"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t-EE"/>
              <a:t>Muutke teksti laade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t-EE"/>
              <a:t>Muutke teksti laade</a:t>
            </a:r>
          </a:p>
        </p:txBody>
      </p:sp>
      <p:sp>
        <p:nvSpPr>
          <p:cNvPr id="5" name="Sisu kohatäide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t-EE"/>
              <a:t>Muutke teksti laade</a:t>
            </a:r>
          </a:p>
          <a:p>
            <a:pPr lvl="1" eaLnBrk="1" latinLnBrk="0" hangingPunct="1"/>
            <a:r>
              <a:rPr lang="et-EE"/>
              <a:t>Teine tase</a:t>
            </a:r>
          </a:p>
          <a:p>
            <a:pPr lvl="2" eaLnBrk="1" latinLnBrk="0" hangingPunct="1"/>
            <a:r>
              <a:rPr lang="et-EE"/>
              <a:t>Kolmas tase</a:t>
            </a:r>
          </a:p>
          <a:p>
            <a:pPr lvl="3" eaLnBrk="1" latinLnBrk="0" hangingPunct="1"/>
            <a:r>
              <a:rPr lang="et-EE"/>
              <a:t>Neljas tase</a:t>
            </a:r>
          </a:p>
          <a:p>
            <a:pPr lvl="4" eaLnBrk="1" latinLnBrk="0" hangingPunct="1"/>
            <a:r>
              <a:rPr lang="et-EE"/>
              <a:t>Viies tase</a:t>
            </a:r>
            <a:endParaRPr kumimoji="0" lang="en-US"/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t-EE"/>
              <a:t>Muutke teksti laade</a:t>
            </a:r>
          </a:p>
          <a:p>
            <a:pPr lvl="1" eaLnBrk="1" latinLnBrk="0" hangingPunct="1"/>
            <a:r>
              <a:rPr lang="et-EE"/>
              <a:t>Teine tase</a:t>
            </a:r>
          </a:p>
          <a:p>
            <a:pPr lvl="2" eaLnBrk="1" latinLnBrk="0" hangingPunct="1"/>
            <a:r>
              <a:rPr lang="et-EE"/>
              <a:t>Kolmas tase</a:t>
            </a:r>
          </a:p>
          <a:p>
            <a:pPr lvl="3" eaLnBrk="1" latinLnBrk="0" hangingPunct="1"/>
            <a:r>
              <a:rPr lang="et-EE"/>
              <a:t>Neljas tase</a:t>
            </a:r>
          </a:p>
          <a:p>
            <a:pPr lvl="4" eaLnBrk="1" latinLnBrk="0" hangingPunct="1"/>
            <a:r>
              <a:rPr lang="et-EE"/>
              <a:t>Viies tase</a:t>
            </a:r>
            <a:endParaRPr kumimoji="0" lang="en-US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33EDFE6-C97B-4DDF-92B8-6174BA2D0687}" type="datetimeFigureOut">
              <a:rPr lang="et-EE" smtClean="0"/>
              <a:t>02.02.2018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ACC3078-475C-4DC7-ADAC-32599681B4F3}" type="slidenum">
              <a:rPr lang="et-EE" smtClean="0"/>
              <a:t>‹#›</a:t>
            </a:fld>
            <a:endParaRPr lang="et-E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t-EE"/>
              <a:t>Muutke tiitli laadi</a:t>
            </a:r>
            <a:endParaRPr kumimoji="0" lang="en-US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DFE6-C97B-4DDF-92B8-6174BA2D0687}" type="datetimeFigureOut">
              <a:rPr lang="et-EE" smtClean="0"/>
              <a:t>02.02.2018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C3078-475C-4DC7-ADAC-32599681B4F3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33EDFE6-C97B-4DDF-92B8-6174BA2D0687}" type="datetimeFigureOut">
              <a:rPr lang="et-EE" smtClean="0"/>
              <a:t>02.02.2018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ACC3078-475C-4DC7-ADAC-32599681B4F3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Pealdisega sisu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t-EE"/>
              <a:t>Muutke tiitli laadi</a:t>
            </a:r>
            <a:endParaRPr kumimoji="0"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t-EE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t-EE"/>
              <a:t>Muutke teksti laade</a:t>
            </a:r>
          </a:p>
          <a:p>
            <a:pPr lvl="1" eaLnBrk="1" latinLnBrk="0" hangingPunct="1"/>
            <a:r>
              <a:rPr lang="et-EE"/>
              <a:t>Teine tase</a:t>
            </a:r>
          </a:p>
          <a:p>
            <a:pPr lvl="2" eaLnBrk="1" latinLnBrk="0" hangingPunct="1"/>
            <a:r>
              <a:rPr lang="et-EE"/>
              <a:t>Kolmas tase</a:t>
            </a:r>
          </a:p>
          <a:p>
            <a:pPr lvl="3" eaLnBrk="1" latinLnBrk="0" hangingPunct="1"/>
            <a:r>
              <a:rPr lang="et-EE"/>
              <a:t>Neljas tase</a:t>
            </a:r>
          </a:p>
          <a:p>
            <a:pPr lvl="4" eaLnBrk="1" latinLnBrk="0" hangingPunct="1"/>
            <a:r>
              <a:rPr lang="et-EE"/>
              <a:t>Viies tase</a:t>
            </a:r>
            <a:endParaRPr kumimoji="0" lang="en-US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33EDFE6-C97B-4DDF-92B8-6174BA2D0687}" type="datetimeFigureOut">
              <a:rPr lang="et-EE" smtClean="0"/>
              <a:t>02.02.2018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ACC3078-475C-4DC7-ADAC-32599681B4F3}" type="slidenum">
              <a:rPr lang="et-EE" smtClean="0"/>
              <a:t>‹#›</a:t>
            </a:fld>
            <a:endParaRPr lang="et-E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ldiallkirjaga pil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t-EE"/>
              <a:t>Muutke tiitli laadi</a:t>
            </a:r>
            <a:endParaRPr kumimoji="0" lang="en-US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t-EE"/>
              <a:t>Pildi lisamiseks klõpsake ikooni</a:t>
            </a:r>
            <a:endParaRPr kumimoji="0" lang="en-US" dirty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t-EE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33EDFE6-C97B-4DDF-92B8-6174BA2D0687}" type="datetimeFigureOut">
              <a:rPr lang="et-EE" smtClean="0"/>
              <a:t>02.02.2018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ACC3078-475C-4DC7-ADAC-32599681B4F3}" type="slidenum">
              <a:rPr lang="et-EE" smtClean="0"/>
              <a:t>‹#›</a:t>
            </a:fld>
            <a:endParaRPr lang="et-E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äisnurkne kolmnur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irgkonnek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irgkonnek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Pealkirja kohatäid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t-EE"/>
              <a:t>Muutke tiitli laadi</a:t>
            </a:r>
            <a:endParaRPr kumimoji="0" lang="en-US"/>
          </a:p>
        </p:txBody>
      </p:sp>
      <p:sp>
        <p:nvSpPr>
          <p:cNvPr id="13" name="Teksti kohatäid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t-EE"/>
              <a:t>Muutke teksti laade</a:t>
            </a:r>
          </a:p>
          <a:p>
            <a:pPr lvl="1" eaLnBrk="1" latinLnBrk="0" hangingPunct="1"/>
            <a:r>
              <a:rPr kumimoji="0" lang="et-EE"/>
              <a:t>Teine tase</a:t>
            </a:r>
          </a:p>
          <a:p>
            <a:pPr lvl="2" eaLnBrk="1" latinLnBrk="0" hangingPunct="1"/>
            <a:r>
              <a:rPr kumimoji="0" lang="et-EE"/>
              <a:t>Kolmas tase</a:t>
            </a:r>
          </a:p>
          <a:p>
            <a:pPr lvl="3" eaLnBrk="1" latinLnBrk="0" hangingPunct="1"/>
            <a:r>
              <a:rPr kumimoji="0" lang="et-EE"/>
              <a:t>Neljas tase</a:t>
            </a:r>
          </a:p>
          <a:p>
            <a:pPr lvl="4" eaLnBrk="1" latinLnBrk="0" hangingPunct="1"/>
            <a:r>
              <a:rPr kumimoji="0" lang="et-EE"/>
              <a:t>Viies tase</a:t>
            </a:r>
            <a:endParaRPr kumimoji="0" lang="en-US"/>
          </a:p>
        </p:txBody>
      </p:sp>
      <p:sp>
        <p:nvSpPr>
          <p:cNvPr id="14" name="Kuupäeva kohatäid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33EDFE6-C97B-4DDF-92B8-6174BA2D0687}" type="datetimeFigureOut">
              <a:rPr lang="et-EE" smtClean="0"/>
              <a:t>02.02.2018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t-EE"/>
          </a:p>
        </p:txBody>
      </p:sp>
      <p:sp>
        <p:nvSpPr>
          <p:cNvPr id="23" name="Slaidinumbri kohatäid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ACC3078-475C-4DC7-ADAC-32599681B4F3}" type="slidenum">
              <a:rPr lang="et-EE" smtClean="0"/>
              <a:t>‹#›</a:t>
            </a:fld>
            <a:endParaRPr lang="et-E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/>
              <a:t>Poegimisaja probleemid</a:t>
            </a: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/>
              <a:t>Katrin Tähepõld, DVM, lambakasvatuskonsulent</a:t>
            </a:r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964047" cy="936104"/>
          </a:xfrm>
          <a:prstGeom prst="rect">
            <a:avLst/>
          </a:prstGeo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94256"/>
            <a:ext cx="1008112" cy="92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98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Ei ole piisavat </a:t>
            </a:r>
            <a:r>
              <a:rPr lang="et-EE" dirty="0" err="1"/>
              <a:t>järelvalvet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t-EE" dirty="0"/>
              <a:t>Mõnel aastal võib </a:t>
            </a:r>
            <a:r>
              <a:rPr lang="et-EE" dirty="0" err="1"/>
              <a:t>väljaspoegimine</a:t>
            </a:r>
            <a:r>
              <a:rPr lang="et-EE" dirty="0"/>
              <a:t> kujuneda väga raskeks</a:t>
            </a:r>
          </a:p>
          <a:p>
            <a:endParaRPr lang="et-EE" dirty="0"/>
          </a:p>
          <a:p>
            <a:r>
              <a:rPr lang="et-EE" dirty="0"/>
              <a:t>Mõnel aastal on uted liiga paksud ja vajavad palju abistamist</a:t>
            </a:r>
          </a:p>
          <a:p>
            <a:endParaRPr lang="et-EE" dirty="0"/>
          </a:p>
          <a:p>
            <a:r>
              <a:rPr lang="et-EE" dirty="0"/>
              <a:t>Osa tõugusid vajab rohkem abi</a:t>
            </a:r>
          </a:p>
          <a:p>
            <a:endParaRPr lang="et-EE" dirty="0"/>
          </a:p>
          <a:p>
            <a:r>
              <a:rPr lang="et-EE" dirty="0"/>
              <a:t>Kui omanik ootab kasu, siis peab ta ka investeerima (nii raha, aega kui energiat)</a:t>
            </a:r>
          </a:p>
        </p:txBody>
      </p:sp>
    </p:spTree>
    <p:extLst>
      <p:ext uri="{BB962C8B-B14F-4D97-AF65-F5344CB8AC3E}">
        <p14:creationId xmlns:p14="http://schemas.microsoft.com/office/powerpoint/2010/main" val="817726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25" y="2057342"/>
            <a:ext cx="7510549" cy="4222865"/>
          </a:xfrm>
        </p:spPr>
      </p:pic>
    </p:spTree>
    <p:extLst>
      <p:ext uri="{BB962C8B-B14F-4D97-AF65-F5344CB8AC3E}">
        <p14:creationId xmlns:p14="http://schemas.microsoft.com/office/powerpoint/2010/main" val="447837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Koktsidioos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t-EE" u="sng" dirty="0"/>
              <a:t>Tavaliselt</a:t>
            </a:r>
            <a:r>
              <a:rPr lang="et-EE" dirty="0"/>
              <a:t> mitte varem kui 2-3n pärast sündi</a:t>
            </a:r>
          </a:p>
          <a:p>
            <a:endParaRPr lang="et-EE" dirty="0"/>
          </a:p>
          <a:p>
            <a:r>
              <a:rPr lang="et-EE" dirty="0"/>
              <a:t>Roojaproovid – kui palju </a:t>
            </a:r>
            <a:r>
              <a:rPr lang="et-EE" dirty="0" err="1"/>
              <a:t>ootsüste</a:t>
            </a:r>
            <a:r>
              <a:rPr lang="et-EE" dirty="0"/>
              <a:t>? Üle 15 000 on üldiselt märk probleemist</a:t>
            </a:r>
          </a:p>
          <a:p>
            <a:r>
              <a:rPr lang="et-EE" dirty="0" err="1"/>
              <a:t>Tolrtratsuriil</a:t>
            </a:r>
            <a:r>
              <a:rPr lang="et-EE" dirty="0"/>
              <a:t> 20mg/kg p.o. Dehüdratatsioon. Vitamiinid?</a:t>
            </a:r>
          </a:p>
          <a:p>
            <a:endParaRPr lang="et-EE" dirty="0"/>
          </a:p>
          <a:p>
            <a:r>
              <a:rPr lang="et-EE" dirty="0"/>
              <a:t>Tundub väga haige? – LA </a:t>
            </a:r>
            <a:r>
              <a:rPr lang="et-EE" dirty="0" err="1"/>
              <a:t>amoksitsilliin</a:t>
            </a:r>
            <a:r>
              <a:rPr lang="et-EE" dirty="0"/>
              <a:t> + </a:t>
            </a:r>
            <a:r>
              <a:rPr lang="et-EE" dirty="0" err="1"/>
              <a:t>fluniksiin</a:t>
            </a:r>
            <a:r>
              <a:rPr lang="et-EE" dirty="0"/>
              <a:t> (NSAID)</a:t>
            </a:r>
          </a:p>
          <a:p>
            <a:pPr marL="82296" indent="0">
              <a:buNone/>
            </a:pPr>
            <a:endParaRPr lang="et-EE" dirty="0"/>
          </a:p>
          <a:p>
            <a:r>
              <a:rPr lang="et-EE" dirty="0"/>
              <a:t>Pidamistingimuste muutmine!! Hügieeniprobleem.</a:t>
            </a:r>
          </a:p>
        </p:txBody>
      </p:sp>
    </p:spTree>
    <p:extLst>
      <p:ext uri="{BB962C8B-B14F-4D97-AF65-F5344CB8AC3E}">
        <p14:creationId xmlns:p14="http://schemas.microsoft.com/office/powerpoint/2010/main" val="1569022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18971" y="1654493"/>
            <a:ext cx="6641503" cy="3735845"/>
          </a:xfrm>
        </p:spPr>
      </p:pic>
    </p:spTree>
    <p:extLst>
      <p:ext uri="{BB962C8B-B14F-4D97-AF65-F5344CB8AC3E}">
        <p14:creationId xmlns:p14="http://schemas.microsoft.com/office/powerpoint/2010/main" val="3068941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/>
              <a:t>E. </a:t>
            </a:r>
            <a:r>
              <a:rPr lang="et-EE" dirty="0" err="1"/>
              <a:t>Coli</a:t>
            </a:r>
            <a:r>
              <a:rPr lang="et-EE" dirty="0"/>
              <a:t> (</a:t>
            </a:r>
            <a:r>
              <a:rPr lang="et-EE" dirty="0" err="1"/>
              <a:t>watery</a:t>
            </a:r>
            <a:r>
              <a:rPr lang="et-EE" dirty="0"/>
              <a:t> </a:t>
            </a:r>
            <a:r>
              <a:rPr lang="et-EE" dirty="0" err="1"/>
              <a:t>mouth</a:t>
            </a:r>
            <a:r>
              <a:rPr lang="et-EE" dirty="0"/>
              <a:t> </a:t>
            </a:r>
            <a:r>
              <a:rPr lang="et-EE" dirty="0" err="1"/>
              <a:t>disease</a:t>
            </a:r>
            <a:r>
              <a:rPr lang="et-EE" dirty="0"/>
              <a:t>)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dirty="0"/>
              <a:t>Kõhulahtisus (?)</a:t>
            </a:r>
          </a:p>
          <a:p>
            <a:endParaRPr lang="et-EE" dirty="0"/>
          </a:p>
          <a:p>
            <a:r>
              <a:rPr lang="et-EE" dirty="0"/>
              <a:t>Kiired surmad</a:t>
            </a:r>
          </a:p>
          <a:p>
            <a:endParaRPr lang="et-EE" dirty="0"/>
          </a:p>
          <a:p>
            <a:r>
              <a:rPr lang="et-EE" dirty="0"/>
              <a:t>Ei piirdu paari tallega</a:t>
            </a:r>
          </a:p>
          <a:p>
            <a:endParaRPr lang="et-EE" dirty="0"/>
          </a:p>
          <a:p>
            <a:r>
              <a:rPr lang="et-EE" dirty="0"/>
              <a:t>Hügieeni probleem</a:t>
            </a:r>
            <a:r>
              <a:rPr lang="et-EE"/>
              <a:t>!!!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357019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Joint</a:t>
            </a:r>
            <a:r>
              <a:rPr lang="et-EE" dirty="0"/>
              <a:t> ill (nabaväädipõletik)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t-EE" dirty="0"/>
              <a:t>2 nädalased – 2-3 kuusena avaldub</a:t>
            </a:r>
          </a:p>
          <a:p>
            <a:endParaRPr lang="et-EE" dirty="0"/>
          </a:p>
          <a:p>
            <a:r>
              <a:rPr lang="et-EE" dirty="0"/>
              <a:t>Bakter siseneb organismi sünnil läbi naba (streptokokid, stafülokokid, </a:t>
            </a:r>
            <a:r>
              <a:rPr lang="et-EE" i="1" dirty="0" err="1"/>
              <a:t>E.coli</a:t>
            </a:r>
            <a:r>
              <a:rPr lang="et-EE" i="1" dirty="0"/>
              <a:t>, </a:t>
            </a:r>
            <a:r>
              <a:rPr lang="et-EE" i="1" dirty="0" err="1"/>
              <a:t>A.pyogenes</a:t>
            </a:r>
            <a:r>
              <a:rPr lang="et-EE" dirty="0"/>
              <a:t>)</a:t>
            </a:r>
          </a:p>
          <a:p>
            <a:pPr marL="82296" indent="0">
              <a:buNone/>
            </a:pPr>
            <a:endParaRPr lang="et-EE" i="1" dirty="0"/>
          </a:p>
          <a:p>
            <a:r>
              <a:rPr lang="et-EE" dirty="0" err="1"/>
              <a:t>Hgieeni</a:t>
            </a:r>
            <a:r>
              <a:rPr lang="et-EE" dirty="0"/>
              <a:t> probleem. </a:t>
            </a:r>
          </a:p>
          <a:p>
            <a:endParaRPr lang="et-EE" dirty="0"/>
          </a:p>
          <a:p>
            <a:r>
              <a:rPr lang="et-EE" dirty="0"/>
              <a:t>Liigeseabtsessid, maksaabtsessid, </a:t>
            </a:r>
            <a:r>
              <a:rPr lang="et-EE" dirty="0" err="1"/>
              <a:t>septitseemia</a:t>
            </a:r>
            <a:r>
              <a:rPr lang="et-EE" dirty="0"/>
              <a:t>, </a:t>
            </a:r>
            <a:r>
              <a:rPr lang="et-EE" dirty="0" err="1"/>
              <a:t>hingamisteedeprobleemid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067735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1196752"/>
            <a:ext cx="6572548" cy="4929411"/>
          </a:xfrm>
        </p:spPr>
      </p:pic>
      <p:sp>
        <p:nvSpPr>
          <p:cNvPr id="5" name="TextBox 4"/>
          <p:cNvSpPr txBox="1"/>
          <p:nvPr/>
        </p:nvSpPr>
        <p:spPr>
          <a:xfrm>
            <a:off x="827584" y="6453336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http://milkweedandteasel.blogspot.com.ee/2013/02/the-other-f-word.html</a:t>
            </a:r>
          </a:p>
        </p:txBody>
      </p:sp>
    </p:spTree>
    <p:extLst>
      <p:ext uri="{BB962C8B-B14F-4D97-AF65-F5344CB8AC3E}">
        <p14:creationId xmlns:p14="http://schemas.microsoft.com/office/powerpoint/2010/main" val="135047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Joint</a:t>
            </a:r>
            <a:r>
              <a:rPr lang="et-EE" dirty="0"/>
              <a:t> ill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Abtsesside avamine+ AB ravi (LA </a:t>
            </a:r>
            <a:r>
              <a:rPr lang="et-EE" dirty="0" err="1"/>
              <a:t>amoksitsilliin</a:t>
            </a:r>
            <a:r>
              <a:rPr lang="et-EE" dirty="0"/>
              <a:t>) + NSAID (</a:t>
            </a:r>
            <a:r>
              <a:rPr lang="et-EE" dirty="0" err="1"/>
              <a:t>fluniksiin</a:t>
            </a:r>
            <a:r>
              <a:rPr lang="et-EE" dirty="0"/>
              <a:t>)</a:t>
            </a:r>
          </a:p>
          <a:p>
            <a:endParaRPr lang="et-EE" dirty="0"/>
          </a:p>
          <a:p>
            <a:r>
              <a:rPr lang="et-EE" dirty="0"/>
              <a:t>Veidrad kliinilised tunnused? Ebamugavus, neuroloogilised nähud jne. - &gt; AB ravi (</a:t>
            </a:r>
            <a:r>
              <a:rPr lang="et-EE" dirty="0" err="1"/>
              <a:t>amoksitsilliin</a:t>
            </a:r>
            <a:r>
              <a:rPr lang="et-EE" dirty="0"/>
              <a:t>, </a:t>
            </a:r>
            <a:r>
              <a:rPr lang="et-EE" dirty="0" err="1"/>
              <a:t>oksütetratsükliin</a:t>
            </a:r>
            <a:r>
              <a:rPr lang="et-EE" dirty="0"/>
              <a:t> (miks peetakse noorloomade puhul halvaks ideeks?))</a:t>
            </a:r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713138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Teetanus (</a:t>
            </a:r>
            <a:r>
              <a:rPr lang="et-EE" i="1" dirty="0" err="1"/>
              <a:t>Clotsridium</a:t>
            </a:r>
            <a:r>
              <a:rPr lang="et-EE" i="1" dirty="0"/>
              <a:t> </a:t>
            </a:r>
            <a:r>
              <a:rPr lang="et-EE" i="1" dirty="0" err="1"/>
              <a:t>tetani</a:t>
            </a:r>
            <a:r>
              <a:rPr lang="et-EE" dirty="0"/>
              <a:t>)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t-EE" dirty="0"/>
              <a:t>Üldjuhul mitte varem kui 2n pärast sündi</a:t>
            </a:r>
          </a:p>
          <a:p>
            <a:pPr marL="82296" indent="0">
              <a:buNone/>
            </a:pPr>
            <a:endParaRPr lang="et-EE" dirty="0"/>
          </a:p>
          <a:p>
            <a:r>
              <a:rPr lang="et-EE" dirty="0"/>
              <a:t>Talled muutuvad kangeks</a:t>
            </a:r>
          </a:p>
          <a:p>
            <a:endParaRPr lang="et-EE" dirty="0"/>
          </a:p>
          <a:p>
            <a:r>
              <a:rPr lang="et-EE" dirty="0"/>
              <a:t>Ravi pole</a:t>
            </a:r>
          </a:p>
          <a:p>
            <a:endParaRPr lang="et-EE" dirty="0"/>
          </a:p>
          <a:p>
            <a:r>
              <a:rPr lang="et-EE" dirty="0"/>
              <a:t>Ennetamine vaktsineerides</a:t>
            </a:r>
          </a:p>
          <a:p>
            <a:pPr marL="0" indent="0">
              <a:buNone/>
            </a:pPr>
            <a:endParaRPr lang="et-EE" dirty="0"/>
          </a:p>
          <a:p>
            <a:r>
              <a:rPr lang="et-EE" dirty="0"/>
              <a:t>https://www.youtube.com/watch?v=AC4q1d5aDSs</a:t>
            </a:r>
          </a:p>
        </p:txBody>
      </p:sp>
    </p:spTree>
    <p:extLst>
      <p:ext uri="{BB962C8B-B14F-4D97-AF65-F5344CB8AC3E}">
        <p14:creationId xmlns:p14="http://schemas.microsoft.com/office/powerpoint/2010/main" val="3632497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986" y="1916832"/>
            <a:ext cx="5685318" cy="3752310"/>
          </a:xfrm>
        </p:spPr>
      </p:pic>
      <p:sp>
        <p:nvSpPr>
          <p:cNvPr id="5" name="TextBox 4"/>
          <p:cNvSpPr txBox="1"/>
          <p:nvPr/>
        </p:nvSpPr>
        <p:spPr>
          <a:xfrm>
            <a:off x="1259632" y="6165304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https://veteriankey.com/common-ovine-and-caprine-diseases/</a:t>
            </a:r>
          </a:p>
        </p:txBody>
      </p:sp>
    </p:spTree>
    <p:extLst>
      <p:ext uri="{BB962C8B-B14F-4D97-AF65-F5344CB8AC3E}">
        <p14:creationId xmlns:p14="http://schemas.microsoft.com/office/powerpoint/2010/main" val="1029056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94" y="2063577"/>
            <a:ext cx="7485611" cy="4210396"/>
          </a:xfrm>
        </p:spPr>
      </p:pic>
    </p:spTree>
    <p:extLst>
      <p:ext uri="{BB962C8B-B14F-4D97-AF65-F5344CB8AC3E}">
        <p14:creationId xmlns:p14="http://schemas.microsoft.com/office/powerpoint/2010/main" val="3525828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i="1" dirty="0" err="1"/>
              <a:t>Clostridium</a:t>
            </a:r>
            <a:r>
              <a:rPr lang="et-EE" i="1" dirty="0"/>
              <a:t> </a:t>
            </a:r>
            <a:r>
              <a:rPr lang="et-EE" i="1" dirty="0" err="1"/>
              <a:t>perfringens</a:t>
            </a:r>
            <a:endParaRPr lang="et-EE" i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t-EE" dirty="0"/>
              <a:t>Seotud söötmisega</a:t>
            </a:r>
          </a:p>
          <a:p>
            <a:endParaRPr lang="et-EE" dirty="0"/>
          </a:p>
          <a:p>
            <a:r>
              <a:rPr lang="et-EE" dirty="0"/>
              <a:t>Tavaliselt 6-8h pärast söötmist(</a:t>
            </a:r>
            <a:r>
              <a:rPr lang="et-EE" dirty="0" err="1"/>
              <a:t>järdu</a:t>
            </a:r>
            <a:r>
              <a:rPr lang="et-EE" dirty="0"/>
              <a:t> söödamuutuse tagajärjel)</a:t>
            </a:r>
          </a:p>
          <a:p>
            <a:endParaRPr lang="et-EE" dirty="0"/>
          </a:p>
          <a:p>
            <a:r>
              <a:rPr lang="et-EE" dirty="0"/>
              <a:t>Ravi puudub(Kõrges doosis penitsilliini?)</a:t>
            </a:r>
          </a:p>
          <a:p>
            <a:endParaRPr lang="et-EE" dirty="0"/>
          </a:p>
          <a:p>
            <a:r>
              <a:rPr lang="et-EE" dirty="0"/>
              <a:t>Oluline on probleemi vältida! - Vaktsineerimine</a:t>
            </a:r>
          </a:p>
        </p:txBody>
      </p:sp>
    </p:spTree>
    <p:extLst>
      <p:ext uri="{BB962C8B-B14F-4D97-AF65-F5344CB8AC3E}">
        <p14:creationId xmlns:p14="http://schemas.microsoft.com/office/powerpoint/2010/main" val="3649663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25" y="2057342"/>
            <a:ext cx="7510549" cy="4222865"/>
          </a:xfrm>
        </p:spPr>
      </p:pic>
    </p:spTree>
    <p:extLst>
      <p:ext uri="{BB962C8B-B14F-4D97-AF65-F5344CB8AC3E}">
        <p14:creationId xmlns:p14="http://schemas.microsoft.com/office/powerpoint/2010/main" val="2016742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25" y="2057342"/>
            <a:ext cx="7510549" cy="4222865"/>
          </a:xfrm>
        </p:spPr>
      </p:pic>
    </p:spTree>
    <p:extLst>
      <p:ext uri="{BB962C8B-B14F-4D97-AF65-F5344CB8AC3E}">
        <p14:creationId xmlns:p14="http://schemas.microsoft.com/office/powerpoint/2010/main" val="79229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Valgelihastõbi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t-EE" dirty="0" err="1"/>
              <a:t>Seleeniumi</a:t>
            </a:r>
            <a:r>
              <a:rPr lang="et-EE" dirty="0"/>
              <a:t> puudus</a:t>
            </a:r>
          </a:p>
          <a:p>
            <a:endParaRPr lang="et-EE" dirty="0"/>
          </a:p>
          <a:p>
            <a:r>
              <a:rPr lang="et-EE" dirty="0"/>
              <a:t>Neuroloogilised  nähud– jalad ei tööta korralikult, puudub adekvaatne lihastoonus jäsemetes. On muidu erksad ja elujõulised. </a:t>
            </a:r>
          </a:p>
          <a:p>
            <a:endParaRPr lang="et-EE" dirty="0"/>
          </a:p>
          <a:p>
            <a:r>
              <a:rPr lang="et-EE" dirty="0"/>
              <a:t>Ravi: </a:t>
            </a:r>
            <a:r>
              <a:rPr lang="et-EE" dirty="0" err="1"/>
              <a:t>Sel+vitE</a:t>
            </a:r>
            <a:r>
              <a:rPr lang="et-EE" dirty="0"/>
              <a:t> süst</a:t>
            </a:r>
          </a:p>
          <a:p>
            <a:endParaRPr lang="et-EE" dirty="0"/>
          </a:p>
          <a:p>
            <a:r>
              <a:rPr lang="et-EE" dirty="0"/>
              <a:t>Kas uttedel on korralikult mineraal ees? Kas </a:t>
            </a:r>
            <a:r>
              <a:rPr lang="et-EE"/>
              <a:t>nad seda ka söövad?</a:t>
            </a:r>
            <a:endParaRPr lang="et-EE" dirty="0"/>
          </a:p>
          <a:p>
            <a:endParaRPr lang="et-EE" dirty="0"/>
          </a:p>
          <a:p>
            <a:r>
              <a:rPr lang="et-EE" dirty="0"/>
              <a:t>https://www.youtube.com/watch?v=NyehivBv69c&amp;t=106s</a:t>
            </a:r>
          </a:p>
        </p:txBody>
      </p:sp>
    </p:spTree>
    <p:extLst>
      <p:ext uri="{BB962C8B-B14F-4D97-AF65-F5344CB8AC3E}">
        <p14:creationId xmlns:p14="http://schemas.microsoft.com/office/powerpoint/2010/main" val="3156067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/>
              <a:t>Millal on karjaprobleem?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5-10% suremust peetakse normaalseks poegimisajal</a:t>
            </a:r>
          </a:p>
          <a:p>
            <a:endParaRPr lang="et-EE" dirty="0"/>
          </a:p>
          <a:p>
            <a:r>
              <a:rPr lang="et-EE" dirty="0"/>
              <a:t>Ei ole normaalne, kui karjas tavaliselt on suremus 2%, aga sel aastal on 10%</a:t>
            </a:r>
          </a:p>
          <a:p>
            <a:endParaRPr lang="et-EE" dirty="0"/>
          </a:p>
          <a:p>
            <a:r>
              <a:rPr lang="et-EE" dirty="0"/>
              <a:t>Ka 5% suremust, kui tegemist on samade sümptomistega, võib lugeda karjaprobleemiks</a:t>
            </a:r>
          </a:p>
        </p:txBody>
      </p:sp>
    </p:spTree>
    <p:extLst>
      <p:ext uri="{BB962C8B-B14F-4D97-AF65-F5344CB8AC3E}">
        <p14:creationId xmlns:p14="http://schemas.microsoft.com/office/powerpoint/2010/main" val="3097530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25" y="2057342"/>
            <a:ext cx="7510549" cy="4222865"/>
          </a:xfrm>
        </p:spPr>
      </p:pic>
    </p:spTree>
    <p:extLst>
      <p:ext uri="{BB962C8B-B14F-4D97-AF65-F5344CB8AC3E}">
        <p14:creationId xmlns:p14="http://schemas.microsoft.com/office/powerpoint/2010/main" val="1980356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Põhiprobleemid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38142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6" name="Sisu kohatäid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4664"/>
            <a:ext cx="7968886" cy="5976664"/>
          </a:xfrm>
        </p:spPr>
      </p:pic>
    </p:spTree>
    <p:extLst>
      <p:ext uri="{BB962C8B-B14F-4D97-AF65-F5344CB8AC3E}">
        <p14:creationId xmlns:p14="http://schemas.microsoft.com/office/powerpoint/2010/main" val="3661706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Nälg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Talled muutuvad nõrgaks ja vaikselt hääbuvad</a:t>
            </a:r>
          </a:p>
          <a:p>
            <a:r>
              <a:rPr lang="et-EE" dirty="0"/>
              <a:t>Võib kaasneda kõhulahtisus</a:t>
            </a:r>
          </a:p>
          <a:p>
            <a:endParaRPr lang="et-EE" dirty="0"/>
          </a:p>
          <a:p>
            <a:r>
              <a:rPr lang="et-EE" dirty="0"/>
              <a:t>ALATI kontrollida ema</a:t>
            </a:r>
          </a:p>
          <a:p>
            <a:endParaRPr lang="et-EE" dirty="0"/>
          </a:p>
          <a:p>
            <a:r>
              <a:rPr lang="et-EE" dirty="0"/>
              <a:t>Kui nii sureb mitmeid tallesid -&gt; võib olla uttede söötmisprobleem</a:t>
            </a:r>
          </a:p>
        </p:txBody>
      </p:sp>
    </p:spTree>
    <p:extLst>
      <p:ext uri="{BB962C8B-B14F-4D97-AF65-F5344CB8AC3E}">
        <p14:creationId xmlns:p14="http://schemas.microsoft.com/office/powerpoint/2010/main" val="413007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Nälg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Uted võivad olla halvas toitumuses</a:t>
            </a:r>
          </a:p>
          <a:p>
            <a:endParaRPr lang="et-EE" dirty="0"/>
          </a:p>
          <a:p>
            <a:r>
              <a:rPr lang="et-EE" dirty="0"/>
              <a:t>Kas eraldiseisev või kaasnev parasiidiprobleem?</a:t>
            </a:r>
          </a:p>
        </p:txBody>
      </p:sp>
    </p:spTree>
    <p:extLst>
      <p:ext uri="{BB962C8B-B14F-4D97-AF65-F5344CB8AC3E}">
        <p14:creationId xmlns:p14="http://schemas.microsoft.com/office/powerpoint/2010/main" val="2902252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Lutitalled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Liiga palju piima liiga harva?</a:t>
            </a:r>
          </a:p>
          <a:p>
            <a:endParaRPr lang="et-EE" dirty="0"/>
          </a:p>
          <a:p>
            <a:r>
              <a:rPr lang="et-EE" dirty="0"/>
              <a:t>Lihtsalt liiga palju piima?</a:t>
            </a:r>
          </a:p>
          <a:p>
            <a:endParaRPr lang="et-EE" dirty="0"/>
          </a:p>
          <a:p>
            <a:r>
              <a:rPr lang="et-EE" dirty="0"/>
              <a:t>Liiga vähe piima?</a:t>
            </a:r>
          </a:p>
          <a:p>
            <a:endParaRPr lang="et-EE" dirty="0"/>
          </a:p>
          <a:p>
            <a:r>
              <a:rPr lang="et-EE" dirty="0"/>
              <a:t>Peavad saama vähemalt 10% kehakaalust 24h jooksul</a:t>
            </a:r>
          </a:p>
        </p:txBody>
      </p:sp>
    </p:spTree>
    <p:extLst>
      <p:ext uri="{BB962C8B-B14F-4D97-AF65-F5344CB8AC3E}">
        <p14:creationId xmlns:p14="http://schemas.microsoft.com/office/powerpoint/2010/main" val="12519745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og">
  <a:themeElements>
    <a:clrScheme name="Hoog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Hoog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og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253</TotalTime>
  <Words>444</Words>
  <Application>Microsoft Office PowerPoint</Application>
  <PresentationFormat>On-screen Show (4:3)</PresentationFormat>
  <Paragraphs>95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Century Gothic</vt:lpstr>
      <vt:lpstr>Verdana</vt:lpstr>
      <vt:lpstr>Wingdings 2</vt:lpstr>
      <vt:lpstr>Hoog</vt:lpstr>
      <vt:lpstr>Poegimisaja probleemid</vt:lpstr>
      <vt:lpstr>PowerPoint Presentation</vt:lpstr>
      <vt:lpstr>Millal on karjaprobleem?</vt:lpstr>
      <vt:lpstr>PowerPoint Presentation</vt:lpstr>
      <vt:lpstr>Põhiprobleemid</vt:lpstr>
      <vt:lpstr>PowerPoint Presentation</vt:lpstr>
      <vt:lpstr>Nälg</vt:lpstr>
      <vt:lpstr>Nälg</vt:lpstr>
      <vt:lpstr>Lutitalled</vt:lpstr>
      <vt:lpstr>Ei ole piisavat järelvalvet</vt:lpstr>
      <vt:lpstr>PowerPoint Presentation</vt:lpstr>
      <vt:lpstr>Koktsidioos</vt:lpstr>
      <vt:lpstr>PowerPoint Presentation</vt:lpstr>
      <vt:lpstr>E. Coli (watery mouth disease)</vt:lpstr>
      <vt:lpstr>Joint ill (nabaväädipõletik)</vt:lpstr>
      <vt:lpstr>PowerPoint Presentation</vt:lpstr>
      <vt:lpstr>Joint ill</vt:lpstr>
      <vt:lpstr>Teetanus (Clotsridium tetani)</vt:lpstr>
      <vt:lpstr>PowerPoint Presentation</vt:lpstr>
      <vt:lpstr>Clostridium perfringens</vt:lpstr>
      <vt:lpstr>PowerPoint Presentation</vt:lpstr>
      <vt:lpstr>PowerPoint Presentation</vt:lpstr>
      <vt:lpstr>Valgelihastõbi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Lambing time problems</dc:title>
  <dc:creator>Arvuti</dc:creator>
  <cp:lastModifiedBy>Jane Lumiste</cp:lastModifiedBy>
  <cp:revision>16</cp:revision>
  <dcterms:created xsi:type="dcterms:W3CDTF">2017-10-29T13:16:00Z</dcterms:created>
  <dcterms:modified xsi:type="dcterms:W3CDTF">2018-02-02T08:10:46Z</dcterms:modified>
</cp:coreProperties>
</file>