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64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6" r:id="rId11"/>
    <p:sldId id="287" r:id="rId12"/>
    <p:sldId id="266" r:id="rId13"/>
    <p:sldId id="288" r:id="rId14"/>
    <p:sldId id="289" r:id="rId15"/>
    <p:sldId id="290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2" name="Shape 47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8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8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3389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37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3578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06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9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4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6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Muutke tiitli laadi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Klõpsake laadi muutmiseks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77356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18644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/>
          </p:cNvSpPr>
          <p:nvPr>
            <p:ph type="title"/>
          </p:nvPr>
        </p:nvSpPr>
        <p:spPr>
          <a:xfrm>
            <a:off x="553641" y="0"/>
            <a:ext cx="8036719" cy="2071688"/>
          </a:xfrm>
          <a:prstGeom prst="rect">
            <a:avLst/>
          </a:prstGeom>
        </p:spPr>
        <p:txBody>
          <a:bodyPr lIns="0" tIns="0" rIns="0" bIns="0"/>
          <a:lstStyle>
            <a:lvl1pPr defTabSz="410750">
              <a:defRPr sz="5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9526752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4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3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1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6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2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4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0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Ravimite vastutustundlik kasutamine (lambad).</a:t>
            </a:r>
          </a:p>
        </p:txBody>
      </p:sp>
      <p:sp>
        <p:nvSpPr>
          <p:cNvPr id="475" name="Shape 4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Katrin Tähepõld, DVM, lambakasvatuskonsulent, ELKL aretustöö koordinaator</a:t>
            </a:r>
          </a:p>
        </p:txBody>
      </p:sp>
      <p:sp>
        <p:nvSpPr>
          <p:cNvPr id="476" name="Shape 4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477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825" y="764937"/>
            <a:ext cx="695326" cy="63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7705" y="751790"/>
            <a:ext cx="657226" cy="638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AE41-B6E8-4FCF-878F-B6A0B730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F274-EDEA-4A60-A19A-8C9D46085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Tx/>
              <a:buFontTx/>
              <a:buNone/>
              <a:defRPr sz="1800"/>
            </a:pPr>
            <a:r>
              <a:rPr lang="en-US" sz="2800" dirty="0" err="1"/>
              <a:t>Ohuks</a:t>
            </a:r>
            <a:r>
              <a:rPr lang="en-US" sz="2800" dirty="0"/>
              <a:t> on </a:t>
            </a:r>
            <a:r>
              <a:rPr lang="en-US" sz="2800" dirty="0" err="1"/>
              <a:t>alati</a:t>
            </a:r>
            <a:r>
              <a:rPr lang="en-US" sz="2800" dirty="0"/>
              <a:t> </a:t>
            </a:r>
            <a:r>
              <a:rPr lang="en-US" sz="2800" dirty="0" err="1"/>
              <a:t>kehvad</a:t>
            </a:r>
            <a:r>
              <a:rPr lang="en-US" sz="2800" dirty="0"/>
              <a:t> </a:t>
            </a:r>
            <a:r>
              <a:rPr lang="en-US" sz="2800" dirty="0" err="1"/>
              <a:t>pidamistingimused</a:t>
            </a:r>
            <a:endParaRPr lang="et-EE" sz="2800" dirty="0"/>
          </a:p>
          <a:p>
            <a:pPr marL="0" lvl="0" indent="0">
              <a:spcBef>
                <a:spcPts val="0"/>
              </a:spcBef>
              <a:buSzTx/>
              <a:buFontTx/>
              <a:buNone/>
              <a:defRPr sz="1800"/>
            </a:pPr>
            <a:endParaRPr lang="en-US" sz="2800" dirty="0"/>
          </a:p>
          <a:p>
            <a:pPr marL="285750" lvl="1">
              <a:spcBef>
                <a:spcPts val="0"/>
              </a:spcBef>
              <a:buSzTx/>
              <a:defRPr sz="1800"/>
            </a:pPr>
            <a:r>
              <a:rPr lang="en-US" sz="2800" dirty="0" err="1"/>
              <a:t>loomad</a:t>
            </a:r>
            <a:r>
              <a:rPr lang="en-US" sz="2800" dirty="0"/>
              <a:t> </a:t>
            </a:r>
            <a:r>
              <a:rPr lang="en-US" sz="2800" dirty="0" err="1"/>
              <a:t>nõrgemad</a:t>
            </a:r>
            <a:endParaRPr lang="en-US" sz="2800" dirty="0"/>
          </a:p>
          <a:p>
            <a:pPr marL="285750" lvl="1">
              <a:spcBef>
                <a:spcPts val="0"/>
              </a:spcBef>
              <a:buSzTx/>
              <a:defRPr sz="1800"/>
            </a:pPr>
            <a:r>
              <a:rPr lang="en-US" sz="2800" dirty="0" err="1"/>
              <a:t>haigustekitajatel</a:t>
            </a:r>
            <a:r>
              <a:rPr lang="en-US" sz="2800" dirty="0"/>
              <a:t> </a:t>
            </a:r>
            <a:r>
              <a:rPr lang="en-US" sz="2800" dirty="0" err="1"/>
              <a:t>lihtsam</a:t>
            </a:r>
            <a:r>
              <a:rPr lang="en-US" sz="2800" dirty="0"/>
              <a:t> </a:t>
            </a:r>
            <a:r>
              <a:rPr lang="en-US" sz="2800" dirty="0" err="1"/>
              <a:t>võimust</a:t>
            </a:r>
            <a:r>
              <a:rPr lang="en-US" sz="2800" dirty="0"/>
              <a:t> </a:t>
            </a:r>
            <a:r>
              <a:rPr lang="en-US" sz="2800" dirty="0" err="1"/>
              <a:t>võtta</a:t>
            </a:r>
            <a:endParaRPr lang="en-US" sz="2800" dirty="0"/>
          </a:p>
          <a:p>
            <a:pPr marL="285750" lvl="1">
              <a:spcBef>
                <a:spcPts val="0"/>
              </a:spcBef>
              <a:buSzTx/>
              <a:defRPr sz="1800"/>
            </a:pPr>
            <a:r>
              <a:rPr lang="en-US" sz="2800" dirty="0" err="1"/>
              <a:t>tihedamini</a:t>
            </a:r>
            <a:r>
              <a:rPr lang="en-US" sz="2800" dirty="0"/>
              <a:t> </a:t>
            </a:r>
            <a:r>
              <a:rPr lang="en-US" sz="2800" dirty="0" err="1"/>
              <a:t>vaja</a:t>
            </a:r>
            <a:r>
              <a:rPr lang="en-US" sz="2800" dirty="0"/>
              <a:t> </a:t>
            </a:r>
            <a:r>
              <a:rPr lang="en-US" sz="2800" dirty="0" err="1"/>
              <a:t>ravi</a:t>
            </a:r>
            <a:r>
              <a:rPr lang="en-US" sz="2800" dirty="0"/>
              <a:t> </a:t>
            </a:r>
            <a:r>
              <a:rPr lang="en-US" sz="2800" dirty="0" err="1"/>
              <a:t>teha</a:t>
            </a:r>
            <a:endParaRPr lang="en-US" sz="2800" dirty="0"/>
          </a:p>
          <a:p>
            <a:pPr marL="285750" lvl="1">
              <a:spcBef>
                <a:spcPts val="0"/>
              </a:spcBef>
              <a:buSzTx/>
              <a:defRPr sz="1800"/>
            </a:pPr>
            <a:r>
              <a:rPr lang="en-US" sz="2800" dirty="0" err="1"/>
              <a:t>paljudele</a:t>
            </a:r>
            <a:r>
              <a:rPr lang="en-US" sz="2800" dirty="0"/>
              <a:t> </a:t>
            </a:r>
            <a:r>
              <a:rPr lang="en-US" sz="2800" dirty="0" err="1"/>
              <a:t>loomadele</a:t>
            </a:r>
            <a:r>
              <a:rPr lang="en-US" sz="2800" dirty="0"/>
              <a:t> </a:t>
            </a:r>
            <a:r>
              <a:rPr lang="en-US" sz="2800" dirty="0" err="1"/>
              <a:t>korraga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0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EECE-5FAC-4E08-B1FA-A8958C71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7D1F-24C0-4681-ADF6-EEF9B36E2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3200" dirty="0"/>
              <a:t>Farmer vastutab toidu ohutuse eest, mis tema farmist väljub!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788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22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600" y="548914"/>
            <a:ext cx="657226" cy="63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746" y="548914"/>
            <a:ext cx="695326" cy="638176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Shape 524"/>
          <p:cNvSpPr/>
          <p:nvPr/>
        </p:nvSpPr>
        <p:spPr>
          <a:xfrm>
            <a:off x="527174" y="2060847"/>
            <a:ext cx="6809291" cy="4523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165" tIns="45165" rIns="45165" bIns="45165">
            <a:spAutoFit/>
          </a:bodyPr>
          <a:lstStyle/>
          <a:p>
            <a:pPr lvl="0"/>
            <a:r>
              <a:rPr sz="3200" dirty="0" err="1"/>
              <a:t>Farmerid</a:t>
            </a:r>
            <a:r>
              <a:rPr sz="3200" dirty="0"/>
              <a:t> on ka </a:t>
            </a:r>
            <a:r>
              <a:rPr sz="3200" dirty="0" err="1"/>
              <a:t>kandjad</a:t>
            </a:r>
            <a:r>
              <a:rPr sz="3200" dirty="0"/>
              <a:t> ja </a:t>
            </a:r>
            <a:r>
              <a:rPr sz="3200" dirty="0" err="1"/>
              <a:t>levitajad</a:t>
            </a:r>
            <a:r>
              <a:rPr sz="3200" dirty="0"/>
              <a:t>. </a:t>
            </a:r>
            <a:r>
              <a:rPr sz="3200" dirty="0" err="1"/>
              <a:t>Seetõttu</a:t>
            </a:r>
            <a:r>
              <a:rPr sz="3200" dirty="0"/>
              <a:t> on </a:t>
            </a:r>
            <a:r>
              <a:rPr sz="3200" dirty="0" err="1"/>
              <a:t>farmihügieen</a:t>
            </a:r>
            <a:r>
              <a:rPr sz="3200" dirty="0"/>
              <a:t> </a:t>
            </a:r>
            <a:r>
              <a:rPr sz="3200" dirty="0" err="1"/>
              <a:t>ülioluline</a:t>
            </a:r>
            <a:r>
              <a:rPr sz="3200" dirty="0"/>
              <a:t>. </a:t>
            </a:r>
          </a:p>
          <a:p>
            <a:pPr lvl="0"/>
            <a:endParaRPr sz="3200" dirty="0"/>
          </a:p>
          <a:p>
            <a:pPr lvl="0"/>
            <a:r>
              <a:rPr sz="3200" dirty="0" err="1"/>
              <a:t>Puhtad</a:t>
            </a:r>
            <a:r>
              <a:rPr sz="3200" dirty="0"/>
              <a:t> </a:t>
            </a:r>
            <a:r>
              <a:rPr sz="3200" dirty="0" err="1"/>
              <a:t>riided</a:t>
            </a:r>
            <a:r>
              <a:rPr sz="3200" dirty="0"/>
              <a:t>. </a:t>
            </a:r>
            <a:r>
              <a:rPr sz="3200" dirty="0" err="1"/>
              <a:t>Puhtad-desotatud</a:t>
            </a:r>
            <a:r>
              <a:rPr sz="3200" dirty="0"/>
              <a:t>/</a:t>
            </a:r>
            <a:r>
              <a:rPr sz="3200" dirty="0" err="1"/>
              <a:t>mitte</a:t>
            </a:r>
            <a:r>
              <a:rPr sz="3200" dirty="0"/>
              <a:t> </a:t>
            </a:r>
            <a:r>
              <a:rPr sz="3200" dirty="0" err="1"/>
              <a:t>enda</a:t>
            </a:r>
            <a:r>
              <a:rPr sz="3200" dirty="0"/>
              <a:t> </a:t>
            </a:r>
            <a:r>
              <a:rPr sz="3200" dirty="0" err="1"/>
              <a:t>farmi</a:t>
            </a:r>
            <a:r>
              <a:rPr sz="3200" dirty="0"/>
              <a:t> </a:t>
            </a:r>
            <a:r>
              <a:rPr sz="3200" dirty="0" err="1"/>
              <a:t>jalanõud</a:t>
            </a:r>
            <a:r>
              <a:rPr sz="3200" dirty="0"/>
              <a:t>. </a:t>
            </a:r>
          </a:p>
          <a:p>
            <a:pPr lvl="0"/>
            <a:endParaRPr sz="3200" dirty="0"/>
          </a:p>
          <a:p>
            <a:pPr lvl="0"/>
            <a:r>
              <a:rPr sz="3200" dirty="0" err="1"/>
              <a:t>Tegelikult</a:t>
            </a:r>
            <a:r>
              <a:rPr sz="3200" dirty="0"/>
              <a:t> peaks ka </a:t>
            </a:r>
            <a:r>
              <a:rPr sz="3200" dirty="0" err="1"/>
              <a:t>pesemas</a:t>
            </a:r>
            <a:r>
              <a:rPr sz="3200" dirty="0"/>
              <a:t> </a:t>
            </a:r>
            <a:r>
              <a:rPr sz="3200" dirty="0" err="1"/>
              <a:t>käima</a:t>
            </a:r>
            <a:r>
              <a:rPr sz="3200" dirty="0"/>
              <a:t> </a:t>
            </a:r>
            <a:r>
              <a:rPr sz="3200" dirty="0" err="1"/>
              <a:t>farmide</a:t>
            </a:r>
            <a:r>
              <a:rPr sz="3200" dirty="0"/>
              <a:t> </a:t>
            </a:r>
            <a:r>
              <a:rPr sz="3200" dirty="0" err="1"/>
              <a:t>vahepeal</a:t>
            </a:r>
            <a:r>
              <a:rPr sz="3200" dirty="0"/>
              <a:t>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6559F-D54A-4271-B83A-AA7E206E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Antibiootikumide kasutamine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E82F5-4173-43B2-BFB4-E62628686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sz="2800" dirty="0"/>
              <a:t>Ravi määrab arst</a:t>
            </a:r>
          </a:p>
          <a:p>
            <a:endParaRPr lang="et-EE" sz="2800" dirty="0"/>
          </a:p>
          <a:p>
            <a:r>
              <a:rPr lang="et-EE" sz="2800" dirty="0"/>
              <a:t>Arsti poolt antud juhenditest tuleb kinni pidada. Kahtluse korral konsulteeri loomaarstiga.</a:t>
            </a:r>
          </a:p>
          <a:p>
            <a:endParaRPr lang="et-EE" sz="2800" dirty="0"/>
          </a:p>
          <a:p>
            <a:r>
              <a:rPr lang="et-EE" sz="2800" dirty="0"/>
              <a:t>Ravi ei tohi liiga vara lõpetada – nt kui haigustunnuseid enam ei ole</a:t>
            </a:r>
          </a:p>
          <a:p>
            <a:endParaRPr lang="et-EE" sz="2800" dirty="0"/>
          </a:p>
          <a:p>
            <a:r>
              <a:rPr lang="et-EE" sz="2800" dirty="0"/>
              <a:t>Keeluaegadest tuleb kinni pidada!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2490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83F0-CB0E-4B2E-86FC-3203AF7A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E571A-17A3-409C-91E3-4AB546B88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dirty="0"/>
              <a:t>Loom tuleb teistest eraldada.</a:t>
            </a:r>
          </a:p>
          <a:p>
            <a:endParaRPr lang="et-EE" sz="2400" dirty="0"/>
          </a:p>
          <a:p>
            <a:r>
              <a:rPr lang="et-EE" sz="2400" dirty="0"/>
              <a:t>Kõik ravid tuleb sisse kanda veterinaarpäevikusse.</a:t>
            </a:r>
          </a:p>
          <a:p>
            <a:endParaRPr lang="et-EE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2148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D72D9-F1F1-4684-B6B1-165FD166F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Parasiitide resistentsus ussirohtude vastu.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73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32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600" y="548914"/>
            <a:ext cx="657226" cy="63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746" y="548914"/>
            <a:ext cx="695326" cy="638176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Shape 534"/>
          <p:cNvSpPr/>
          <p:nvPr/>
        </p:nvSpPr>
        <p:spPr>
          <a:xfrm>
            <a:off x="527174" y="2061080"/>
            <a:ext cx="8149281" cy="290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165" tIns="45165" rIns="45165" bIns="45165">
            <a:spAutoFit/>
          </a:bodyPr>
          <a:lstStyle/>
          <a:p>
            <a:pPr lvl="0"/>
            <a:r>
              <a:rPr sz="3200"/>
              <a:t>Parasiitide resistentsust ussirohule on leitud kõikjal üle maailma.</a:t>
            </a:r>
          </a:p>
          <a:p>
            <a:pPr lvl="0"/>
            <a:endParaRPr sz="3200"/>
          </a:p>
          <a:p>
            <a:pPr lvl="0"/>
            <a:r>
              <a:rPr sz="3200"/>
              <a:t>Esineb ka ühe parasiidi resistentsust mitmele ravimile korraga.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>
            <a:spLocks noGrp="1"/>
          </p:cNvSpPr>
          <p:nvPr>
            <p:ph type="title"/>
          </p:nvPr>
        </p:nvSpPr>
        <p:spPr>
          <a:xfrm>
            <a:off x="553641" y="366116"/>
            <a:ext cx="8036719" cy="133945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>
              <a:defRPr>
                <a:effectLst/>
              </a:defRPr>
            </a:pPr>
            <a:r>
              <a:t>Anupõllu uuring 2012</a:t>
            </a:r>
          </a:p>
        </p:txBody>
      </p:sp>
      <p:sp>
        <p:nvSpPr>
          <p:cNvPr id="537" name="Shape 537"/>
          <p:cNvSpPr>
            <a:spLocks noGrp="1"/>
          </p:cNvSpPr>
          <p:nvPr>
            <p:ph type="body" idx="1"/>
          </p:nvPr>
        </p:nvSpPr>
        <p:spPr>
          <a:xfrm>
            <a:off x="553641" y="1964545"/>
            <a:ext cx="8036719" cy="401836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graphicFrame>
        <p:nvGraphicFramePr>
          <p:cNvPr id="538" name="Table 538"/>
          <p:cNvGraphicFramePr/>
          <p:nvPr/>
        </p:nvGraphicFramePr>
        <p:xfrm>
          <a:off x="565987" y="1964532"/>
          <a:ext cx="7865449" cy="4018360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262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4590">
                <a:tc>
                  <a:txBody>
                    <a:bodyPr/>
                    <a:lstStyle/>
                    <a:p>
                      <a:pPr lvl="0" algn="ctr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Farmi nr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3B43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Ivermektiiniga FECRT* ↓%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3B43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Albendasooliga FECRT ↓%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3B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590">
                <a:tc>
                  <a:txBody>
                    <a:bodyPr/>
                    <a:lstStyle/>
                    <a:p>
                      <a:pPr lvl="0" algn="ctr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3B43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800" b="0" i="0"/>
                      </a:pPr>
                      <a:r>
                        <a:rPr sz="2100">
                          <a:solidFill>
                            <a:srgbClr val="3D3E3F">
                              <a:alpha val="90000"/>
                            </a:srgb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66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800" b="0" i="0"/>
                      </a:pPr>
                      <a:r>
                        <a:rPr sz="2100">
                          <a:solidFill>
                            <a:srgbClr val="3D3E3F">
                              <a:alpha val="90000"/>
                            </a:srgb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65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590">
                <a:tc>
                  <a:txBody>
                    <a:bodyPr/>
                    <a:lstStyle/>
                    <a:p>
                      <a:pPr lvl="0" algn="ctr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3B43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800" b="0" i="0"/>
                      </a:pPr>
                      <a:r>
                        <a:rPr sz="2100">
                          <a:solidFill>
                            <a:srgbClr val="3D3E3F">
                              <a:alpha val="90000"/>
                            </a:srgb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99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800" b="0" i="0"/>
                      </a:pPr>
                      <a:r>
                        <a:rPr sz="2100">
                          <a:solidFill>
                            <a:srgbClr val="3D3E3F">
                              <a:alpha val="90000"/>
                            </a:srgb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26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590">
                <a:tc>
                  <a:txBody>
                    <a:bodyPr/>
                    <a:lstStyle/>
                    <a:p>
                      <a:pPr lvl="0" algn="ctr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3B43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800" b="0" i="0"/>
                      </a:pPr>
                      <a:r>
                        <a:rPr sz="2100">
                          <a:solidFill>
                            <a:srgbClr val="3D3E3F">
                              <a:alpha val="90000"/>
                            </a:srgb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100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 sz="1800" b="0" i="0"/>
                      </a:pPr>
                      <a:r>
                        <a:rPr sz="2100">
                          <a:solidFill>
                            <a:srgbClr val="3D3E3F">
                              <a:alpha val="90000"/>
                            </a:srgb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100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39" name="Shape 539"/>
          <p:cNvSpPr/>
          <p:nvPr/>
        </p:nvSpPr>
        <p:spPr>
          <a:xfrm>
            <a:off x="2003618" y="6327839"/>
            <a:ext cx="4032304" cy="33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268" tIns="35268" rIns="35268" bIns="35268" anchor="ctr">
            <a:spAutoFit/>
          </a:bodyPr>
          <a:lstStyle>
            <a:lvl1pPr algn="ctr" defTabSz="405840"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r>
              <a:t>*FECRT - faecal egg count reduction test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>
            <a:spLocks noGrp="1"/>
          </p:cNvSpPr>
          <p:nvPr>
            <p:ph type="title"/>
          </p:nvPr>
        </p:nvSpPr>
        <p:spPr>
          <a:xfrm>
            <a:off x="553641" y="366116"/>
            <a:ext cx="8036719" cy="1339455"/>
          </a:xfrm>
          <a:prstGeom prst="rect">
            <a:avLst/>
          </a:prstGeom>
        </p:spPr>
        <p:txBody>
          <a:bodyPr/>
          <a:lstStyle>
            <a:lvl1pPr defTabSz="484886">
              <a:defRPr sz="1800">
                <a:solidFill>
                  <a:srgbClr val="000000"/>
                </a:solidFill>
              </a:defRPr>
            </a:lvl1pPr>
          </a:lstStyle>
          <a:p>
            <a:pPr lvl="0">
              <a:defRPr>
                <a:effectLst/>
              </a:defRPr>
            </a:pPr>
            <a:r>
              <a:t>Lambal esinevad gastrointestinaal ümarussid</a:t>
            </a:r>
          </a:p>
        </p:txBody>
      </p:sp>
      <p:sp>
        <p:nvSpPr>
          <p:cNvPr id="542" name="Shape 542"/>
          <p:cNvSpPr>
            <a:spLocks noGrp="1"/>
          </p:cNvSpPr>
          <p:nvPr>
            <p:ph type="body" idx="1"/>
          </p:nvPr>
        </p:nvSpPr>
        <p:spPr>
          <a:xfrm>
            <a:off x="553641" y="1936916"/>
            <a:ext cx="8036719" cy="4018361"/>
          </a:xfrm>
          <a:prstGeom prst="rect">
            <a:avLst/>
          </a:prstGeom>
        </p:spPr>
        <p:txBody>
          <a:bodyPr/>
          <a:lstStyle/>
          <a:p>
            <a:pPr marL="527102" lvl="1" indent="-323012" defTabSz="276044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00" dirty="0" err="1"/>
              <a:t>Hemonhhius</a:t>
            </a:r>
            <a:endParaRPr sz="1900" dirty="0"/>
          </a:p>
          <a:p>
            <a:pPr marL="527102" lvl="1" indent="-323012" defTabSz="276044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00" dirty="0" err="1"/>
              <a:t>Teladorsagia</a:t>
            </a:r>
            <a:r>
              <a:rPr sz="1900" dirty="0"/>
              <a:t> (</a:t>
            </a:r>
            <a:r>
              <a:rPr sz="1900" dirty="0" err="1"/>
              <a:t>Osterdagia</a:t>
            </a:r>
            <a:r>
              <a:rPr sz="1900" dirty="0"/>
              <a:t>)</a:t>
            </a:r>
          </a:p>
          <a:p>
            <a:pPr marL="527102" lvl="1" indent="-323012" defTabSz="276044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00" dirty="0" err="1"/>
              <a:t>Trihhostrongülid</a:t>
            </a:r>
            <a:endParaRPr sz="1900" dirty="0"/>
          </a:p>
          <a:p>
            <a:pPr marL="527102" lvl="1" indent="-323012" defTabSz="276044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00" dirty="0" err="1"/>
              <a:t>Strongüloidid</a:t>
            </a:r>
            <a:endParaRPr sz="1900" dirty="0"/>
          </a:p>
          <a:p>
            <a:pPr marL="527102" lvl="1" indent="-323012" defTabSz="276044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00" dirty="0" err="1"/>
              <a:t>Cooperia</a:t>
            </a:r>
            <a:endParaRPr sz="1900" dirty="0"/>
          </a:p>
          <a:p>
            <a:pPr marL="527102" lvl="1" indent="-323012" defTabSz="276044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00" dirty="0" err="1"/>
              <a:t>Ösofagostomumid</a:t>
            </a:r>
            <a:endParaRPr sz="1900" dirty="0"/>
          </a:p>
          <a:p>
            <a:pPr marL="527102" lvl="1" indent="-323012" defTabSz="276044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00" dirty="0" err="1"/>
              <a:t>Bunostomumid</a:t>
            </a:r>
            <a:endParaRPr sz="1900" dirty="0"/>
          </a:p>
        </p:txBody>
      </p:sp>
      <p:pic>
        <p:nvPicPr>
          <p:cNvPr id="543" name="image5.jpeg"/>
          <p:cNvPicPr/>
          <p:nvPr/>
        </p:nvPicPr>
        <p:blipFill>
          <a:blip r:embed="rId2">
            <a:extLst/>
          </a:blip>
          <a:srcRect b="9173"/>
          <a:stretch>
            <a:fillRect/>
          </a:stretch>
        </p:blipFill>
        <p:spPr>
          <a:xfrm>
            <a:off x="6967053" y="3724519"/>
            <a:ext cx="2082798" cy="2743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image6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14173" y="1603824"/>
            <a:ext cx="4051482" cy="3035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image7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06668" y="3662729"/>
            <a:ext cx="1813907" cy="1813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546" name="image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7370" y="620687"/>
            <a:ext cx="695326" cy="63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image4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59632" y="620687"/>
            <a:ext cx="657226" cy="638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0" name="Shape 5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51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0968" y="304562"/>
            <a:ext cx="6649844" cy="5892832"/>
          </a:xfrm>
          <a:prstGeom prst="rect">
            <a:avLst/>
          </a:prstGeom>
          <a:ln w="12700">
            <a:miter lim="400000"/>
          </a:ln>
        </p:spPr>
      </p:pic>
      <p:sp>
        <p:nvSpPr>
          <p:cNvPr id="552" name="Shape 552"/>
          <p:cNvSpPr/>
          <p:nvPr/>
        </p:nvSpPr>
        <p:spPr>
          <a:xfrm>
            <a:off x="-303345" y="6373074"/>
            <a:ext cx="6068609" cy="26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268" tIns="35268" rIns="35268" bIns="35268" anchor="ctr">
            <a:spAutoFit/>
          </a:bodyPr>
          <a:lstStyle>
            <a:lvl1pPr algn="ctr" defTabSz="405964">
              <a:defRPr sz="1300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>
              <a:defRPr sz="1800"/>
            </a:pPr>
            <a:r>
              <a:rPr sz="1300"/>
              <a:t>http://www.faecaleggcountkit.com.au/parasites/life-cycle-of-fasciola-hepatica-liverfluke/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 dirty="0" err="1"/>
              <a:t>Miks</a:t>
            </a:r>
            <a:r>
              <a:rPr sz="4400" dirty="0"/>
              <a:t> </a:t>
            </a:r>
            <a:r>
              <a:rPr sz="4400" dirty="0" err="1"/>
              <a:t>probleemiks</a:t>
            </a:r>
            <a:r>
              <a:rPr sz="4400" dirty="0"/>
              <a:t>?</a:t>
            </a:r>
          </a:p>
        </p:txBody>
      </p:sp>
      <p:sp>
        <p:nvSpPr>
          <p:cNvPr id="481" name="Shape 481"/>
          <p:cNvSpPr>
            <a:spLocks noGrp="1"/>
          </p:cNvSpPr>
          <p:nvPr>
            <p:ph type="body" idx="1"/>
          </p:nvPr>
        </p:nvSpPr>
        <p:spPr>
          <a:xfrm>
            <a:off x="510364" y="2945219"/>
            <a:ext cx="6103088" cy="34612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 dirty="0" err="1"/>
              <a:t>Aina</a:t>
            </a:r>
            <a:r>
              <a:rPr sz="2800" dirty="0"/>
              <a:t> </a:t>
            </a:r>
            <a:r>
              <a:rPr sz="2800" dirty="0" err="1"/>
              <a:t>suurem</a:t>
            </a:r>
            <a:r>
              <a:rPr sz="2800" dirty="0"/>
              <a:t> </a:t>
            </a:r>
            <a:r>
              <a:rPr sz="2800" dirty="0" err="1"/>
              <a:t>probleem</a:t>
            </a:r>
            <a:r>
              <a:rPr sz="2800" dirty="0"/>
              <a:t> </a:t>
            </a:r>
            <a:r>
              <a:rPr sz="2800" dirty="0" err="1"/>
              <a:t>antibiootikumidega</a:t>
            </a:r>
            <a:r>
              <a:rPr sz="2800" dirty="0"/>
              <a:t>, mis </a:t>
            </a:r>
            <a:r>
              <a:rPr sz="2800" dirty="0" err="1"/>
              <a:t>ei</a:t>
            </a:r>
            <a:r>
              <a:rPr sz="2800" dirty="0"/>
              <a:t> </a:t>
            </a:r>
            <a:r>
              <a:rPr sz="2800" dirty="0" err="1"/>
              <a:t>tööta</a:t>
            </a:r>
            <a:endParaRPr sz="2800" dirty="0"/>
          </a:p>
          <a:p>
            <a:pPr lvl="0">
              <a:defRPr sz="1800"/>
            </a:pPr>
            <a:r>
              <a:rPr sz="2800" dirty="0"/>
              <a:t>On </a:t>
            </a:r>
            <a:r>
              <a:rPr sz="2800" dirty="0" err="1"/>
              <a:t>bakterei</a:t>
            </a:r>
            <a:r>
              <a:rPr lang="et-EE" sz="2800" dirty="0"/>
              <a:t>d/haigustekitajaid</a:t>
            </a:r>
            <a:r>
              <a:rPr sz="2800" dirty="0"/>
              <a:t>, </a:t>
            </a:r>
            <a:r>
              <a:rPr sz="2800" dirty="0" err="1"/>
              <a:t>kes</a:t>
            </a:r>
            <a:r>
              <a:rPr sz="2800" dirty="0"/>
              <a:t> on </a:t>
            </a:r>
            <a:r>
              <a:rPr sz="2800" dirty="0" err="1"/>
              <a:t>resistentsed</a:t>
            </a:r>
            <a:r>
              <a:rPr sz="2800" dirty="0"/>
              <a:t> </a:t>
            </a:r>
            <a:r>
              <a:rPr sz="2800" dirty="0" err="1"/>
              <a:t>mitmele</a:t>
            </a:r>
            <a:r>
              <a:rPr sz="2800" dirty="0"/>
              <a:t> </a:t>
            </a:r>
            <a:r>
              <a:rPr lang="et-EE" sz="2800" dirty="0"/>
              <a:t>ravimi</a:t>
            </a:r>
            <a:r>
              <a:rPr sz="2800" dirty="0"/>
              <a:t>le</a:t>
            </a:r>
          </a:p>
          <a:p>
            <a:pPr lvl="0">
              <a:defRPr sz="1800"/>
            </a:pPr>
            <a:r>
              <a:rPr sz="2800" dirty="0" err="1"/>
              <a:t>Võib</a:t>
            </a:r>
            <a:r>
              <a:rPr sz="2800" dirty="0"/>
              <a:t> </a:t>
            </a:r>
            <a:r>
              <a:rPr sz="2800" dirty="0" err="1"/>
              <a:t>loomalt</a:t>
            </a:r>
            <a:r>
              <a:rPr sz="2800" dirty="0"/>
              <a:t> </a:t>
            </a:r>
            <a:r>
              <a:rPr sz="2800" dirty="0" err="1"/>
              <a:t>kanduda</a:t>
            </a:r>
            <a:r>
              <a:rPr sz="2800" dirty="0"/>
              <a:t> </a:t>
            </a:r>
            <a:r>
              <a:rPr sz="2800" dirty="0" err="1"/>
              <a:t>üle</a:t>
            </a:r>
            <a:r>
              <a:rPr sz="2800" dirty="0"/>
              <a:t> </a:t>
            </a:r>
            <a:r>
              <a:rPr sz="2800" dirty="0" err="1"/>
              <a:t>inimesele</a:t>
            </a:r>
            <a:r>
              <a:rPr lang="et-EE" sz="2800" dirty="0"/>
              <a:t> ja vastupidi</a:t>
            </a:r>
          </a:p>
          <a:p>
            <a:pPr lvl="0">
              <a:defRPr sz="1800"/>
            </a:pPr>
            <a:endParaRPr sz="2800" dirty="0"/>
          </a:p>
        </p:txBody>
      </p:sp>
      <p:sp>
        <p:nvSpPr>
          <p:cNvPr id="482" name="Shape 4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4500">
                <a:solidFill>
                  <a:srgbClr val="29292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292929"/>
                </a:solidFill>
              </a:rPr>
              <a:t>Vihjed, et on parasiidiprobleem</a:t>
            </a:r>
          </a:p>
        </p:txBody>
      </p:sp>
      <p:sp>
        <p:nvSpPr>
          <p:cNvPr id="555" name="Shape 5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lvl="0" indent="-28575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dirty="0" err="1">
                <a:solidFill>
                  <a:srgbClr val="292929"/>
                </a:solidFill>
              </a:rPr>
              <a:t>Kõhulahtisus</a:t>
            </a:r>
            <a:r>
              <a:rPr dirty="0">
                <a:solidFill>
                  <a:srgbClr val="292929"/>
                </a:solidFill>
              </a:rPr>
              <a:t> (</a:t>
            </a:r>
            <a:r>
              <a:rPr dirty="0" err="1">
                <a:solidFill>
                  <a:srgbClr val="292929"/>
                </a:solidFill>
              </a:rPr>
              <a:t>taguotsad</a:t>
            </a:r>
            <a:r>
              <a:rPr dirty="0">
                <a:solidFill>
                  <a:srgbClr val="292929"/>
                </a:solidFill>
              </a:rPr>
              <a:t> </a:t>
            </a:r>
            <a:r>
              <a:rPr dirty="0" err="1">
                <a:solidFill>
                  <a:srgbClr val="292929"/>
                </a:solidFill>
              </a:rPr>
              <a:t>määrdunud</a:t>
            </a:r>
            <a:r>
              <a:rPr dirty="0">
                <a:solidFill>
                  <a:srgbClr val="292929"/>
                </a:solidFill>
              </a:rPr>
              <a:t>/</a:t>
            </a:r>
            <a:r>
              <a:rPr dirty="0" err="1">
                <a:solidFill>
                  <a:srgbClr val="292929"/>
                </a:solidFill>
              </a:rPr>
              <a:t>roojased</a:t>
            </a:r>
            <a:r>
              <a:rPr dirty="0">
                <a:solidFill>
                  <a:srgbClr val="292929"/>
                </a:solidFill>
              </a:rPr>
              <a:t>)</a:t>
            </a:r>
          </a:p>
          <a:p>
            <a:pPr marL="285750" lvl="0" indent="-28575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dirty="0" err="1">
                <a:solidFill>
                  <a:srgbClr val="292929"/>
                </a:solidFill>
              </a:rPr>
              <a:t>Kõhnumine</a:t>
            </a:r>
            <a:r>
              <a:rPr dirty="0">
                <a:solidFill>
                  <a:srgbClr val="292929"/>
                </a:solidFill>
              </a:rPr>
              <a:t>/</a:t>
            </a:r>
            <a:r>
              <a:rPr dirty="0" err="1">
                <a:solidFill>
                  <a:srgbClr val="292929"/>
                </a:solidFill>
              </a:rPr>
              <a:t>kaaluiibe</a:t>
            </a:r>
            <a:r>
              <a:rPr dirty="0">
                <a:solidFill>
                  <a:srgbClr val="292929"/>
                </a:solidFill>
              </a:rPr>
              <a:t> </a:t>
            </a:r>
            <a:r>
              <a:rPr dirty="0" err="1">
                <a:solidFill>
                  <a:srgbClr val="292929"/>
                </a:solidFill>
              </a:rPr>
              <a:t>langus</a:t>
            </a:r>
            <a:endParaRPr dirty="0">
              <a:solidFill>
                <a:srgbClr val="292929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dirty="0" err="1">
                <a:solidFill>
                  <a:srgbClr val="292929"/>
                </a:solidFill>
              </a:rPr>
              <a:t>Lõuaalune</a:t>
            </a:r>
            <a:r>
              <a:rPr dirty="0">
                <a:solidFill>
                  <a:srgbClr val="292929"/>
                </a:solidFill>
              </a:rPr>
              <a:t> </a:t>
            </a:r>
            <a:r>
              <a:rPr dirty="0" err="1">
                <a:solidFill>
                  <a:srgbClr val="292929"/>
                </a:solidFill>
              </a:rPr>
              <a:t>lott</a:t>
            </a:r>
            <a:r>
              <a:rPr dirty="0">
                <a:solidFill>
                  <a:srgbClr val="292929"/>
                </a:solidFill>
              </a:rPr>
              <a:t> (bottle jaw)</a:t>
            </a:r>
          </a:p>
          <a:p>
            <a:pPr marL="285750" lvl="0" indent="-28575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dirty="0" err="1">
                <a:solidFill>
                  <a:srgbClr val="292929"/>
                </a:solidFill>
              </a:rPr>
              <a:t>Aneemilised</a:t>
            </a:r>
            <a:endParaRPr dirty="0">
              <a:solidFill>
                <a:srgbClr val="292929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dirty="0" err="1">
                <a:solidFill>
                  <a:srgbClr val="292929"/>
                </a:solidFill>
              </a:rPr>
              <a:t>Surevus</a:t>
            </a:r>
            <a:endParaRPr dirty="0">
              <a:solidFill>
                <a:srgbClr val="292929"/>
              </a:solidFill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xfrm>
            <a:off x="553641" y="366116"/>
            <a:ext cx="8036719" cy="133945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200"/>
              <a:t>Roojaproovid - milleks?</a:t>
            </a:r>
          </a:p>
        </p:txBody>
      </p:sp>
      <p:sp>
        <p:nvSpPr>
          <p:cNvPr id="558" name="Shape 558"/>
          <p:cNvSpPr>
            <a:spLocks noGrp="1"/>
          </p:cNvSpPr>
          <p:nvPr>
            <p:ph type="body" idx="1"/>
          </p:nvPr>
        </p:nvSpPr>
        <p:spPr>
          <a:xfrm>
            <a:off x="553641" y="1973658"/>
            <a:ext cx="8036719" cy="4018360"/>
          </a:xfrm>
          <a:prstGeom prst="rect">
            <a:avLst/>
          </a:prstGeom>
        </p:spPr>
        <p:txBody>
          <a:bodyPr/>
          <a:lstStyle/>
          <a:p>
            <a:pPr marL="667889" lvl="0" indent="-667889">
              <a:buFont typeface="Times New Roman"/>
              <a:defRPr sz="1800">
                <a:solidFill>
                  <a:srgbClr val="000000"/>
                </a:solidFill>
              </a:defRPr>
            </a:pP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87359" lvl="0" indent="-1187359">
              <a:buFont typeface="Times New Roman"/>
              <a:defRPr sz="1800">
                <a:solidFill>
                  <a:srgbClr val="000000"/>
                </a:solidFill>
              </a:defRPr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Kas karjal on parasitaarprobleem?</a:t>
            </a:r>
          </a:p>
          <a:p>
            <a:pPr marL="1187359" lvl="0" indent="-1187359">
              <a:buFont typeface="Times New Roman"/>
              <a:defRPr sz="1800">
                <a:solidFill>
                  <a:srgbClr val="000000"/>
                </a:solidFill>
              </a:defRPr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Kas ravim töötab?</a:t>
            </a:r>
          </a:p>
          <a:p>
            <a:pPr marL="1187359" lvl="0" indent="-1187359">
              <a:buFont typeface="Times New Roman"/>
              <a:defRPr sz="1800">
                <a:solidFill>
                  <a:srgbClr val="000000"/>
                </a:solidFill>
              </a:defRPr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Kas esineb resistentsust?</a:t>
            </a:r>
          </a:p>
        </p:txBody>
      </p:sp>
      <p:pic>
        <p:nvPicPr>
          <p:cNvPr id="559" name="image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2808" y="4883165"/>
            <a:ext cx="4384282" cy="1376940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Shape 560"/>
          <p:cNvSpPr/>
          <p:nvPr/>
        </p:nvSpPr>
        <p:spPr>
          <a:xfrm>
            <a:off x="1013748" y="6260105"/>
            <a:ext cx="1644094" cy="26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268" tIns="35268" rIns="35268" bIns="35268" anchor="ctr">
            <a:spAutoFit/>
          </a:bodyPr>
          <a:lstStyle>
            <a:lvl1pPr algn="ctr" defTabSz="406613">
              <a:defRPr sz="1300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>
              <a:defRPr sz="1800"/>
            </a:pPr>
            <a:r>
              <a:rPr sz="1300" dirty="0"/>
              <a:t>http://wormwise.co.nz/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/>
          </p:cNvSpPr>
          <p:nvPr>
            <p:ph type="title"/>
          </p:nvPr>
        </p:nvSpPr>
        <p:spPr>
          <a:xfrm>
            <a:off x="553641" y="366116"/>
            <a:ext cx="8036719" cy="133945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200" dirty="0" err="1">
                <a:latin typeface="+mj-lt"/>
              </a:rPr>
              <a:t>Proovid</a:t>
            </a:r>
            <a:endParaRPr sz="3200" dirty="0">
              <a:latin typeface="+mj-lt"/>
            </a:endParaRPr>
          </a:p>
        </p:txBody>
      </p:sp>
      <p:sp>
        <p:nvSpPr>
          <p:cNvPr id="563" name="Shape 563"/>
          <p:cNvSpPr>
            <a:spLocks noGrp="1"/>
          </p:cNvSpPr>
          <p:nvPr>
            <p:ph type="body" idx="1"/>
          </p:nvPr>
        </p:nvSpPr>
        <p:spPr>
          <a:xfrm>
            <a:off x="553641" y="1964545"/>
            <a:ext cx="8036719" cy="4018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68195" lvl="0" indent="-668195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2400" dirty="0" err="1">
                <a:latin typeface="+mj-lt"/>
                <a:ea typeface="Times New Roman"/>
                <a:cs typeface="Times New Roman"/>
                <a:sym typeface="Times New Roman"/>
              </a:rPr>
              <a:t>Koguda</a:t>
            </a:r>
            <a:r>
              <a:rPr sz="2400" dirty="0"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400" dirty="0" err="1">
                <a:latin typeface="+mj-lt"/>
                <a:ea typeface="Times New Roman"/>
                <a:cs typeface="Times New Roman"/>
                <a:sym typeface="Times New Roman"/>
              </a:rPr>
              <a:t>kindasse</a:t>
            </a:r>
            <a:r>
              <a:rPr sz="2400" dirty="0">
                <a:latin typeface="+mj-lt"/>
                <a:ea typeface="Times New Roman"/>
                <a:cs typeface="Times New Roman"/>
                <a:sym typeface="Times New Roman"/>
              </a:rPr>
              <a:t>, </a:t>
            </a:r>
            <a:r>
              <a:rPr sz="2400" dirty="0" err="1">
                <a:latin typeface="+mj-lt"/>
                <a:ea typeface="Times New Roman"/>
                <a:cs typeface="Times New Roman"/>
                <a:sym typeface="Times New Roman"/>
              </a:rPr>
              <a:t>kilekotti</a:t>
            </a:r>
            <a:r>
              <a:rPr sz="2400" dirty="0"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400" dirty="0" err="1">
                <a:latin typeface="+mj-lt"/>
                <a:ea typeface="Times New Roman"/>
                <a:cs typeface="Times New Roman"/>
                <a:sym typeface="Times New Roman"/>
              </a:rPr>
              <a:t>vms</a:t>
            </a:r>
            <a:r>
              <a:rPr sz="2400" dirty="0"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400" dirty="0" err="1">
                <a:latin typeface="+mj-lt"/>
                <a:ea typeface="Times New Roman"/>
                <a:cs typeface="Times New Roman"/>
                <a:sym typeface="Times New Roman"/>
              </a:rPr>
              <a:t>käepärasesse</a:t>
            </a:r>
            <a:endParaRPr sz="2400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marL="668195" lvl="0" indent="-668195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2400" dirty="0" err="1">
                <a:latin typeface="+mj-lt"/>
                <a:ea typeface="Times New Roman"/>
                <a:cs typeface="Times New Roman"/>
                <a:sym typeface="Times New Roman"/>
              </a:rPr>
              <a:t>Vähemalt</a:t>
            </a:r>
            <a:r>
              <a:rPr sz="2400" dirty="0">
                <a:latin typeface="+mj-lt"/>
                <a:ea typeface="Times New Roman"/>
                <a:cs typeface="Times New Roman"/>
                <a:sym typeface="Times New Roman"/>
              </a:rPr>
              <a:t> 10g</a:t>
            </a:r>
          </a:p>
          <a:p>
            <a:pPr marL="668195" lvl="0" indent="-668195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2400" dirty="0" err="1">
                <a:latin typeface="+mj-lt"/>
                <a:ea typeface="Times New Roman"/>
                <a:cs typeface="Times New Roman"/>
                <a:sym typeface="Times New Roman"/>
              </a:rPr>
              <a:t>Märgistada</a:t>
            </a:r>
            <a:r>
              <a:rPr sz="2400" dirty="0">
                <a:latin typeface="+mj-lt"/>
                <a:ea typeface="Times New Roman"/>
                <a:cs typeface="Times New Roman"/>
                <a:sym typeface="Times New Roman"/>
              </a:rPr>
              <a:t> (</a:t>
            </a:r>
            <a:r>
              <a:rPr sz="2400" dirty="0" err="1">
                <a:latin typeface="+mj-lt"/>
                <a:ea typeface="Times New Roman"/>
                <a:cs typeface="Times New Roman"/>
                <a:sym typeface="Times New Roman"/>
              </a:rPr>
              <a:t>looma</a:t>
            </a:r>
            <a:r>
              <a:rPr sz="2400" dirty="0">
                <a:latin typeface="+mj-lt"/>
                <a:ea typeface="Times New Roman"/>
                <a:cs typeface="Times New Roman"/>
                <a:sym typeface="Times New Roman"/>
              </a:rPr>
              <a:t> nr, </a:t>
            </a:r>
            <a:r>
              <a:rPr sz="2400" dirty="0" err="1">
                <a:latin typeface="+mj-lt"/>
                <a:ea typeface="Times New Roman"/>
                <a:cs typeface="Times New Roman"/>
                <a:sym typeface="Times New Roman"/>
              </a:rPr>
              <a:t>rühma+karja</a:t>
            </a:r>
            <a:r>
              <a:rPr sz="2400" dirty="0"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400" dirty="0" err="1">
                <a:latin typeface="+mj-lt"/>
                <a:ea typeface="Times New Roman"/>
                <a:cs typeface="Times New Roman"/>
                <a:sym typeface="Times New Roman"/>
              </a:rPr>
              <a:t>nimi</a:t>
            </a:r>
            <a:r>
              <a:rPr sz="2400" dirty="0">
                <a:latin typeface="+mj-lt"/>
                <a:ea typeface="Times New Roman"/>
                <a:cs typeface="Times New Roman"/>
                <a:sym typeface="Times New Roman"/>
              </a:rPr>
              <a:t>, </a:t>
            </a:r>
            <a:r>
              <a:rPr sz="2400" dirty="0" err="1">
                <a:latin typeface="+mj-lt"/>
                <a:ea typeface="Times New Roman"/>
                <a:cs typeface="Times New Roman"/>
                <a:sym typeface="Times New Roman"/>
              </a:rPr>
              <a:t>kuupäev</a:t>
            </a:r>
            <a:r>
              <a:rPr sz="2400" dirty="0">
                <a:latin typeface="+mj-lt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668195" lvl="0" indent="-668195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2400" dirty="0" err="1">
                <a:latin typeface="+mj-lt"/>
                <a:ea typeface="Times New Roman"/>
                <a:cs typeface="Times New Roman"/>
                <a:sym typeface="Times New Roman"/>
              </a:rPr>
              <a:t>Hoida</a:t>
            </a:r>
            <a:r>
              <a:rPr sz="2400" dirty="0"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400" dirty="0" err="1">
                <a:latin typeface="+mj-lt"/>
                <a:ea typeface="Times New Roman"/>
                <a:cs typeface="Times New Roman"/>
                <a:sym typeface="Times New Roman"/>
              </a:rPr>
              <a:t>jahedas</a:t>
            </a:r>
            <a:r>
              <a:rPr sz="2400" dirty="0">
                <a:latin typeface="+mj-lt"/>
                <a:ea typeface="Times New Roman"/>
                <a:cs typeface="Times New Roman"/>
                <a:sym typeface="Times New Roman"/>
              </a:rPr>
              <a:t> (</a:t>
            </a:r>
            <a:r>
              <a:rPr sz="2400" dirty="0" err="1">
                <a:latin typeface="+mj-lt"/>
                <a:ea typeface="Times New Roman"/>
                <a:cs typeface="Times New Roman"/>
                <a:sym typeface="Times New Roman"/>
              </a:rPr>
              <a:t>külmikus</a:t>
            </a:r>
            <a:r>
              <a:rPr sz="2400" dirty="0">
                <a:latin typeface="+mj-lt"/>
                <a:ea typeface="Times New Roman"/>
                <a:cs typeface="Times New Roman"/>
                <a:sym typeface="Times New Roman"/>
              </a:rPr>
              <a:t>) </a:t>
            </a:r>
            <a:r>
              <a:rPr sz="2400" dirty="0" err="1">
                <a:latin typeface="+mj-lt"/>
                <a:ea typeface="Times New Roman"/>
                <a:cs typeface="Times New Roman"/>
                <a:sym typeface="Times New Roman"/>
              </a:rPr>
              <a:t>kuni</a:t>
            </a:r>
            <a:r>
              <a:rPr sz="2400" dirty="0"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400" dirty="0" err="1">
                <a:latin typeface="+mj-lt"/>
                <a:ea typeface="Times New Roman"/>
                <a:cs typeface="Times New Roman"/>
                <a:sym typeface="Times New Roman"/>
              </a:rPr>
              <a:t>laborisse</a:t>
            </a:r>
            <a:r>
              <a:rPr sz="2400" dirty="0"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400" dirty="0" err="1">
                <a:latin typeface="+mj-lt"/>
                <a:ea typeface="Times New Roman"/>
                <a:cs typeface="Times New Roman"/>
                <a:sym typeface="Times New Roman"/>
              </a:rPr>
              <a:t>saatmiseni</a:t>
            </a:r>
            <a:endParaRPr sz="2400"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/>
          </p:cNvSpPr>
          <p:nvPr>
            <p:ph type="title"/>
          </p:nvPr>
        </p:nvSpPr>
        <p:spPr>
          <a:xfrm>
            <a:off x="553641" y="366116"/>
            <a:ext cx="8036719" cy="13394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>
              <a:defRPr>
                <a:effectLst/>
              </a:defRPr>
            </a:pPr>
            <a:r>
              <a:rPr sz="4800" dirty="0" err="1"/>
              <a:t>Laborid</a:t>
            </a:r>
            <a:endParaRPr sz="4800" dirty="0"/>
          </a:p>
        </p:txBody>
      </p:sp>
      <p:sp>
        <p:nvSpPr>
          <p:cNvPr id="566" name="Shape 566"/>
          <p:cNvSpPr>
            <a:spLocks noGrp="1"/>
          </p:cNvSpPr>
          <p:nvPr>
            <p:ph type="body" idx="1"/>
          </p:nvPr>
        </p:nvSpPr>
        <p:spPr>
          <a:xfrm>
            <a:off x="553641" y="546903"/>
            <a:ext cx="8036719" cy="4018362"/>
          </a:xfrm>
          <a:prstGeom prst="rect">
            <a:avLst/>
          </a:prstGeom>
        </p:spPr>
        <p:txBody>
          <a:bodyPr/>
          <a:lstStyle/>
          <a:p>
            <a:pPr marL="668537" lvl="0" indent="-668537">
              <a:defRPr sz="1800">
                <a:solidFill>
                  <a:srgbClr val="000000"/>
                </a:solidFill>
              </a:defRPr>
            </a:pPr>
            <a:endParaRPr lang="et-EE" dirty="0"/>
          </a:p>
          <a:p>
            <a:pPr marL="668537" lvl="0" indent="-668537">
              <a:defRPr sz="1800">
                <a:solidFill>
                  <a:srgbClr val="000000"/>
                </a:solidFill>
              </a:defRPr>
            </a:pPr>
            <a:endParaRPr lang="et-EE" dirty="0"/>
          </a:p>
          <a:p>
            <a:pPr marL="668537" lvl="0" indent="-668537">
              <a:defRPr sz="1800">
                <a:solidFill>
                  <a:srgbClr val="000000"/>
                </a:solidFill>
              </a:defRPr>
            </a:pPr>
            <a:endParaRPr lang="et-EE" dirty="0"/>
          </a:p>
          <a:p>
            <a:pPr marL="668537" lvl="0" indent="-668537" algn="l">
              <a:defRPr sz="1800">
                <a:solidFill>
                  <a:srgbClr val="000000"/>
                </a:solidFill>
              </a:defRPr>
            </a:pPr>
            <a:r>
              <a:rPr dirty="0"/>
              <a:t>EMÜ </a:t>
            </a:r>
            <a:r>
              <a:rPr dirty="0" err="1"/>
              <a:t>parasitoloogialabor</a:t>
            </a:r>
            <a:endParaRPr dirty="0"/>
          </a:p>
          <a:p>
            <a:pPr marL="969382" lvl="1" indent="-668537">
              <a:defRPr sz="1800">
                <a:solidFill>
                  <a:srgbClr val="000000"/>
                </a:solidFill>
              </a:defRPr>
            </a:pPr>
            <a:r>
              <a:rPr dirty="0"/>
              <a:t>Hind €8</a:t>
            </a:r>
          </a:p>
          <a:p>
            <a:pPr marL="969382" lvl="1" indent="-668537">
              <a:defRPr sz="1800">
                <a:solidFill>
                  <a:srgbClr val="000000"/>
                </a:solidFill>
              </a:defRPr>
            </a:pPr>
            <a:r>
              <a:rPr dirty="0" err="1"/>
              <a:t>Suvel</a:t>
            </a:r>
            <a:r>
              <a:rPr dirty="0"/>
              <a:t> </a:t>
            </a:r>
            <a:r>
              <a:rPr dirty="0" err="1"/>
              <a:t>mingi</a:t>
            </a:r>
            <a:r>
              <a:rPr dirty="0"/>
              <a:t> </a:t>
            </a:r>
            <a:r>
              <a:rPr dirty="0" err="1"/>
              <a:t>hetk</a:t>
            </a:r>
            <a:r>
              <a:rPr dirty="0"/>
              <a:t> </a:t>
            </a:r>
            <a:r>
              <a:rPr dirty="0" err="1"/>
              <a:t>suletud</a:t>
            </a:r>
            <a:endParaRPr lang="et-EE" dirty="0"/>
          </a:p>
          <a:p>
            <a:pPr marL="969382" lvl="1" indent="-668537">
              <a:defRPr sz="1800">
                <a:solidFill>
                  <a:srgbClr val="000000"/>
                </a:solidFill>
              </a:defRPr>
            </a:pPr>
            <a:endParaRPr lang="et-EE" dirty="0"/>
          </a:p>
          <a:p>
            <a:pPr marL="300845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t-EE" dirty="0"/>
              <a:t>Veterinaar- ja toidulaboratoorium</a:t>
            </a:r>
          </a:p>
          <a:p>
            <a:pPr marL="586595" lvl="1">
              <a:defRPr sz="1800">
                <a:solidFill>
                  <a:srgbClr val="000000"/>
                </a:solidFill>
              </a:defRPr>
            </a:pPr>
            <a:r>
              <a:rPr lang="et-EE" dirty="0"/>
              <a:t>Hind € 7,48</a:t>
            </a:r>
          </a:p>
          <a:p>
            <a:pPr marL="586595" lvl="1">
              <a:defRPr sz="1800">
                <a:solidFill>
                  <a:srgbClr val="000000"/>
                </a:solidFill>
              </a:defRPr>
            </a:pPr>
            <a:r>
              <a:rPr lang="et-EE" dirty="0"/>
              <a:t>Vatsueid ei saa numbrilisi</a:t>
            </a:r>
          </a:p>
        </p:txBody>
      </p:sp>
      <p:sp>
        <p:nvSpPr>
          <p:cNvPr id="567" name="Shape 567"/>
          <p:cNvSpPr/>
          <p:nvPr/>
        </p:nvSpPr>
        <p:spPr>
          <a:xfrm>
            <a:off x="543180" y="4499331"/>
            <a:ext cx="71289" cy="271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268" tIns="35268" rIns="35268" bIns="35268" anchor="ctr">
            <a:spAutoFit/>
          </a:bodyPr>
          <a:lstStyle>
            <a:lvl1pPr marL="693011" indent="-693011" defTabSz="407012">
              <a:spcBef>
                <a:spcPts val="4000"/>
              </a:spcBef>
              <a:buClr>
                <a:srgbClr val="515151"/>
              </a:buClr>
              <a:buSzPct val="75000"/>
              <a:buFont typeface="Cochin"/>
              <a:buChar char="•"/>
              <a:defRPr sz="1300">
                <a:latin typeface="Cochin"/>
                <a:ea typeface="Cochin"/>
                <a:cs typeface="Cochin"/>
                <a:sym typeface="Cochin"/>
              </a:defRPr>
            </a:lvl1pPr>
            <a:lvl2pPr marL="1124811" indent="-693011" defTabSz="407012">
              <a:spcBef>
                <a:spcPts val="4000"/>
              </a:spcBef>
              <a:buClr>
                <a:srgbClr val="515151"/>
              </a:buClr>
              <a:buSzPct val="75000"/>
              <a:buFont typeface="Cochin"/>
              <a:buChar char="•"/>
              <a:defRPr sz="1300">
                <a:latin typeface="Cochin"/>
                <a:ea typeface="Cochin"/>
                <a:cs typeface="Cochin"/>
                <a:sym typeface="Cochin"/>
              </a:defRPr>
            </a:lvl2pPr>
          </a:lstStyle>
          <a:p>
            <a:pPr marL="0" lvl="0" indent="0">
              <a:buNone/>
              <a:defRPr sz="1800"/>
            </a:pPr>
            <a:endParaRPr sz="1300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129216365_3250x2166.jpeg"/>
          <p:cNvPicPr/>
          <p:nvPr/>
        </p:nvPicPr>
        <p:blipFill>
          <a:blip r:embed="rId2">
            <a:extLst/>
          </a:blip>
          <a:srcRect l="5452" r="5916" b="258"/>
          <a:stretch>
            <a:fillRect/>
          </a:stretch>
        </p:blipFill>
        <p:spPr>
          <a:xfrm>
            <a:off x="-2" y="166"/>
            <a:ext cx="9144002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image11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281" y="-167789"/>
            <a:ext cx="9144001" cy="70319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/>
          </p:cNvSpPr>
          <p:nvPr>
            <p:ph type="title"/>
          </p:nvPr>
        </p:nvSpPr>
        <p:spPr>
          <a:xfrm>
            <a:off x="553641" y="366116"/>
            <a:ext cx="8036719" cy="13394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>
              <a:defRPr>
                <a:effectLst/>
              </a:defRPr>
            </a:pPr>
            <a:r>
              <a:rPr sz="5400" dirty="0" err="1"/>
              <a:t>Resistentsus</a:t>
            </a:r>
            <a:endParaRPr sz="5400" dirty="0"/>
          </a:p>
        </p:txBody>
      </p:sp>
      <p:sp>
        <p:nvSpPr>
          <p:cNvPr id="573" name="Shape 573"/>
          <p:cNvSpPr>
            <a:spLocks noGrp="1"/>
          </p:cNvSpPr>
          <p:nvPr>
            <p:ph type="body" idx="1"/>
          </p:nvPr>
        </p:nvSpPr>
        <p:spPr>
          <a:xfrm>
            <a:off x="553641" y="1547812"/>
            <a:ext cx="8036719" cy="4018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69354" lvl="0" indent="-669354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t-EE" sz="3600" dirty="0"/>
          </a:p>
          <a:p>
            <a:pPr marL="669354" lvl="0" indent="-669354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 err="1"/>
              <a:t>Resistentsus</a:t>
            </a:r>
            <a:r>
              <a:rPr sz="3600" dirty="0"/>
              <a:t> </a:t>
            </a:r>
            <a:r>
              <a:rPr sz="3600" dirty="0" err="1"/>
              <a:t>tekib</a:t>
            </a:r>
            <a:r>
              <a:rPr sz="3600" dirty="0"/>
              <a:t> </a:t>
            </a:r>
            <a:r>
              <a:rPr sz="3600" dirty="0" err="1"/>
              <a:t>parasiidil</a:t>
            </a:r>
            <a:endParaRPr sz="3600" dirty="0"/>
          </a:p>
          <a:p>
            <a:pPr marL="669354" lvl="0" indent="-669354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 err="1"/>
              <a:t>Võib</a:t>
            </a:r>
            <a:r>
              <a:rPr sz="3600" dirty="0"/>
              <a:t> </a:t>
            </a:r>
            <a:r>
              <a:rPr sz="3600" dirty="0" err="1"/>
              <a:t>esineda</a:t>
            </a:r>
            <a:r>
              <a:rPr sz="3600" dirty="0"/>
              <a:t> </a:t>
            </a:r>
            <a:r>
              <a:rPr sz="3600" dirty="0" err="1"/>
              <a:t>mitme</a:t>
            </a:r>
            <a:r>
              <a:rPr sz="3600" dirty="0"/>
              <a:t> </a:t>
            </a:r>
            <a:r>
              <a:rPr sz="3600" dirty="0" err="1"/>
              <a:t>erineva</a:t>
            </a:r>
            <a:r>
              <a:rPr sz="3600" dirty="0"/>
              <a:t> </a:t>
            </a:r>
            <a:r>
              <a:rPr sz="3600" dirty="0" err="1"/>
              <a:t>toimeaine</a:t>
            </a:r>
            <a:r>
              <a:rPr sz="3600" dirty="0"/>
              <a:t> </a:t>
            </a:r>
            <a:r>
              <a:rPr sz="3600" dirty="0" err="1"/>
              <a:t>suhtes</a:t>
            </a:r>
            <a:endParaRPr sz="3600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/>
          </p:cNvSpPr>
          <p:nvPr>
            <p:ph type="title"/>
          </p:nvPr>
        </p:nvSpPr>
        <p:spPr>
          <a:xfrm>
            <a:off x="553641" y="366116"/>
            <a:ext cx="8036719" cy="133945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19937">
              <a:defRPr sz="4100">
                <a:solidFill>
                  <a:srgbClr val="000000"/>
                </a:solidFill>
              </a:defRPr>
            </a:lvl1pPr>
          </a:lstStyle>
          <a:p>
            <a:pPr lvl="0">
              <a:defRPr sz="1800">
                <a:effectLst/>
              </a:defRPr>
            </a:pPr>
            <a:r>
              <a:rPr sz="4100"/>
              <a:t>Resistentsuse võimaliku olemasolu kontrollimine</a:t>
            </a:r>
          </a:p>
        </p:txBody>
      </p:sp>
      <p:sp>
        <p:nvSpPr>
          <p:cNvPr id="576" name="Shape 576"/>
          <p:cNvSpPr>
            <a:spLocks noGrp="1"/>
          </p:cNvSpPr>
          <p:nvPr>
            <p:ph type="body" idx="1"/>
          </p:nvPr>
        </p:nvSpPr>
        <p:spPr>
          <a:xfrm>
            <a:off x="553641" y="1964545"/>
            <a:ext cx="8036719" cy="4018360"/>
          </a:xfrm>
          <a:prstGeom prst="rect">
            <a:avLst/>
          </a:prstGeom>
        </p:spPr>
        <p:txBody>
          <a:bodyPr/>
          <a:lstStyle/>
          <a:p>
            <a:pPr marL="324503" lvl="0" indent="-324503" defTabSz="27730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00"/>
              <a:t>Kas karjal on parasitaarprobleem</a:t>
            </a:r>
          </a:p>
          <a:p>
            <a:pPr marL="324503" lvl="0" indent="-324503" defTabSz="27730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00"/>
              <a:t>3 gruppi, nt 5 looma igas grupis</a:t>
            </a:r>
          </a:p>
          <a:p>
            <a:pPr marL="529524" lvl="1" indent="-324503" defTabSz="27730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00"/>
              <a:t>5le ei anna midagi</a:t>
            </a:r>
          </a:p>
          <a:p>
            <a:pPr marL="529524" lvl="1" indent="-324503" defTabSz="27730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00"/>
              <a:t>5le ivermektiin</a:t>
            </a:r>
          </a:p>
          <a:p>
            <a:pPr marL="529524" lvl="1" indent="-324503" defTabSz="27730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00"/>
              <a:t>5le albendasool</a:t>
            </a:r>
          </a:p>
          <a:p>
            <a:pPr marL="529524" lvl="1" indent="-324503" defTabSz="27730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00"/>
              <a:t>Kõigilt neilt loomadelt roojaproov</a:t>
            </a:r>
          </a:p>
          <a:p>
            <a:pPr marL="529524" lvl="1" indent="-324503" defTabSz="27730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00"/>
              <a:t>Proovid laborisse</a:t>
            </a:r>
          </a:p>
          <a:p>
            <a:pPr marL="529524" lvl="1" indent="-324503" defTabSz="27730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00"/>
              <a:t>2n pärast neilt loomadelt kordusproovid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4500">
                <a:solidFill>
                  <a:srgbClr val="000000"/>
                </a:solidFill>
              </a:defRPr>
            </a:lvl1pPr>
          </a:lstStyle>
          <a:p>
            <a:pPr lvl="0">
              <a:defRPr sz="1800">
                <a:effectLst/>
              </a:defRPr>
            </a:pPr>
            <a:r>
              <a:rPr sz="4500"/>
              <a:t>Resistentsuse tekke vältimine/edasilükkamine</a:t>
            </a:r>
          </a:p>
        </p:txBody>
      </p:sp>
      <p:sp>
        <p:nvSpPr>
          <p:cNvPr id="582" name="Shape 5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t>Ravida ainult näidustuse korral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t>Õiges doosis!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t>Korrektne manustamine!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t>Kontrolli efektiivsust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/>
          </p:cNvSpPr>
          <p:nvPr>
            <p:ph type="title"/>
          </p:nvPr>
        </p:nvSpPr>
        <p:spPr>
          <a:xfrm>
            <a:off x="414670" y="445104"/>
            <a:ext cx="8043530" cy="3441097"/>
          </a:xfrm>
          <a:prstGeom prst="rect">
            <a:avLst/>
          </a:prstGeom>
        </p:spPr>
        <p:txBody>
          <a:bodyPr/>
          <a:lstStyle>
            <a:lvl1pPr defTabSz="572516">
              <a:defRPr sz="4500">
                <a:solidFill>
                  <a:srgbClr val="000000"/>
                </a:solidFill>
              </a:defRPr>
            </a:lvl1pPr>
          </a:lstStyle>
          <a:p>
            <a:pPr lvl="0">
              <a:defRPr sz="1800">
                <a:effectLst/>
              </a:defRPr>
            </a:pPr>
            <a:r>
              <a:rPr sz="4500" dirty="0" err="1"/>
              <a:t>Resistentsuse</a:t>
            </a:r>
            <a:r>
              <a:rPr sz="4500" dirty="0"/>
              <a:t> tekke </a:t>
            </a:r>
            <a:r>
              <a:rPr sz="4500" dirty="0" err="1"/>
              <a:t>vältimine</a:t>
            </a:r>
            <a:r>
              <a:rPr sz="4500" dirty="0"/>
              <a:t>/</a:t>
            </a:r>
            <a:r>
              <a:rPr sz="4500" dirty="0" err="1"/>
              <a:t>edasilükkamine</a:t>
            </a:r>
            <a:endParaRPr sz="4500" dirty="0"/>
          </a:p>
        </p:txBody>
      </p:sp>
      <p:sp>
        <p:nvSpPr>
          <p:cNvPr id="585" name="Shape 585"/>
          <p:cNvSpPr>
            <a:spLocks noGrp="1"/>
          </p:cNvSpPr>
          <p:nvPr>
            <p:ph type="body" idx="1"/>
          </p:nvPr>
        </p:nvSpPr>
        <p:spPr>
          <a:xfrm>
            <a:off x="606055" y="3428999"/>
            <a:ext cx="6358271" cy="298389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 dirty="0" err="1"/>
              <a:t>karjamaa-heinamaa</a:t>
            </a:r>
            <a:r>
              <a:rPr sz="2800" dirty="0"/>
              <a:t> </a:t>
            </a:r>
            <a:r>
              <a:rPr sz="2800" dirty="0" err="1"/>
              <a:t>rotatsioon</a:t>
            </a:r>
            <a:endParaRPr sz="2800" dirty="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 dirty="0" err="1"/>
              <a:t>kohe</a:t>
            </a:r>
            <a:r>
              <a:rPr sz="2800" dirty="0"/>
              <a:t> </a:t>
            </a:r>
            <a:r>
              <a:rPr sz="2800" dirty="0" err="1"/>
              <a:t>või</a:t>
            </a:r>
            <a:r>
              <a:rPr sz="2800" dirty="0"/>
              <a:t> ca </a:t>
            </a:r>
            <a:r>
              <a:rPr sz="2800" dirty="0" err="1"/>
              <a:t>nädal</a:t>
            </a:r>
            <a:r>
              <a:rPr sz="2800" dirty="0"/>
              <a:t> </a:t>
            </a:r>
            <a:r>
              <a:rPr sz="2800" dirty="0" err="1"/>
              <a:t>pärast</a:t>
            </a:r>
            <a:r>
              <a:rPr sz="2800" dirty="0"/>
              <a:t> </a:t>
            </a:r>
            <a:r>
              <a:rPr sz="2800" dirty="0" err="1"/>
              <a:t>ravi</a:t>
            </a:r>
            <a:r>
              <a:rPr sz="2800" dirty="0"/>
              <a:t>                            </a:t>
            </a:r>
            <a:r>
              <a:rPr sz="2800" dirty="0" err="1"/>
              <a:t>uuele</a:t>
            </a:r>
            <a:r>
              <a:rPr sz="2800" dirty="0"/>
              <a:t> </a:t>
            </a:r>
            <a:r>
              <a:rPr sz="2800" dirty="0" err="1"/>
              <a:t>karjamaale</a:t>
            </a:r>
            <a:endParaRPr sz="2800" dirty="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 dirty="0" err="1"/>
              <a:t>piisavalt</a:t>
            </a:r>
            <a:r>
              <a:rPr sz="2800" dirty="0"/>
              <a:t> </a:t>
            </a:r>
            <a:r>
              <a:rPr sz="2800" dirty="0" err="1"/>
              <a:t>rohtu</a:t>
            </a:r>
            <a:endParaRPr sz="2800" dirty="0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>
            <a:spLocks noGrp="1"/>
          </p:cNvSpPr>
          <p:nvPr>
            <p:ph type="title"/>
          </p:nvPr>
        </p:nvSpPr>
        <p:spPr>
          <a:xfrm>
            <a:off x="553641" y="366116"/>
            <a:ext cx="8036719" cy="1339455"/>
          </a:xfrm>
          <a:prstGeom prst="rect">
            <a:avLst/>
          </a:prstGeom>
        </p:spPr>
        <p:txBody>
          <a:bodyPr>
            <a:normAutofit/>
          </a:bodyPr>
          <a:lstStyle>
            <a:lvl1pPr defTabSz="531622">
              <a:defRPr sz="1800">
                <a:solidFill>
                  <a:srgbClr val="000000"/>
                </a:solidFill>
              </a:defRPr>
            </a:lvl1pPr>
          </a:lstStyle>
          <a:p>
            <a:pPr lvl="0">
              <a:defRPr>
                <a:effectLst/>
              </a:defRPr>
            </a:pPr>
            <a:r>
              <a:rPr sz="2800" dirty="0" err="1"/>
              <a:t>Kasutusel</a:t>
            </a:r>
            <a:r>
              <a:rPr sz="2800" dirty="0"/>
              <a:t> </a:t>
            </a:r>
            <a:r>
              <a:rPr sz="2800" dirty="0" err="1"/>
              <a:t>olevad</a:t>
            </a:r>
            <a:r>
              <a:rPr sz="2800" dirty="0"/>
              <a:t> </a:t>
            </a:r>
            <a:r>
              <a:rPr sz="2800" dirty="0" err="1"/>
              <a:t>ravimid</a:t>
            </a:r>
            <a:r>
              <a:rPr sz="2800" dirty="0"/>
              <a:t> </a:t>
            </a:r>
            <a:r>
              <a:rPr sz="2800" dirty="0" err="1"/>
              <a:t>Eestis</a:t>
            </a:r>
            <a:endParaRPr sz="2800" dirty="0"/>
          </a:p>
        </p:txBody>
      </p:sp>
      <p:sp>
        <p:nvSpPr>
          <p:cNvPr id="588" name="Shape 588"/>
          <p:cNvSpPr>
            <a:spLocks noGrp="1"/>
          </p:cNvSpPr>
          <p:nvPr>
            <p:ph type="body" idx="1"/>
          </p:nvPr>
        </p:nvSpPr>
        <p:spPr>
          <a:xfrm>
            <a:off x="553641" y="1964545"/>
            <a:ext cx="8036719" cy="4018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72552" lvl="0" indent="-672552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 err="1"/>
              <a:t>Ivermektiin</a:t>
            </a:r>
            <a:endParaRPr sz="2800" dirty="0"/>
          </a:p>
          <a:p>
            <a:pPr marL="672552" lvl="0" indent="-672552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 err="1"/>
              <a:t>Albendasool</a:t>
            </a:r>
            <a:endParaRPr sz="2800" dirty="0"/>
          </a:p>
          <a:p>
            <a:pPr marL="672552" lvl="0" indent="-672552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/>
              <a:t>(</a:t>
            </a:r>
            <a:r>
              <a:rPr sz="2800" dirty="0" err="1"/>
              <a:t>Levamisool</a:t>
            </a:r>
            <a:r>
              <a:rPr sz="2800" dirty="0"/>
              <a:t>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Mis see on?</a:t>
            </a:r>
          </a:p>
        </p:txBody>
      </p:sp>
      <p:sp>
        <p:nvSpPr>
          <p:cNvPr id="485" name="Shape 485"/>
          <p:cNvSpPr>
            <a:spLocks noGrp="1"/>
          </p:cNvSpPr>
          <p:nvPr>
            <p:ph type="body" idx="1"/>
          </p:nvPr>
        </p:nvSpPr>
        <p:spPr>
          <a:xfrm>
            <a:off x="457200" y="1600434"/>
            <a:ext cx="6751674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 dirty="0" err="1"/>
              <a:t>Ravimresistentsus</a:t>
            </a:r>
            <a:r>
              <a:rPr sz="3200" dirty="0"/>
              <a:t> on </a:t>
            </a:r>
            <a:r>
              <a:rPr sz="3200" dirty="0" err="1"/>
              <a:t>haigustekitaja</a:t>
            </a:r>
            <a:r>
              <a:rPr sz="3200" dirty="0"/>
              <a:t> </a:t>
            </a:r>
            <a:r>
              <a:rPr sz="3200" dirty="0" err="1"/>
              <a:t>võime</a:t>
            </a:r>
            <a:r>
              <a:rPr sz="3200" dirty="0"/>
              <a:t> </a:t>
            </a:r>
            <a:r>
              <a:rPr sz="3200" dirty="0" err="1"/>
              <a:t>üle</a:t>
            </a:r>
            <a:r>
              <a:rPr sz="3200" dirty="0"/>
              <a:t> </a:t>
            </a:r>
            <a:r>
              <a:rPr sz="3200" dirty="0" err="1"/>
              <a:t>elada</a:t>
            </a:r>
            <a:r>
              <a:rPr sz="3200" dirty="0"/>
              <a:t> </a:t>
            </a:r>
            <a:r>
              <a:rPr sz="3200" dirty="0" err="1"/>
              <a:t>ravimiga</a:t>
            </a:r>
            <a:r>
              <a:rPr sz="3200" dirty="0"/>
              <a:t> </a:t>
            </a:r>
            <a:r>
              <a:rPr sz="3200" dirty="0" err="1"/>
              <a:t>töötlus</a:t>
            </a:r>
            <a:r>
              <a:rPr sz="3200" dirty="0"/>
              <a:t> </a:t>
            </a:r>
            <a:r>
              <a:rPr sz="3200" dirty="0" err="1"/>
              <a:t>doosis</a:t>
            </a:r>
            <a:r>
              <a:rPr sz="3200" dirty="0"/>
              <a:t>, mis on </a:t>
            </a:r>
            <a:r>
              <a:rPr sz="3200" dirty="0" err="1"/>
              <a:t>tavaliselt</a:t>
            </a:r>
            <a:r>
              <a:rPr sz="3200" dirty="0"/>
              <a:t> </a:t>
            </a:r>
            <a:r>
              <a:rPr sz="3200" dirty="0" err="1"/>
              <a:t>piisav</a:t>
            </a:r>
            <a:r>
              <a:rPr sz="3200" dirty="0"/>
              <a:t> </a:t>
            </a:r>
            <a:r>
              <a:rPr sz="3200" dirty="0" err="1"/>
              <a:t>sama</a:t>
            </a:r>
            <a:r>
              <a:rPr sz="3200" dirty="0"/>
              <a:t> </a:t>
            </a:r>
            <a:r>
              <a:rPr sz="3200" dirty="0" err="1"/>
              <a:t>liigi</a:t>
            </a:r>
            <a:r>
              <a:rPr sz="3200" dirty="0"/>
              <a:t> ja </a:t>
            </a:r>
            <a:r>
              <a:rPr sz="3200" dirty="0" err="1"/>
              <a:t>samas</a:t>
            </a:r>
            <a:r>
              <a:rPr sz="3200" dirty="0"/>
              <a:t> </a:t>
            </a:r>
            <a:r>
              <a:rPr sz="3200" dirty="0" err="1"/>
              <a:t>arengustaadiumis</a:t>
            </a:r>
            <a:r>
              <a:rPr sz="3200" dirty="0"/>
              <a:t> </a:t>
            </a:r>
            <a:r>
              <a:rPr sz="3200" dirty="0" err="1"/>
              <a:t>loomuliku</a:t>
            </a:r>
            <a:r>
              <a:rPr sz="3200" dirty="0"/>
              <a:t> </a:t>
            </a:r>
            <a:r>
              <a:rPr sz="3200" dirty="0" err="1"/>
              <a:t>haigustekitaja</a:t>
            </a:r>
            <a:r>
              <a:rPr sz="3200" dirty="0"/>
              <a:t> </a:t>
            </a:r>
            <a:r>
              <a:rPr sz="3200" dirty="0" err="1"/>
              <a:t>surmamiseks</a:t>
            </a:r>
            <a:r>
              <a:rPr sz="3200" dirty="0"/>
              <a:t>.</a:t>
            </a:r>
          </a:p>
        </p:txBody>
      </p:sp>
      <p:pic>
        <p:nvPicPr>
          <p:cNvPr id="486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306" y="5670911"/>
            <a:ext cx="695326" cy="63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7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8202" y="5658235"/>
            <a:ext cx="657226" cy="638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>
            <a:spLocks noGrp="1"/>
          </p:cNvSpPr>
          <p:nvPr>
            <p:ph type="title"/>
          </p:nvPr>
        </p:nvSpPr>
        <p:spPr>
          <a:xfrm>
            <a:off x="553641" y="366116"/>
            <a:ext cx="8036719" cy="1339455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1800">
                <a:solidFill>
                  <a:srgbClr val="000000"/>
                </a:solidFill>
              </a:defRPr>
            </a:lvl1pPr>
          </a:lstStyle>
          <a:p>
            <a:pPr lvl="0">
              <a:defRPr>
                <a:effectLst/>
              </a:defRPr>
            </a:pPr>
            <a:r>
              <a:rPr sz="3200" dirty="0" err="1"/>
              <a:t>Kasutusel</a:t>
            </a:r>
            <a:r>
              <a:rPr sz="3200" dirty="0"/>
              <a:t> </a:t>
            </a:r>
            <a:r>
              <a:rPr sz="3200" dirty="0" err="1"/>
              <a:t>olevad</a:t>
            </a:r>
            <a:r>
              <a:rPr sz="3200" dirty="0"/>
              <a:t> </a:t>
            </a:r>
            <a:r>
              <a:rPr sz="3200" dirty="0" err="1"/>
              <a:t>ravimid</a:t>
            </a:r>
            <a:r>
              <a:rPr sz="3200" dirty="0"/>
              <a:t> </a:t>
            </a:r>
            <a:r>
              <a:rPr sz="3200" dirty="0" err="1"/>
              <a:t>maailmas</a:t>
            </a:r>
            <a:endParaRPr sz="3200" dirty="0"/>
          </a:p>
        </p:txBody>
      </p:sp>
      <p:sp>
        <p:nvSpPr>
          <p:cNvPr id="591" name="Shape 591"/>
          <p:cNvSpPr>
            <a:spLocks noGrp="1"/>
          </p:cNvSpPr>
          <p:nvPr>
            <p:ph type="body" idx="1"/>
          </p:nvPr>
        </p:nvSpPr>
        <p:spPr>
          <a:xfrm>
            <a:off x="553641" y="1964545"/>
            <a:ext cx="8036719" cy="4018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73210" lvl="0" indent="-67321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2400" dirty="0" err="1"/>
              <a:t>Atsetonitriiliderivaadid</a:t>
            </a:r>
            <a:r>
              <a:rPr sz="2400" dirty="0"/>
              <a:t> (</a:t>
            </a:r>
            <a:r>
              <a:rPr sz="2400" dirty="0" err="1"/>
              <a:t>monepanteel</a:t>
            </a:r>
            <a:r>
              <a:rPr sz="2400" dirty="0"/>
              <a:t>) </a:t>
            </a:r>
          </a:p>
          <a:p>
            <a:pPr marL="673210" lvl="0" indent="-67321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2400" dirty="0" err="1"/>
              <a:t>Spironidool</a:t>
            </a:r>
            <a:r>
              <a:rPr sz="2400" dirty="0"/>
              <a:t> + </a:t>
            </a:r>
            <a:r>
              <a:rPr sz="2400" dirty="0" err="1"/>
              <a:t>makrotsükliline</a:t>
            </a:r>
            <a:r>
              <a:rPr sz="2400" dirty="0"/>
              <a:t> </a:t>
            </a:r>
            <a:r>
              <a:rPr sz="2400" dirty="0" err="1"/>
              <a:t>laktoon</a:t>
            </a:r>
            <a:r>
              <a:rPr sz="2400" dirty="0"/>
              <a:t> (</a:t>
            </a:r>
            <a:r>
              <a:rPr sz="2400" dirty="0" err="1"/>
              <a:t>Derkvanteel-abamektiin</a:t>
            </a:r>
            <a:r>
              <a:rPr sz="2400" dirty="0"/>
              <a:t>)</a:t>
            </a:r>
          </a:p>
          <a:p>
            <a:pPr marL="673210" lvl="0" indent="-67321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2400" dirty="0" err="1"/>
              <a:t>Tetrahüdropürimidiinid</a:t>
            </a:r>
            <a:r>
              <a:rPr sz="2400" dirty="0"/>
              <a:t> (</a:t>
            </a:r>
            <a:r>
              <a:rPr sz="2400" dirty="0" err="1"/>
              <a:t>moranteel</a:t>
            </a:r>
            <a:r>
              <a:rPr sz="2400" dirty="0"/>
              <a:t>)</a:t>
            </a:r>
          </a:p>
          <a:p>
            <a:pPr marL="673210" lvl="0" indent="-67321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2400" dirty="0" err="1"/>
              <a:t>Barbervax</a:t>
            </a:r>
            <a:r>
              <a:rPr sz="2400" dirty="0"/>
              <a:t> (</a:t>
            </a:r>
            <a:r>
              <a:rPr sz="2400" dirty="0" err="1"/>
              <a:t>hetkel</a:t>
            </a:r>
            <a:r>
              <a:rPr sz="2400" dirty="0"/>
              <a:t> </a:t>
            </a:r>
            <a:r>
              <a:rPr sz="2400" dirty="0" err="1"/>
              <a:t>ainult</a:t>
            </a:r>
            <a:r>
              <a:rPr sz="2400" dirty="0"/>
              <a:t> </a:t>
            </a:r>
            <a:r>
              <a:rPr sz="2400" dirty="0" err="1"/>
              <a:t>Austraalias</a:t>
            </a:r>
            <a:r>
              <a:rPr sz="2400" dirty="0"/>
              <a:t>)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>
            <a:spLocks noGrp="1"/>
          </p:cNvSpPr>
          <p:nvPr>
            <p:ph type="title"/>
          </p:nvPr>
        </p:nvSpPr>
        <p:spPr>
          <a:xfrm>
            <a:off x="361507" y="318978"/>
            <a:ext cx="8096693" cy="356722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929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 dirty="0" err="1">
                <a:solidFill>
                  <a:srgbClr val="292929"/>
                </a:solidFill>
                <a:latin typeface="+mj-lt"/>
              </a:rPr>
              <a:t>Jäta</a:t>
            </a:r>
            <a:r>
              <a:rPr sz="4000" dirty="0">
                <a:solidFill>
                  <a:srgbClr val="292929"/>
                </a:solidFill>
                <a:latin typeface="+mj-lt"/>
              </a:rPr>
              <a:t> </a:t>
            </a:r>
            <a:r>
              <a:rPr sz="4000" dirty="0" err="1">
                <a:solidFill>
                  <a:srgbClr val="292929"/>
                </a:solidFill>
                <a:latin typeface="+mj-lt"/>
              </a:rPr>
              <a:t>meelde</a:t>
            </a:r>
            <a:r>
              <a:rPr sz="4000" dirty="0">
                <a:solidFill>
                  <a:srgbClr val="292929"/>
                </a:solidFill>
                <a:latin typeface="+mj-lt"/>
              </a:rPr>
              <a:t>!!!</a:t>
            </a:r>
          </a:p>
        </p:txBody>
      </p:sp>
      <p:sp>
        <p:nvSpPr>
          <p:cNvPr id="594" name="Shape 594"/>
          <p:cNvSpPr>
            <a:spLocks noGrp="1"/>
          </p:cNvSpPr>
          <p:nvPr>
            <p:ph type="body" idx="1"/>
          </p:nvPr>
        </p:nvSpPr>
        <p:spPr>
          <a:xfrm>
            <a:off x="685800" y="1637415"/>
            <a:ext cx="6114620" cy="45269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2847" lvl="0" indent="-572847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3400" dirty="0" err="1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Ainult</a:t>
            </a:r>
            <a:r>
              <a:rPr sz="3400" dirty="0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400" dirty="0" err="1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ravi</a:t>
            </a:r>
            <a:r>
              <a:rPr sz="3400" dirty="0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400" dirty="0" err="1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ei</a:t>
            </a:r>
            <a:r>
              <a:rPr sz="3400" dirty="0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ole </a:t>
            </a:r>
            <a:r>
              <a:rPr sz="3400" dirty="0" err="1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lahendus</a:t>
            </a:r>
            <a:r>
              <a:rPr sz="3400" dirty="0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sz="3400" dirty="0" err="1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tuleb</a:t>
            </a:r>
            <a:r>
              <a:rPr sz="3400" dirty="0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400" dirty="0" err="1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mõelda</a:t>
            </a:r>
            <a:r>
              <a:rPr sz="3400" dirty="0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ka </a:t>
            </a:r>
            <a:r>
              <a:rPr sz="3400" dirty="0" err="1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pidamisele</a:t>
            </a:r>
            <a:r>
              <a:rPr sz="3400" dirty="0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! </a:t>
            </a:r>
          </a:p>
          <a:p>
            <a:pPr marL="572847" lvl="0" indent="-572847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3400" dirty="0" err="1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Tuleb</a:t>
            </a:r>
            <a:r>
              <a:rPr sz="3400" dirty="0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olla </a:t>
            </a:r>
            <a:r>
              <a:rPr sz="3400" dirty="0" err="1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kindel</a:t>
            </a:r>
            <a:r>
              <a:rPr sz="3400" dirty="0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et on </a:t>
            </a:r>
            <a:r>
              <a:rPr lang="et-EE" sz="3400" dirty="0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(</a:t>
            </a:r>
            <a:r>
              <a:rPr sz="3400" dirty="0" err="1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parasiidi</a:t>
            </a:r>
            <a:r>
              <a:rPr lang="et-EE" sz="3400" dirty="0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)</a:t>
            </a:r>
            <a:r>
              <a:rPr sz="3400" dirty="0" err="1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probleem</a:t>
            </a:r>
            <a:r>
              <a:rPr sz="3400" dirty="0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!</a:t>
            </a:r>
          </a:p>
          <a:p>
            <a:pPr marL="572847" lvl="0" indent="-572847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Lase </a:t>
            </a:r>
            <a:r>
              <a:rPr sz="3400" dirty="0" err="1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kontrollida</a:t>
            </a:r>
            <a:r>
              <a:rPr sz="3400" dirty="0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kas </a:t>
            </a:r>
            <a:r>
              <a:rPr sz="3400" dirty="0" err="1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ravi</a:t>
            </a:r>
            <a:r>
              <a:rPr sz="3400" dirty="0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400" dirty="0" err="1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oli</a:t>
            </a:r>
            <a:r>
              <a:rPr sz="3400" dirty="0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400" dirty="0" err="1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tõhus</a:t>
            </a:r>
            <a:r>
              <a:rPr sz="3400" dirty="0">
                <a:solidFill>
                  <a:srgbClr val="29292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!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>
            <a:spLocks noGrp="1"/>
          </p:cNvSpPr>
          <p:nvPr>
            <p:ph type="title"/>
          </p:nvPr>
        </p:nvSpPr>
        <p:spPr>
          <a:xfrm>
            <a:off x="553641" y="40237"/>
            <a:ext cx="8036719" cy="199121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effectLst/>
              </a:defRPr>
            </a:pPr>
            <a:br>
              <a:rPr lang="et-EE" sz="3600" dirty="0"/>
            </a:br>
            <a:r>
              <a:rPr sz="3600" dirty="0" err="1">
                <a:latin typeface="+mj-lt"/>
              </a:rPr>
              <a:t>Tänan</a:t>
            </a:r>
            <a:r>
              <a:rPr sz="3600" dirty="0">
                <a:latin typeface="+mj-lt"/>
              </a:rPr>
              <a:t> </a:t>
            </a:r>
            <a:r>
              <a:rPr sz="3600" dirty="0" err="1">
                <a:latin typeface="+mj-lt"/>
              </a:rPr>
              <a:t>tähelepanu</a:t>
            </a:r>
            <a:r>
              <a:rPr sz="3600" dirty="0">
                <a:latin typeface="+mj-lt"/>
              </a:rPr>
              <a:t> </a:t>
            </a:r>
            <a:r>
              <a:rPr sz="3600" dirty="0" err="1">
                <a:latin typeface="+mj-lt"/>
              </a:rPr>
              <a:t>eest</a:t>
            </a:r>
            <a:r>
              <a:rPr sz="3600" dirty="0">
                <a:latin typeface="+mj-lt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B24F88-6E44-4097-B46F-A8BFA7E77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28" y="5416198"/>
            <a:ext cx="695004" cy="6401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9178C5-D6B5-4ADD-BB66-84B3C0B73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480" y="5416197"/>
            <a:ext cx="658425" cy="6401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Kuidas resistentsus tekib?</a:t>
            </a:r>
          </a:p>
        </p:txBody>
      </p:sp>
      <p:sp>
        <p:nvSpPr>
          <p:cNvPr id="490" name="Shape 490"/>
          <p:cNvSpPr>
            <a:spLocks noGrp="1"/>
          </p:cNvSpPr>
          <p:nvPr>
            <p:ph type="body" idx="1"/>
          </p:nvPr>
        </p:nvSpPr>
        <p:spPr>
          <a:xfrm>
            <a:off x="457200" y="1600434"/>
            <a:ext cx="648586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03178" lvl="0" indent="-503178" defTabSz="894453">
              <a:buFontTx/>
              <a:buAutoNum type="arabicPeriod"/>
              <a:defRPr sz="1800"/>
            </a:pPr>
            <a:r>
              <a:rPr sz="3168" dirty="0" err="1"/>
              <a:t>Loomulik</a:t>
            </a:r>
            <a:r>
              <a:rPr sz="3168" dirty="0"/>
              <a:t> </a:t>
            </a:r>
            <a:r>
              <a:rPr sz="3168" dirty="0" err="1"/>
              <a:t>resistentsus</a:t>
            </a:r>
            <a:r>
              <a:rPr sz="3168" dirty="0"/>
              <a:t>, </a:t>
            </a:r>
            <a:r>
              <a:rPr sz="3168" dirty="0" err="1"/>
              <a:t>n.ö</a:t>
            </a:r>
            <a:r>
              <a:rPr sz="3168" dirty="0"/>
              <a:t>. </a:t>
            </a:r>
            <a:r>
              <a:rPr sz="3168" dirty="0" err="1"/>
              <a:t>kaasasündinud</a:t>
            </a:r>
            <a:endParaRPr sz="3168" dirty="0"/>
          </a:p>
          <a:p>
            <a:pPr marL="503178" lvl="0" indent="-503178" defTabSz="894453">
              <a:buFontTx/>
              <a:buAutoNum type="arabicPeriod"/>
              <a:defRPr sz="1800"/>
            </a:pPr>
            <a:r>
              <a:rPr sz="3168" dirty="0" err="1"/>
              <a:t>Geneetiline</a:t>
            </a:r>
            <a:r>
              <a:rPr sz="3168" dirty="0"/>
              <a:t> </a:t>
            </a:r>
            <a:r>
              <a:rPr sz="3168" dirty="0" err="1"/>
              <a:t>mutatsioon</a:t>
            </a:r>
            <a:endParaRPr sz="3168" dirty="0"/>
          </a:p>
          <a:p>
            <a:pPr marL="503178" lvl="0" indent="-503178" defTabSz="894453">
              <a:buFontTx/>
              <a:buAutoNum type="arabicPeriod"/>
              <a:defRPr sz="1800"/>
            </a:pPr>
            <a:r>
              <a:rPr sz="3168" dirty="0" err="1"/>
              <a:t>Saadud</a:t>
            </a:r>
            <a:r>
              <a:rPr sz="3168" dirty="0"/>
              <a:t> </a:t>
            </a:r>
            <a:r>
              <a:rPr sz="3168" dirty="0" err="1"/>
              <a:t>teiselt</a:t>
            </a:r>
            <a:r>
              <a:rPr sz="3168" dirty="0"/>
              <a:t> </a:t>
            </a:r>
            <a:r>
              <a:rPr sz="3168" dirty="0" err="1"/>
              <a:t>liigilt</a:t>
            </a:r>
            <a:endParaRPr sz="3168" dirty="0"/>
          </a:p>
          <a:p>
            <a:pPr marL="503178" lvl="0" indent="-503178" defTabSz="894453">
              <a:buFontTx/>
              <a:buAutoNum type="arabicPeriod"/>
              <a:defRPr sz="1800"/>
            </a:pPr>
            <a:endParaRPr sz="3168" dirty="0"/>
          </a:p>
          <a:p>
            <a:pPr marL="503178" lvl="0" indent="-503178" defTabSz="894453">
              <a:buFontTx/>
              <a:buAutoNum type="arabicPeriod"/>
              <a:defRPr sz="1800"/>
            </a:pPr>
            <a:endParaRPr sz="3168" dirty="0"/>
          </a:p>
          <a:p>
            <a:pPr marL="0" lvl="0" indent="0" defTabSz="894453">
              <a:buSzTx/>
              <a:buNone/>
              <a:defRPr sz="1800"/>
            </a:pPr>
            <a:r>
              <a:rPr sz="3168" dirty="0" err="1"/>
              <a:t>Resistentsus</a:t>
            </a:r>
            <a:r>
              <a:rPr sz="3168" dirty="0"/>
              <a:t> </a:t>
            </a:r>
            <a:r>
              <a:rPr sz="3168" dirty="0" err="1"/>
              <a:t>võib</a:t>
            </a:r>
            <a:r>
              <a:rPr sz="3168" dirty="0"/>
              <a:t> </a:t>
            </a:r>
            <a:r>
              <a:rPr sz="3168" dirty="0" err="1"/>
              <a:t>tekkida</a:t>
            </a:r>
            <a:r>
              <a:rPr sz="3168" dirty="0"/>
              <a:t> ka </a:t>
            </a:r>
            <a:r>
              <a:rPr sz="3168" dirty="0" err="1"/>
              <a:t>mitme</a:t>
            </a:r>
            <a:r>
              <a:rPr sz="3168" dirty="0"/>
              <a:t> </a:t>
            </a:r>
            <a:r>
              <a:rPr sz="3168" dirty="0" err="1"/>
              <a:t>eri</a:t>
            </a:r>
            <a:r>
              <a:rPr sz="3168" dirty="0"/>
              <a:t> </a:t>
            </a:r>
            <a:r>
              <a:rPr sz="3168" dirty="0" err="1"/>
              <a:t>ravimi</a:t>
            </a:r>
            <a:r>
              <a:rPr sz="3168" dirty="0"/>
              <a:t> </a:t>
            </a:r>
            <a:r>
              <a:rPr sz="3168" dirty="0" err="1"/>
              <a:t>vastu</a:t>
            </a:r>
            <a:r>
              <a:rPr sz="3168" dirty="0"/>
              <a:t> e. </a:t>
            </a:r>
            <a:r>
              <a:rPr sz="3168" dirty="0" err="1"/>
              <a:t>tekib</a:t>
            </a:r>
            <a:r>
              <a:rPr sz="3168" dirty="0"/>
              <a:t> </a:t>
            </a:r>
            <a:r>
              <a:rPr sz="3168" dirty="0" err="1"/>
              <a:t>multiresistentsus</a:t>
            </a:r>
            <a:r>
              <a:rPr sz="3168" dirty="0"/>
              <a:t> (</a:t>
            </a:r>
            <a:r>
              <a:rPr sz="3168" dirty="0" err="1"/>
              <a:t>i.k.</a:t>
            </a:r>
            <a:r>
              <a:rPr sz="3168" dirty="0"/>
              <a:t> multidrug resistant e. MDR)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493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3608" y="548914"/>
            <a:ext cx="657226" cy="63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753" y="548914"/>
            <a:ext cx="695326" cy="638176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Shape 495"/>
          <p:cNvSpPr/>
          <p:nvPr/>
        </p:nvSpPr>
        <p:spPr>
          <a:xfrm>
            <a:off x="467544" y="2060849"/>
            <a:ext cx="8208914" cy="3379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165" tIns="45165" rIns="45165" bIns="45165">
            <a:spAutoFit/>
          </a:bodyPr>
          <a:lstStyle/>
          <a:p>
            <a:pPr lvl="0"/>
            <a:r>
              <a:rPr sz="3200"/>
              <a:t>3. Saadud teiselt liigilt</a:t>
            </a:r>
          </a:p>
          <a:p>
            <a:pPr lvl="0"/>
            <a:endParaRPr sz="3200"/>
          </a:p>
          <a:p>
            <a:pPr lvl="0"/>
            <a:r>
              <a:rPr sz="3200"/>
              <a:t>See tähendab, et nii inimestel kui ka loomadel esinevad haigustekitajad saavad omavahel geneetikat vahetada ning resistentsuse saavutada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498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600" y="548914"/>
            <a:ext cx="657226" cy="63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746" y="548914"/>
            <a:ext cx="695326" cy="638176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Shape 500"/>
          <p:cNvSpPr/>
          <p:nvPr/>
        </p:nvSpPr>
        <p:spPr>
          <a:xfrm>
            <a:off x="527174" y="2060849"/>
            <a:ext cx="8149281" cy="1969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165" tIns="45165" rIns="45165" bIns="45165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Resistentsus tekib igat sorti haigustekitajatel: seened, viirused, bakterid, algloomad, parasiidid.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Hetkeseis</a:t>
            </a:r>
          </a:p>
        </p:txBody>
      </p:sp>
      <p:pic>
        <p:nvPicPr>
          <p:cNvPr id="503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3608" y="548914"/>
            <a:ext cx="657226" cy="63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753" y="548914"/>
            <a:ext cx="695326" cy="638176"/>
          </a:xfrm>
          <a:prstGeom prst="rect">
            <a:avLst/>
          </a:prstGeom>
          <a:ln w="12700">
            <a:miter lim="400000"/>
          </a:ln>
        </p:spPr>
      </p:pic>
      <p:sp>
        <p:nvSpPr>
          <p:cNvPr id="505" name="Shape 505"/>
          <p:cNvSpPr/>
          <p:nvPr/>
        </p:nvSpPr>
        <p:spPr>
          <a:xfrm>
            <a:off x="827583" y="2133089"/>
            <a:ext cx="6168640" cy="4030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165" tIns="45165" rIns="45165" bIns="45165">
            <a:spAutoFit/>
          </a:bodyPr>
          <a:lstStyle/>
          <a:p>
            <a:pPr lvl="0"/>
            <a:r>
              <a:rPr sz="3200" dirty="0"/>
              <a:t>USA-s 80% </a:t>
            </a:r>
            <a:r>
              <a:rPr sz="3200" dirty="0" err="1"/>
              <a:t>müüdavatest</a:t>
            </a:r>
            <a:r>
              <a:rPr sz="3200" dirty="0"/>
              <a:t> </a:t>
            </a:r>
            <a:r>
              <a:rPr sz="3200" dirty="0" err="1"/>
              <a:t>antibiootikumidest</a:t>
            </a:r>
            <a:r>
              <a:rPr sz="3200" dirty="0"/>
              <a:t> (AB) </a:t>
            </a:r>
            <a:r>
              <a:rPr sz="3200" dirty="0" err="1"/>
              <a:t>lähevad</a:t>
            </a:r>
            <a:r>
              <a:rPr sz="3200" dirty="0"/>
              <a:t> </a:t>
            </a:r>
            <a:r>
              <a:rPr sz="3200" dirty="0" err="1"/>
              <a:t>loomakasvatustesse</a:t>
            </a:r>
            <a:r>
              <a:rPr sz="3200" dirty="0"/>
              <a:t>.</a:t>
            </a:r>
          </a:p>
          <a:p>
            <a:pPr lvl="0"/>
            <a:endParaRPr sz="3200" dirty="0"/>
          </a:p>
          <a:p>
            <a:pPr lvl="0"/>
            <a:r>
              <a:rPr sz="3200" dirty="0" err="1"/>
              <a:t>Veised</a:t>
            </a:r>
            <a:r>
              <a:rPr sz="3200" dirty="0"/>
              <a:t>, </a:t>
            </a:r>
            <a:r>
              <a:rPr sz="3200" dirty="0" err="1"/>
              <a:t>sead</a:t>
            </a:r>
            <a:r>
              <a:rPr sz="3200" dirty="0"/>
              <a:t>,  </a:t>
            </a:r>
            <a:r>
              <a:rPr sz="3200" dirty="0" err="1"/>
              <a:t>kanad</a:t>
            </a:r>
            <a:r>
              <a:rPr sz="3200" dirty="0"/>
              <a:t>. </a:t>
            </a:r>
          </a:p>
          <a:p>
            <a:pPr lvl="0"/>
            <a:endParaRPr sz="3200" dirty="0"/>
          </a:p>
          <a:p>
            <a:pPr lvl="0"/>
            <a:r>
              <a:rPr sz="3200" dirty="0" err="1"/>
              <a:t>Noorloomad</a:t>
            </a:r>
            <a:r>
              <a:rPr sz="3200" dirty="0"/>
              <a:t> </a:t>
            </a:r>
            <a:r>
              <a:rPr sz="3200" dirty="0" err="1"/>
              <a:t>kasvavad</a:t>
            </a:r>
            <a:r>
              <a:rPr sz="3200" dirty="0"/>
              <a:t> </a:t>
            </a:r>
            <a:r>
              <a:rPr sz="3200" dirty="0" err="1"/>
              <a:t>paremini</a:t>
            </a:r>
            <a:r>
              <a:rPr sz="3200" dirty="0"/>
              <a:t> </a:t>
            </a:r>
            <a:r>
              <a:rPr sz="3200" dirty="0" err="1"/>
              <a:t>üles</a:t>
            </a:r>
            <a:r>
              <a:rPr sz="3200" dirty="0"/>
              <a:t>, </a:t>
            </a:r>
            <a:r>
              <a:rPr sz="3200" dirty="0" err="1"/>
              <a:t>kui</a:t>
            </a:r>
            <a:r>
              <a:rPr sz="3200" dirty="0"/>
              <a:t> </a:t>
            </a:r>
            <a:r>
              <a:rPr sz="3200" dirty="0" err="1"/>
              <a:t>sööta</a:t>
            </a:r>
            <a:r>
              <a:rPr sz="3200" dirty="0"/>
              <a:t> AB-</a:t>
            </a:r>
            <a:r>
              <a:rPr sz="3200" dirty="0" err="1"/>
              <a:t>sid</a:t>
            </a:r>
            <a:r>
              <a:rPr sz="3200" dirty="0"/>
              <a:t> </a:t>
            </a:r>
            <a:r>
              <a:rPr sz="3200" dirty="0" err="1"/>
              <a:t>segada</a:t>
            </a:r>
            <a:endParaRPr sz="3200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08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600" y="548914"/>
            <a:ext cx="657226" cy="63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746" y="548914"/>
            <a:ext cx="695326" cy="638176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Shape 510"/>
          <p:cNvSpPr/>
          <p:nvPr/>
        </p:nvSpPr>
        <p:spPr>
          <a:xfrm>
            <a:off x="527174" y="2061080"/>
            <a:ext cx="6575375" cy="3045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165" tIns="45165" rIns="45165" bIns="45165">
            <a:spAutoFit/>
          </a:bodyPr>
          <a:lstStyle/>
          <a:p>
            <a:pPr lvl="0"/>
            <a:r>
              <a:rPr sz="3200" dirty="0" err="1"/>
              <a:t>Keegi</a:t>
            </a:r>
            <a:r>
              <a:rPr sz="3200" dirty="0"/>
              <a:t> </a:t>
            </a:r>
            <a:r>
              <a:rPr sz="3200" dirty="0" err="1"/>
              <a:t>ei</a:t>
            </a:r>
            <a:r>
              <a:rPr sz="3200" dirty="0"/>
              <a:t> tea, </a:t>
            </a:r>
            <a:r>
              <a:rPr sz="3200" dirty="0" err="1"/>
              <a:t>miks</a:t>
            </a:r>
            <a:r>
              <a:rPr sz="3200" dirty="0"/>
              <a:t>.</a:t>
            </a:r>
          </a:p>
          <a:p>
            <a:pPr lvl="0"/>
            <a:endParaRPr sz="3200" dirty="0"/>
          </a:p>
          <a:p>
            <a:pPr lvl="0"/>
            <a:r>
              <a:rPr sz="3200" dirty="0"/>
              <a:t>USA-s </a:t>
            </a:r>
            <a:r>
              <a:rPr sz="3200" dirty="0" err="1"/>
              <a:t>uuring</a:t>
            </a:r>
            <a:r>
              <a:rPr sz="3200" dirty="0"/>
              <a:t>, </a:t>
            </a:r>
            <a:r>
              <a:rPr sz="3200" dirty="0" err="1"/>
              <a:t>kus</a:t>
            </a:r>
            <a:r>
              <a:rPr sz="3200" dirty="0"/>
              <a:t> </a:t>
            </a:r>
            <a:r>
              <a:rPr sz="3200" dirty="0" err="1"/>
              <a:t>leiti</a:t>
            </a:r>
            <a:r>
              <a:rPr sz="3200" dirty="0"/>
              <a:t>, et </a:t>
            </a:r>
            <a:r>
              <a:rPr sz="3200" dirty="0" err="1"/>
              <a:t>seafarmerid</a:t>
            </a:r>
            <a:r>
              <a:rPr sz="3200" dirty="0"/>
              <a:t> </a:t>
            </a:r>
            <a:r>
              <a:rPr sz="3200" dirty="0" err="1"/>
              <a:t>olid</a:t>
            </a:r>
            <a:r>
              <a:rPr sz="3200" dirty="0"/>
              <a:t> 6x </a:t>
            </a:r>
            <a:r>
              <a:rPr sz="3200" dirty="0" err="1"/>
              <a:t>tõenäolisemalt</a:t>
            </a:r>
            <a:r>
              <a:rPr sz="3200" dirty="0"/>
              <a:t> MRSA </a:t>
            </a:r>
            <a:r>
              <a:rPr sz="3200" dirty="0" err="1"/>
              <a:t>kandjad</a:t>
            </a:r>
            <a:r>
              <a:rPr sz="3200" dirty="0"/>
              <a:t>, </a:t>
            </a:r>
            <a:r>
              <a:rPr sz="3200" dirty="0" err="1"/>
              <a:t>kui</a:t>
            </a:r>
            <a:r>
              <a:rPr sz="3200" dirty="0"/>
              <a:t> </a:t>
            </a:r>
            <a:r>
              <a:rPr sz="3200" dirty="0" err="1"/>
              <a:t>inimesed</a:t>
            </a:r>
            <a:r>
              <a:rPr sz="3200" dirty="0"/>
              <a:t>, </a:t>
            </a:r>
            <a:r>
              <a:rPr sz="3200" dirty="0" err="1"/>
              <a:t>kes</a:t>
            </a:r>
            <a:r>
              <a:rPr sz="3200" dirty="0"/>
              <a:t> </a:t>
            </a:r>
            <a:r>
              <a:rPr sz="3200" dirty="0" err="1"/>
              <a:t>sigadega</a:t>
            </a:r>
            <a:r>
              <a:rPr sz="3200" dirty="0"/>
              <a:t> </a:t>
            </a:r>
            <a:r>
              <a:rPr sz="3200" dirty="0" err="1"/>
              <a:t>kokku</a:t>
            </a:r>
            <a:r>
              <a:rPr sz="3200" dirty="0"/>
              <a:t> </a:t>
            </a:r>
            <a:r>
              <a:rPr sz="3200" dirty="0" err="1"/>
              <a:t>ei</a:t>
            </a:r>
            <a:r>
              <a:rPr sz="3200" dirty="0"/>
              <a:t> </a:t>
            </a:r>
            <a:r>
              <a:rPr sz="3200" dirty="0" err="1"/>
              <a:t>puutunud</a:t>
            </a:r>
            <a:r>
              <a:rPr sz="3200" dirty="0"/>
              <a:t>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13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600" y="548914"/>
            <a:ext cx="657226" cy="63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746" y="548914"/>
            <a:ext cx="695326" cy="638176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Shape 515"/>
          <p:cNvSpPr/>
          <p:nvPr/>
        </p:nvSpPr>
        <p:spPr>
          <a:xfrm>
            <a:off x="527174" y="2060848"/>
            <a:ext cx="6203235" cy="206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165" tIns="45165" rIns="45165" bIns="45165">
            <a:spAutoFit/>
          </a:bodyPr>
          <a:lstStyle/>
          <a:p>
            <a:pPr lvl="0"/>
            <a:r>
              <a:rPr sz="3200" dirty="0" err="1"/>
              <a:t>Lammastel</a:t>
            </a:r>
            <a:r>
              <a:rPr sz="3200" dirty="0"/>
              <a:t> </a:t>
            </a:r>
            <a:r>
              <a:rPr sz="3200" dirty="0" err="1"/>
              <a:t>masstöötlusi</a:t>
            </a:r>
            <a:r>
              <a:rPr sz="3200" dirty="0"/>
              <a:t> </a:t>
            </a:r>
            <a:r>
              <a:rPr sz="3200" dirty="0" err="1"/>
              <a:t>üldjuhul</a:t>
            </a:r>
            <a:r>
              <a:rPr sz="3200" dirty="0"/>
              <a:t> </a:t>
            </a:r>
            <a:r>
              <a:rPr sz="3200" dirty="0" err="1"/>
              <a:t>läbi</a:t>
            </a:r>
            <a:r>
              <a:rPr sz="3200" dirty="0"/>
              <a:t> </a:t>
            </a:r>
            <a:r>
              <a:rPr sz="3200" dirty="0" err="1"/>
              <a:t>ei</a:t>
            </a:r>
            <a:r>
              <a:rPr sz="3200" dirty="0"/>
              <a:t> </a:t>
            </a:r>
            <a:r>
              <a:rPr sz="3200" dirty="0" err="1"/>
              <a:t>viida</a:t>
            </a:r>
            <a:r>
              <a:rPr sz="3200" dirty="0"/>
              <a:t>, </a:t>
            </a:r>
            <a:r>
              <a:rPr sz="3200" dirty="0" err="1"/>
              <a:t>seega</a:t>
            </a:r>
            <a:r>
              <a:rPr sz="3200" dirty="0"/>
              <a:t> </a:t>
            </a:r>
            <a:r>
              <a:rPr sz="3200" dirty="0" err="1"/>
              <a:t>oht</a:t>
            </a:r>
            <a:r>
              <a:rPr sz="3200" dirty="0"/>
              <a:t> </a:t>
            </a:r>
            <a:r>
              <a:rPr sz="3200" dirty="0" err="1"/>
              <a:t>väiksem</a:t>
            </a:r>
            <a:r>
              <a:rPr sz="3200" dirty="0"/>
              <a:t>.</a:t>
            </a:r>
          </a:p>
          <a:p>
            <a:pPr lvl="0"/>
            <a:endParaRPr sz="3200" dirty="0"/>
          </a:p>
          <a:p>
            <a:pPr lvl="0"/>
            <a:r>
              <a:rPr sz="3200" dirty="0"/>
              <a:t>AGA MITTE OLEMATU!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03487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03487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658</Words>
  <Application>Microsoft Office PowerPoint</Application>
  <PresentationFormat>On-screen Show (4:3)</PresentationFormat>
  <Paragraphs>147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Avenir Roman</vt:lpstr>
      <vt:lpstr>Cochin</vt:lpstr>
      <vt:lpstr>Helvetica</vt:lpstr>
      <vt:lpstr>Times New Roman</vt:lpstr>
      <vt:lpstr>Times New Roman Bold</vt:lpstr>
      <vt:lpstr>Trebuchet MS</vt:lpstr>
      <vt:lpstr>Wingdings 3</vt:lpstr>
      <vt:lpstr>Facet</vt:lpstr>
      <vt:lpstr>Ravimite vastutustundlik kasutamine (lambad).</vt:lpstr>
      <vt:lpstr>Miks probleemiks?</vt:lpstr>
      <vt:lpstr>Mis see on?</vt:lpstr>
      <vt:lpstr>Kuidas resistentsus tekib?</vt:lpstr>
      <vt:lpstr>PowerPoint Presentation</vt:lpstr>
      <vt:lpstr>PowerPoint Presentation</vt:lpstr>
      <vt:lpstr>Hetkeseis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Antibiootikumide kasutamine</vt:lpstr>
      <vt:lpstr>PowerPoint Presentation</vt:lpstr>
      <vt:lpstr>Parasiitide resistentsus ussirohtude vastu.</vt:lpstr>
      <vt:lpstr>PowerPoint Presentation</vt:lpstr>
      <vt:lpstr>Anupõllu uuring 2012</vt:lpstr>
      <vt:lpstr>Lambal esinevad gastrointestinaal ümarussid</vt:lpstr>
      <vt:lpstr>PowerPoint Presentation</vt:lpstr>
      <vt:lpstr>Vihjed, et on parasiidiprobleem</vt:lpstr>
      <vt:lpstr>Roojaproovid - milleks?</vt:lpstr>
      <vt:lpstr>Proovid</vt:lpstr>
      <vt:lpstr>Laborid</vt:lpstr>
      <vt:lpstr>PowerPoint Presentation</vt:lpstr>
      <vt:lpstr>Resistentsus</vt:lpstr>
      <vt:lpstr>Resistentsuse võimaliku olemasolu kontrollimine</vt:lpstr>
      <vt:lpstr>Resistentsuse tekke vältimine/edasilükkamine</vt:lpstr>
      <vt:lpstr>Resistentsuse tekke vältimine/edasilükkamine</vt:lpstr>
      <vt:lpstr>Kasutusel olevad ravimid Eestis</vt:lpstr>
      <vt:lpstr>Kasutusel olevad ravimid maailmas</vt:lpstr>
      <vt:lpstr>Jäta meelde!!!</vt:lpstr>
      <vt:lpstr> Tänan tähelepanu eest!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Ravimite vastutustundlik kasutamine (lambad).</dc:title>
  <dc:creator>Katrin</dc:creator>
  <cp:lastModifiedBy>Angelika Nöps</cp:lastModifiedBy>
  <cp:revision>3</cp:revision>
  <dcterms:modified xsi:type="dcterms:W3CDTF">2018-11-30T00:27:30Z</dcterms:modified>
</cp:coreProperties>
</file>