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  <p:sldMasterId id="2147483671" r:id="rId3"/>
  </p:sldMasterIdLst>
  <p:notesMasterIdLst>
    <p:notesMasterId r:id="rId22"/>
  </p:notesMasterIdLst>
  <p:sldIdLst>
    <p:sldId id="310" r:id="rId4"/>
    <p:sldId id="302" r:id="rId5"/>
    <p:sldId id="286" r:id="rId6"/>
    <p:sldId id="294" r:id="rId7"/>
    <p:sldId id="290" r:id="rId8"/>
    <p:sldId id="289" r:id="rId9"/>
    <p:sldId id="269" r:id="rId10"/>
    <p:sldId id="313" r:id="rId11"/>
    <p:sldId id="296" r:id="rId12"/>
    <p:sldId id="308" r:id="rId13"/>
    <p:sldId id="314" r:id="rId14"/>
    <p:sldId id="298" r:id="rId15"/>
    <p:sldId id="307" r:id="rId16"/>
    <p:sldId id="305" r:id="rId17"/>
    <p:sldId id="306" r:id="rId18"/>
    <p:sldId id="301" r:id="rId19"/>
    <p:sldId id="300" r:id="rId20"/>
    <p:sldId id="312" r:id="rId21"/>
  </p:sldIdLst>
  <p:sldSz cx="8999538" cy="6840538"/>
  <p:notesSz cx="9866313" cy="6735763"/>
  <p:defaultTextStyle>
    <a:defPPr>
      <a:defRPr lang="en-US"/>
    </a:defPPr>
    <a:lvl1pPr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14" userDrawn="1">
          <p15:clr>
            <a:srgbClr val="A4A3A4"/>
          </p15:clr>
        </p15:guide>
        <p15:guide id="2" pos="281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33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814"/>
        <p:guide pos="28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0" y="512763"/>
            <a:ext cx="33210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86217" y="3199363"/>
            <a:ext cx="7891808" cy="303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583730" y="0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6398724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583730" y="6398724"/>
            <a:ext cx="4280513" cy="33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FDBF8C5-1720-4C88-A344-A20BCF134EC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862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959AD-ED56-47C8-B1C9-BC724B6DCB8F}" type="slidenum">
              <a:rPr lang="et-EE" altLang="en-US"/>
              <a:pPr/>
              <a:t>7</a:t>
            </a:fld>
            <a:endParaRPr lang="et-EE" altLang="en-US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1838" y="512763"/>
            <a:ext cx="3319462" cy="2524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6217" y="3199362"/>
            <a:ext cx="7893879" cy="30313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959AD-ED56-47C8-B1C9-BC724B6DCB8F}" type="slidenum">
              <a:rPr lang="et-EE" altLang="en-US"/>
              <a:pPr/>
              <a:t>9</a:t>
            </a:fld>
            <a:endParaRPr lang="et-EE" altLang="en-US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1838" y="512763"/>
            <a:ext cx="3319462" cy="2524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6217" y="3199362"/>
            <a:ext cx="7893879" cy="30313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49375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/>
              <a:t>Klõpsake laadi muutmiseks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D978CB-D379-4D3E-AD51-C952ED221A7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053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5814EE-1AFA-4908-9646-63BBFE75EF4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590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04025" y="301625"/>
            <a:ext cx="1512168" cy="5980113"/>
          </a:xfrm>
        </p:spPr>
        <p:txBody>
          <a:bodyPr vert="eaVert"/>
          <a:lstStyle/>
          <a:p>
            <a:r>
              <a:rPr lang="et-EE" dirty="0"/>
              <a:t>Muutke tiitli laadi</a:t>
            </a:r>
            <a:endParaRPr lang="en-US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156771" cy="5980113"/>
          </a:xfrm>
        </p:spPr>
        <p:txBody>
          <a:bodyPr vert="eaVert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245DB-0FEE-47BB-BA83-56F132CD4E8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14626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028979" cy="1260475"/>
          </a:xfrm>
        </p:spPr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4AFCCB4-A273-4296-A4AC-1277F36479C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295536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Times New Roman" panose="02020603050405020304" pitchFamily="18" charset="0"/>
              <a:buNone/>
            </a:pPr>
            <a:endParaRPr lang="en-US">
              <a:noFill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</a:t>
            </a:r>
            <a:r>
              <a:rPr lang="et-EE"/>
              <a:t>/ ametinimetus</a:t>
            </a:r>
            <a:br>
              <a:rPr lang="et-EE"/>
            </a:br>
            <a:br>
              <a:rPr lang="et-EE"/>
            </a:br>
            <a:r>
              <a:rPr lang="et-EE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14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2160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149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87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9895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Times New Roman" panose="02020603050405020304" pitchFamily="18" charset="0"/>
              <a:buNone/>
            </a:pPr>
            <a:endParaRPr lang="en-US">
              <a:noFill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446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/ ametinimetus</a:t>
            </a:r>
            <a:br>
              <a:rPr lang="et-EE" dirty="0"/>
            </a:br>
            <a:br>
              <a:rPr lang="et-EE" dirty="0"/>
            </a:br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44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A077C1-AD36-437D-A357-83C0FB8CF36F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072318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218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42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49403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3288" indent="0" algn="ctr">
              <a:buNone/>
              <a:defRPr/>
            </a:lvl2pPr>
            <a:lvl3pPr marL="906584" indent="0" algn="ctr">
              <a:buNone/>
              <a:defRPr/>
            </a:lvl3pPr>
            <a:lvl4pPr marL="1359871" indent="0" algn="ctr">
              <a:buNone/>
              <a:defRPr/>
            </a:lvl4pPr>
            <a:lvl5pPr marL="1813163" indent="0" algn="ctr">
              <a:buNone/>
              <a:defRPr/>
            </a:lvl5pPr>
            <a:lvl6pPr marL="2266453" indent="0" algn="ctr">
              <a:buNone/>
              <a:defRPr/>
            </a:lvl6pPr>
            <a:lvl7pPr marL="2719745" indent="0" algn="ctr">
              <a:buNone/>
              <a:defRPr/>
            </a:lvl7pPr>
            <a:lvl8pPr marL="3173036" indent="0" algn="ctr">
              <a:buNone/>
              <a:defRPr/>
            </a:lvl8pPr>
            <a:lvl9pPr marL="3626327" indent="0" algn="ctr">
              <a:buNone/>
              <a:defRPr/>
            </a:lvl9pPr>
          </a:lstStyle>
          <a:p>
            <a:r>
              <a:rPr lang="et-EE"/>
              <a:t>Klõpsake laadi muutmiseks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D978CB-D379-4D3E-AD51-C952ED221A7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86187351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3288" indent="-453288">
              <a:buFont typeface="Arial" panose="020B0604020202020204" pitchFamily="34" charset="0"/>
              <a:buChar char="•"/>
              <a:defRPr/>
            </a:lvl1pPr>
            <a:lvl2pPr marL="906584" indent="-453288">
              <a:buFont typeface="Wingdings" panose="05000000000000000000" pitchFamily="2" charset="2"/>
              <a:buChar char="Ø"/>
              <a:defRPr/>
            </a:lvl2pPr>
            <a:lvl3pPr marL="1246546" indent="-339967">
              <a:buFont typeface="Wingdings" panose="05000000000000000000" pitchFamily="2" charset="2"/>
              <a:buChar char="ü"/>
              <a:defRPr/>
            </a:lvl3pPr>
            <a:lvl4pPr marL="1699840" indent="-339967">
              <a:buFont typeface="Arial" panose="020B0604020202020204" pitchFamily="34" charset="0"/>
              <a:buChar char="•"/>
              <a:defRPr/>
            </a:lvl4pPr>
            <a:lvl5pPr marL="2153132" indent="-339967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A077C1-AD36-437D-A357-83C0FB8CF36F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53351502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1228" y="4395788"/>
            <a:ext cx="7648575" cy="1358900"/>
          </a:xfrm>
        </p:spPr>
        <p:txBody>
          <a:bodyPr anchor="t"/>
          <a:lstStyle>
            <a:lvl1pPr algn="l">
              <a:defRPr sz="3937" b="1" cap="all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11228" y="2898803"/>
            <a:ext cx="7648575" cy="1497013"/>
          </a:xfrm>
        </p:spPr>
        <p:txBody>
          <a:bodyPr anchor="b"/>
          <a:lstStyle>
            <a:lvl1pPr marL="0" indent="0">
              <a:buNone/>
              <a:defRPr sz="1968"/>
            </a:lvl1pPr>
            <a:lvl2pPr marL="453288" indent="0">
              <a:buNone/>
              <a:defRPr sz="1772"/>
            </a:lvl2pPr>
            <a:lvl3pPr marL="906584" indent="0">
              <a:buNone/>
              <a:defRPr sz="1575"/>
            </a:lvl3pPr>
            <a:lvl4pPr marL="1359871" indent="0">
              <a:buNone/>
              <a:defRPr sz="1378"/>
            </a:lvl4pPr>
            <a:lvl5pPr marL="1813163" indent="0">
              <a:buNone/>
              <a:defRPr sz="1378"/>
            </a:lvl5pPr>
            <a:lvl6pPr marL="2266453" indent="0">
              <a:buNone/>
              <a:defRPr sz="1378"/>
            </a:lvl6pPr>
            <a:lvl7pPr marL="2719745" indent="0">
              <a:buNone/>
              <a:defRPr sz="1378"/>
            </a:lvl7pPr>
            <a:lvl8pPr marL="3173036" indent="0">
              <a:buNone/>
              <a:defRPr sz="1378"/>
            </a:lvl8pPr>
            <a:lvl9pPr marL="3626327" indent="0">
              <a:buNone/>
              <a:defRPr sz="1378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0F7983-E769-422E-A410-E8E4EE53C2A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680310908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64" y="1768482"/>
            <a:ext cx="3924523" cy="4513263"/>
          </a:xfrm>
        </p:spPr>
        <p:txBody>
          <a:bodyPr/>
          <a:lstStyle>
            <a:lvl1pPr marL="453288" indent="-453288">
              <a:buFont typeface="Arial" panose="020B0604020202020204" pitchFamily="34" charset="0"/>
              <a:buChar char="•"/>
              <a:defRPr sz="2756"/>
            </a:lvl1pPr>
            <a:lvl2pPr marL="793258" indent="-339967">
              <a:buFont typeface="Wingdings" panose="05000000000000000000" pitchFamily="2" charset="2"/>
              <a:buChar char="Ø"/>
              <a:defRPr sz="2362"/>
            </a:lvl2pPr>
            <a:lvl3pPr marL="1246546" indent="-339967">
              <a:buFont typeface="Wingdings" panose="05000000000000000000" pitchFamily="2" charset="2"/>
              <a:buChar char="ü"/>
              <a:defRPr sz="1968"/>
            </a:lvl3pPr>
            <a:lvl4pPr marL="1643179" indent="-283308">
              <a:buFont typeface="Arial" panose="020B0604020202020204" pitchFamily="34" charset="0"/>
              <a:buChar char="•"/>
              <a:defRPr sz="1772"/>
            </a:lvl4pPr>
            <a:lvl5pPr marL="2096469" indent="-283308">
              <a:buFont typeface="Arial" panose="020B0604020202020204" pitchFamily="34" charset="0"/>
              <a:buChar char="•"/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9797" y="1764113"/>
            <a:ext cx="4032449" cy="4513263"/>
          </a:xfrm>
        </p:spPr>
        <p:txBody>
          <a:bodyPr/>
          <a:lstStyle>
            <a:lvl1pPr marL="453288" indent="-453288">
              <a:buFont typeface="Arial" panose="020B0604020202020204" pitchFamily="34" charset="0"/>
              <a:buChar char="•"/>
              <a:defRPr sz="2756"/>
            </a:lvl1pPr>
            <a:lvl2pPr marL="793258" indent="-339967">
              <a:buFont typeface="Wingdings" panose="05000000000000000000" pitchFamily="2" charset="2"/>
              <a:buChar char="Ø"/>
              <a:defRPr sz="2362"/>
            </a:lvl2pPr>
            <a:lvl3pPr marL="1246546" indent="-339967">
              <a:buFont typeface="Wingdings" panose="05000000000000000000" pitchFamily="2" charset="2"/>
              <a:buChar char="ü"/>
              <a:defRPr sz="1968"/>
            </a:lvl3pPr>
            <a:lvl4pPr marL="1643179" indent="-283308">
              <a:buFont typeface="Arial" panose="020B0604020202020204" pitchFamily="34" charset="0"/>
              <a:buChar char="•"/>
              <a:defRPr sz="1772"/>
            </a:lvl4pPr>
            <a:lvl5pPr marL="2096469" indent="-283308">
              <a:buFont typeface="Arial" panose="020B0604020202020204" pitchFamily="34" charset="0"/>
              <a:buChar char="•"/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F7FBC1-1E05-4772-BBF8-2E691503A362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328596021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91" y="274666"/>
            <a:ext cx="8101012" cy="1139825"/>
          </a:xfrm>
        </p:spPr>
        <p:txBody>
          <a:bodyPr>
            <a:normAutofit/>
          </a:bodyPr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t-EE" dirty="0"/>
              <a:t>Muutke tiitli laadi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49291" y="1531938"/>
            <a:ext cx="3976687" cy="638175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53288" indent="0">
              <a:buNone/>
              <a:defRPr sz="1968" b="1"/>
            </a:lvl2pPr>
            <a:lvl3pPr marL="906584" indent="0">
              <a:buNone/>
              <a:defRPr sz="1772" b="1"/>
            </a:lvl3pPr>
            <a:lvl4pPr marL="1359871" indent="0">
              <a:buNone/>
              <a:defRPr sz="1575" b="1"/>
            </a:lvl4pPr>
            <a:lvl5pPr marL="1813163" indent="0">
              <a:buNone/>
              <a:defRPr sz="1575" b="1"/>
            </a:lvl5pPr>
            <a:lvl6pPr marL="2266453" indent="0">
              <a:buNone/>
              <a:defRPr sz="1575" b="1"/>
            </a:lvl6pPr>
            <a:lvl7pPr marL="2719745" indent="0">
              <a:buNone/>
              <a:defRPr sz="1575" b="1"/>
            </a:lvl7pPr>
            <a:lvl8pPr marL="3173036" indent="0">
              <a:buNone/>
              <a:defRPr sz="1575" b="1"/>
            </a:lvl8pPr>
            <a:lvl9pPr marL="3626327" indent="0">
              <a:buNone/>
              <a:defRPr sz="1575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291" y="2170141"/>
            <a:ext cx="3976687" cy="3940175"/>
          </a:xfrm>
        </p:spPr>
        <p:txBody>
          <a:bodyPr>
            <a:normAutofit/>
          </a:bodyPr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572028" y="1531938"/>
            <a:ext cx="3978275" cy="638175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53288" indent="0">
              <a:buNone/>
              <a:defRPr sz="1968" b="1"/>
            </a:lvl2pPr>
            <a:lvl3pPr marL="906584" indent="0">
              <a:buNone/>
              <a:defRPr sz="1772" b="1"/>
            </a:lvl3pPr>
            <a:lvl4pPr marL="1359871" indent="0">
              <a:buNone/>
              <a:defRPr sz="1575" b="1"/>
            </a:lvl4pPr>
            <a:lvl5pPr marL="1813163" indent="0">
              <a:buNone/>
              <a:defRPr sz="1575" b="1"/>
            </a:lvl5pPr>
            <a:lvl6pPr marL="2266453" indent="0">
              <a:buNone/>
              <a:defRPr sz="1575" b="1"/>
            </a:lvl6pPr>
            <a:lvl7pPr marL="2719745" indent="0">
              <a:buNone/>
              <a:defRPr sz="1575" b="1"/>
            </a:lvl7pPr>
            <a:lvl8pPr marL="3173036" indent="0">
              <a:buNone/>
              <a:defRPr sz="1575" b="1"/>
            </a:lvl8pPr>
            <a:lvl9pPr marL="3626327" indent="0">
              <a:buNone/>
              <a:defRPr sz="1575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572028" y="2170141"/>
            <a:ext cx="3978275" cy="3940175"/>
          </a:xfrm>
        </p:spPr>
        <p:txBody>
          <a:bodyPr>
            <a:normAutofit/>
          </a:bodyPr>
          <a:lstStyle>
            <a:lvl1pPr>
              <a:defRPr sz="2362"/>
            </a:lvl1pPr>
            <a:lvl2pPr>
              <a:defRPr sz="1968"/>
            </a:lvl2pPr>
            <a:lvl3pPr>
              <a:defRPr sz="1772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07F9B2-E259-476C-AC0C-02CEB89CBB7C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08612993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17E69-1F1E-437C-A16C-6A9C5A41203A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7168152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86B7C-9D50-4D36-8093-D7E281ACD0B0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94298907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3078"/>
            <a:ext cx="2962275" cy="1158875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17928" y="273071"/>
            <a:ext cx="5032375" cy="5837238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49263" y="1431953"/>
            <a:ext cx="2962275" cy="4678363"/>
          </a:xfrm>
        </p:spPr>
        <p:txBody>
          <a:bodyPr/>
          <a:lstStyle>
            <a:lvl1pPr marL="0" indent="0">
              <a:buNone/>
              <a:defRPr sz="1378"/>
            </a:lvl1pPr>
            <a:lvl2pPr marL="453288" indent="0">
              <a:buNone/>
              <a:defRPr sz="1181"/>
            </a:lvl2pPr>
            <a:lvl3pPr marL="906584" indent="0">
              <a:buNone/>
              <a:defRPr sz="984"/>
            </a:lvl3pPr>
            <a:lvl4pPr marL="1359871" indent="0">
              <a:buNone/>
              <a:defRPr sz="886"/>
            </a:lvl4pPr>
            <a:lvl5pPr marL="1813163" indent="0">
              <a:buNone/>
              <a:defRPr sz="886"/>
            </a:lvl5pPr>
            <a:lvl6pPr marL="2266453" indent="0">
              <a:buNone/>
              <a:defRPr sz="886"/>
            </a:lvl6pPr>
            <a:lvl7pPr marL="2719745" indent="0">
              <a:buNone/>
              <a:defRPr sz="886"/>
            </a:lvl7pPr>
            <a:lvl8pPr marL="3173036" indent="0">
              <a:buNone/>
              <a:defRPr sz="886"/>
            </a:lvl8pPr>
            <a:lvl9pPr marL="3626327" indent="0">
              <a:buNone/>
              <a:defRPr sz="886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CDA69-4B48-4392-8E4E-3225A37EFC4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280937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1200" y="4395788"/>
            <a:ext cx="76485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11200" y="2898775"/>
            <a:ext cx="76485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0F7983-E769-422E-A410-E8E4EE53C2A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548443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63741" y="4787900"/>
            <a:ext cx="5400675" cy="565150"/>
          </a:xfrm>
        </p:spPr>
        <p:txBody>
          <a:bodyPr anchor="b"/>
          <a:lstStyle>
            <a:lvl1pPr algn="l">
              <a:defRPr sz="1968" b="1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63741" y="611216"/>
            <a:ext cx="5400675" cy="4103687"/>
          </a:xfrm>
        </p:spPr>
        <p:txBody>
          <a:bodyPr/>
          <a:lstStyle>
            <a:lvl1pPr marL="0" indent="0">
              <a:buNone/>
              <a:defRPr sz="3149"/>
            </a:lvl1pPr>
            <a:lvl2pPr marL="453288" indent="0">
              <a:buNone/>
              <a:defRPr sz="2756"/>
            </a:lvl2pPr>
            <a:lvl3pPr marL="906584" indent="0">
              <a:buNone/>
              <a:defRPr sz="2362"/>
            </a:lvl3pPr>
            <a:lvl4pPr marL="1359871" indent="0">
              <a:buNone/>
              <a:defRPr sz="1968"/>
            </a:lvl4pPr>
            <a:lvl5pPr marL="1813163" indent="0">
              <a:buNone/>
              <a:defRPr sz="1968"/>
            </a:lvl5pPr>
            <a:lvl6pPr marL="2266453" indent="0">
              <a:buNone/>
              <a:defRPr sz="1968"/>
            </a:lvl6pPr>
            <a:lvl7pPr marL="2719745" indent="0">
              <a:buNone/>
              <a:defRPr sz="1968"/>
            </a:lvl7pPr>
            <a:lvl8pPr marL="3173036" indent="0">
              <a:buNone/>
              <a:defRPr sz="1968"/>
            </a:lvl8pPr>
            <a:lvl9pPr marL="3626327" indent="0">
              <a:buNone/>
              <a:defRPr sz="1968"/>
            </a:lvl9pPr>
          </a:lstStyle>
          <a:p>
            <a:r>
              <a:rPr lang="et-EE"/>
              <a:t>Pildi lisamiseks klõpsake ikooni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63741" y="5353050"/>
            <a:ext cx="5400675" cy="803275"/>
          </a:xfrm>
        </p:spPr>
        <p:txBody>
          <a:bodyPr/>
          <a:lstStyle>
            <a:lvl1pPr marL="0" indent="0">
              <a:buNone/>
              <a:defRPr sz="1378"/>
            </a:lvl1pPr>
            <a:lvl2pPr marL="453288" indent="0">
              <a:buNone/>
              <a:defRPr sz="1181"/>
            </a:lvl2pPr>
            <a:lvl3pPr marL="906584" indent="0">
              <a:buNone/>
              <a:defRPr sz="984"/>
            </a:lvl3pPr>
            <a:lvl4pPr marL="1359871" indent="0">
              <a:buNone/>
              <a:defRPr sz="886"/>
            </a:lvl4pPr>
            <a:lvl5pPr marL="1813163" indent="0">
              <a:buNone/>
              <a:defRPr sz="886"/>
            </a:lvl5pPr>
            <a:lvl6pPr marL="2266453" indent="0">
              <a:buNone/>
              <a:defRPr sz="886"/>
            </a:lvl6pPr>
            <a:lvl7pPr marL="2719745" indent="0">
              <a:buNone/>
              <a:defRPr sz="886"/>
            </a:lvl7pPr>
            <a:lvl8pPr marL="3173036" indent="0">
              <a:buNone/>
              <a:defRPr sz="886"/>
            </a:lvl8pPr>
            <a:lvl9pPr marL="3626327" indent="0">
              <a:buNone/>
              <a:defRPr sz="886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36B476-2438-4696-9EE1-164833E8593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833286029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5814EE-1AFA-4908-9646-63BBFE75EF41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79475645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04025" y="301653"/>
            <a:ext cx="1512168" cy="5980113"/>
          </a:xfrm>
        </p:spPr>
        <p:txBody>
          <a:bodyPr vert="eaVert"/>
          <a:lstStyle/>
          <a:p>
            <a:r>
              <a:rPr lang="et-EE" dirty="0"/>
              <a:t>Muutke tiitli laadi</a:t>
            </a:r>
            <a:endParaRPr lang="en-US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51" y="301653"/>
            <a:ext cx="6156771" cy="5980113"/>
          </a:xfrm>
        </p:spPr>
        <p:txBody>
          <a:bodyPr vert="eaVert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  <a:endParaRPr lang="en-US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245DB-0FEE-47BB-BA83-56F132CD4E85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635072477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266" y="301653"/>
            <a:ext cx="8028979" cy="1260475"/>
          </a:xfrm>
        </p:spPr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>
          <a:xfrm>
            <a:off x="503266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>
          <a:xfrm>
            <a:off x="344806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>
          <a:xfrm>
            <a:off x="7227916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4AFCCB4-A273-4296-A4AC-1277F36479C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05383277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416" tIns="45205" rIns="90416" bIns="45205" numCol="1" rtlCol="0" anchor="t" anchorCtr="0" compatLnSpc="1">
            <a:prstTxWarp prst="textNoShape">
              <a:avLst/>
            </a:prstTxWarp>
          </a:bodyPr>
          <a:lstStyle/>
          <a:p>
            <a:pPr defTabSz="444219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>
              <a:noFill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54"/>
            <a:ext cx="7200000" cy="972269"/>
          </a:xfrm>
        </p:spPr>
        <p:txBody>
          <a:bodyPr tIns="86802" anchor="t" anchorCtr="0"/>
          <a:lstStyle>
            <a:lvl1pPr algn="l">
              <a:defRPr sz="5708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347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559" b="0">
                <a:solidFill>
                  <a:schemeClr val="bg1"/>
                </a:solidFill>
              </a:defRPr>
            </a:lvl1pPr>
            <a:lvl2pPr marL="452064" indent="0" algn="ctr">
              <a:buNone/>
              <a:defRPr sz="1968"/>
            </a:lvl2pPr>
            <a:lvl3pPr marL="904129" indent="0" algn="ctr">
              <a:buNone/>
              <a:defRPr sz="1772"/>
            </a:lvl3pPr>
            <a:lvl4pPr marL="1356197" indent="0" algn="ctr">
              <a:buNone/>
              <a:defRPr sz="1575"/>
            </a:lvl4pPr>
            <a:lvl5pPr marL="1808266" indent="0" algn="ctr">
              <a:buNone/>
              <a:defRPr sz="1575"/>
            </a:lvl5pPr>
            <a:lvl6pPr marL="2260330" indent="0" algn="ctr">
              <a:buNone/>
              <a:defRPr sz="1575"/>
            </a:lvl6pPr>
            <a:lvl7pPr marL="2712398" indent="0" algn="ctr">
              <a:buNone/>
              <a:defRPr sz="1575"/>
            </a:lvl7pPr>
            <a:lvl8pPr marL="3164464" indent="0" algn="ctr">
              <a:buNone/>
              <a:defRPr sz="1575"/>
            </a:lvl8pPr>
            <a:lvl9pPr marL="3616530" indent="0" algn="ctr">
              <a:buNone/>
              <a:defRPr sz="1575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45" y="218390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69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3924523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9769" y="1764085"/>
            <a:ext cx="4032449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F7FBC1-1E05-4772-BBF8-2E691503A362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414770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4638"/>
            <a:ext cx="8101012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49263" y="1531938"/>
            <a:ext cx="39766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263" y="2170113"/>
            <a:ext cx="3976687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572000" y="1531938"/>
            <a:ext cx="39782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572000" y="2170113"/>
            <a:ext cx="39782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07F9B2-E259-476C-AC0C-02CEB89CBB7C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9513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17E69-1F1E-437C-A16C-6A9C5A41203A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3759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86B7C-9D50-4D36-8093-D7E281ACD0B0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5196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3050"/>
            <a:ext cx="2962275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17900" y="273050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49263" y="1431925"/>
            <a:ext cx="2962275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CDA69-4B48-4392-8E4E-3225A37EFC46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265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63713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63713" y="611188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63713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36B476-2438-4696-9EE1-164833E8593E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8960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7956971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7956971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outline text format</a:t>
            </a:r>
          </a:p>
          <a:p>
            <a:pPr lvl="1"/>
            <a:r>
              <a:rPr lang="en-US" altLang="en-US" dirty="0"/>
              <a:t>Second Outline Level</a:t>
            </a:r>
          </a:p>
          <a:p>
            <a:pPr lvl="2"/>
            <a:r>
              <a:rPr lang="en-US" altLang="en-US" dirty="0"/>
              <a:t>Third Outline Level</a:t>
            </a:r>
          </a:p>
          <a:p>
            <a:pPr lvl="3"/>
            <a:r>
              <a:rPr lang="en-US" altLang="en-US" dirty="0"/>
              <a:t>Fourth Outline Level</a:t>
            </a:r>
          </a:p>
          <a:p>
            <a:pPr lvl="4"/>
            <a:r>
              <a:rPr lang="en-US" altLang="en-US" dirty="0"/>
              <a:t>Fifth Outline Level</a:t>
            </a:r>
          </a:p>
          <a:p>
            <a:pPr lvl="4"/>
            <a:r>
              <a:rPr lang="en-US" altLang="en-US" dirty="0"/>
              <a:t>Sixth Outline Level</a:t>
            </a:r>
          </a:p>
          <a:p>
            <a:pPr lvl="4"/>
            <a:r>
              <a:rPr lang="en-US" altLang="en-US" dirty="0"/>
              <a:t>Seventh Outline Level</a:t>
            </a:r>
          </a:p>
          <a:p>
            <a:pPr lvl="4"/>
            <a:r>
              <a:rPr lang="en-US" altLang="en-US" dirty="0"/>
              <a:t>Eighth Outline Level</a:t>
            </a:r>
          </a:p>
          <a:p>
            <a:pPr lvl="4"/>
            <a:r>
              <a:rPr lang="en-US" altLang="en-US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4F49A80-4DB2-4386-B9CF-FA33CCF05769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7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endParaRPr lang="et-EE" altLang="en-US">
              <a:ea typeface="Microsoft YaHei" panose="020B0503020204020204" pitchFamily="34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endParaRPr lang="et-EE" altLang="en-US">
              <a:ea typeface="Microsoft YaHei" panose="020B0503020204020204" pitchFamily="34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buFont typeface="Times New Roman" panose="02020603050405020304" pitchFamily="18" charset="0"/>
              <a:buNone/>
            </a:pPr>
            <a:fld id="{91A857D3-8977-4B76-8A8E-76EC884CC3A4}" type="slidenum">
              <a:rPr lang="et-EE" altLang="en-US">
                <a:ea typeface="Microsoft YaHei" panose="020B0503020204020204" pitchFamily="34" charset="-122"/>
              </a:rPr>
              <a:pPr>
                <a:buFont typeface="Times New Roman" panose="02020603050405020304" pitchFamily="18" charset="0"/>
                <a:buNone/>
              </a:pPr>
              <a:t>‹#›</a:t>
            </a:fld>
            <a:endParaRPr lang="et-EE" altLang="en-US"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62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53"/>
            <a:ext cx="7956971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82"/>
            <a:ext cx="7956971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18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outline text format</a:t>
            </a:r>
          </a:p>
          <a:p>
            <a:pPr lvl="1"/>
            <a:r>
              <a:rPr lang="en-US" altLang="en-US" dirty="0"/>
              <a:t>Second Outline Level</a:t>
            </a:r>
          </a:p>
          <a:p>
            <a:pPr lvl="2"/>
            <a:r>
              <a:rPr lang="en-US" altLang="en-US" dirty="0"/>
              <a:t>Third Outline Level</a:t>
            </a:r>
          </a:p>
          <a:p>
            <a:pPr lvl="3"/>
            <a:r>
              <a:rPr lang="en-US" altLang="en-US" dirty="0"/>
              <a:t>Fourth Outline Level</a:t>
            </a:r>
          </a:p>
          <a:p>
            <a:pPr lvl="4"/>
            <a:r>
              <a:rPr lang="en-US" altLang="en-US" dirty="0"/>
              <a:t>Fifth Outline Level</a:t>
            </a:r>
          </a:p>
          <a:p>
            <a:pPr lvl="4"/>
            <a:r>
              <a:rPr lang="en-US" altLang="en-US" dirty="0"/>
              <a:t>Sixth Outline Level</a:t>
            </a:r>
          </a:p>
          <a:p>
            <a:pPr lvl="4"/>
            <a:r>
              <a:rPr lang="en-US" altLang="en-US" dirty="0"/>
              <a:t>Seventh Outline Level</a:t>
            </a:r>
          </a:p>
          <a:p>
            <a:pPr lvl="4"/>
            <a:r>
              <a:rPr lang="en-US" altLang="en-US" dirty="0"/>
              <a:t>Eighth Outline Level</a:t>
            </a:r>
          </a:p>
          <a:p>
            <a:pPr lvl="4"/>
            <a:r>
              <a:rPr lang="en-US" altLang="en-US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66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17710" algn="l"/>
                <a:tab pos="1435420" algn="l"/>
                <a:tab pos="2153132" algn="l"/>
              </a:tabLst>
              <a:defRPr sz="1378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45421"/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6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17710" algn="l"/>
                <a:tab pos="1435420" algn="l"/>
                <a:tab pos="2153132" algn="l"/>
                <a:tab pos="2870843" algn="l"/>
              </a:tabLst>
              <a:defRPr sz="1378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45421"/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916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17710" algn="l"/>
                <a:tab pos="1435420" algn="l"/>
                <a:tab pos="2153132" algn="l"/>
              </a:tabLst>
              <a:defRPr sz="1378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45421"/>
            <a:fld id="{04F49A80-4DB2-4386-B9CF-FA33CCF05769}" type="slidenum">
              <a:rPr lang="et-EE" altLang="en-US" smtClean="0"/>
              <a:pPr defTabSz="445421"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1482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ransition spd="slow">
    <p:push dir="u"/>
  </p:transition>
  <p:txStyles>
    <p:titleStyle>
      <a:lvl1pPr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+mj-lt"/>
          <a:ea typeface="+mj-ea"/>
          <a:cs typeface="+mj-cs"/>
        </a:defRPr>
      </a:lvl1pPr>
      <a:lvl2pPr marL="736598" indent="-283308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2pPr>
      <a:lvl3pPr marL="1133228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3pPr>
      <a:lvl4pPr marL="1586516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4pPr>
      <a:lvl5pPr marL="2039809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5pPr>
      <a:lvl6pPr marL="2493101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6pPr>
      <a:lvl7pPr marL="2946389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7pPr>
      <a:lvl8pPr marL="3399683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8pPr>
      <a:lvl9pPr marL="3852973" indent="-226644" algn="l" defTabSz="445421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8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39967" indent="-339967" algn="l" defTabSz="445421" rtl="0" eaLnBrk="1" fontAlgn="base" hangingPunct="1">
        <a:lnSpc>
          <a:spcPct val="97000"/>
        </a:lnSpc>
        <a:spcBef>
          <a:spcPct val="0"/>
        </a:spcBef>
        <a:spcAft>
          <a:spcPts val="1399"/>
        </a:spcAft>
        <a:buClr>
          <a:srgbClr val="000000"/>
        </a:buClr>
        <a:buSzPct val="100000"/>
        <a:buFont typeface="Times New Roman" pitchFamily="16" charset="0"/>
        <a:defRPr sz="3149">
          <a:solidFill>
            <a:srgbClr val="000000"/>
          </a:solidFill>
          <a:latin typeface="+mn-lt"/>
          <a:ea typeface="+mn-ea"/>
          <a:cs typeface="+mn-cs"/>
        </a:defRPr>
      </a:lvl1pPr>
      <a:lvl2pPr marL="736598" indent="-283308" algn="l" defTabSz="445421" rtl="0" eaLnBrk="1" fontAlgn="base" hangingPunct="1">
        <a:lnSpc>
          <a:spcPct val="97000"/>
        </a:lnSpc>
        <a:spcBef>
          <a:spcPct val="0"/>
        </a:spcBef>
        <a:spcAft>
          <a:spcPts val="1132"/>
        </a:spcAft>
        <a:buClr>
          <a:srgbClr val="000000"/>
        </a:buClr>
        <a:buSzPct val="100000"/>
        <a:buFont typeface="Times New Roman" pitchFamily="16" charset="0"/>
        <a:defRPr sz="2756">
          <a:solidFill>
            <a:srgbClr val="000000"/>
          </a:solidFill>
          <a:latin typeface="+mn-lt"/>
          <a:ea typeface="+mn-ea"/>
        </a:defRPr>
      </a:lvl2pPr>
      <a:lvl3pPr marL="1133228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845"/>
        </a:spcAft>
        <a:buClr>
          <a:srgbClr val="000000"/>
        </a:buClr>
        <a:buSzPct val="100000"/>
        <a:buFont typeface="Times New Roman" pitchFamily="16" charset="0"/>
        <a:defRPr sz="2362">
          <a:solidFill>
            <a:srgbClr val="000000"/>
          </a:solidFill>
          <a:latin typeface="+mn-lt"/>
          <a:ea typeface="+mn-ea"/>
        </a:defRPr>
      </a:lvl3pPr>
      <a:lvl4pPr marL="1586516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572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4pPr>
      <a:lvl5pPr marL="2039809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5pPr>
      <a:lvl6pPr marL="2493101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6pPr>
      <a:lvl7pPr marL="2946389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7pPr>
      <a:lvl8pPr marL="3399683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8pPr>
      <a:lvl9pPr marL="3852973" indent="-226644" algn="l" defTabSz="445421" rtl="0" eaLnBrk="1" fontAlgn="base" hangingPunct="1">
        <a:lnSpc>
          <a:spcPct val="97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itchFamily="16" charset="0"/>
        <a:defRPr sz="1968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53288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906584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59871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813163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66453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719745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73036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626327" algn="l" defTabSz="906584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1980109"/>
            <a:ext cx="7200000" cy="2267891"/>
          </a:xfrm>
        </p:spPr>
        <p:txBody>
          <a:bodyPr/>
          <a:lstStyle/>
          <a:p>
            <a:r>
              <a:rPr lang="et-EE" sz="3200" b="1" kern="0" dirty="0"/>
              <a:t>Lühikeste tarneahelate või kohalike turgude kaudu põllumajandustoodete ja toidu turustamisvõimaluste arendamise toetus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356373"/>
            <a:ext cx="7200000" cy="1656184"/>
          </a:xfrm>
        </p:spPr>
        <p:txBody>
          <a:bodyPr/>
          <a:lstStyle/>
          <a:p>
            <a:pPr lvl="0">
              <a:lnSpc>
                <a:spcPct val="9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b="1" kern="0" dirty="0"/>
              <a:t>Tuuli Sooäär-Säde</a:t>
            </a:r>
          </a:p>
          <a:p>
            <a:pPr lvl="0">
              <a:lnSpc>
                <a:spcPct val="9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kern="0" dirty="0"/>
              <a:t>Maaeluministeerium</a:t>
            </a:r>
          </a:p>
          <a:p>
            <a:r>
              <a:rPr lang="et-EE" sz="2000" dirty="0"/>
              <a:t>Põllumajanduspoliitika osakond </a:t>
            </a:r>
          </a:p>
          <a:p>
            <a:r>
              <a:rPr lang="et-EE" sz="2000" dirty="0"/>
              <a:t>Põllumajandus- ja toidusektori arengu büroo peaspetsialist</a:t>
            </a:r>
            <a:endParaRPr lang="et-EE" altLang="en-US" sz="2000" kern="0" dirty="0"/>
          </a:p>
          <a:p>
            <a:pPr lvl="0">
              <a:lnSpc>
                <a:spcPct val="9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kern="0" dirty="0"/>
              <a:t>15.03.2019</a:t>
            </a:r>
          </a:p>
        </p:txBody>
      </p:sp>
      <p:pic>
        <p:nvPicPr>
          <p:cNvPr id="4" name="Picture 3" descr="Eesti maaelu arengukava 2014–2020 logo Euroopa Liidu embleemiga (horisontaalne versioon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793" y="251917"/>
            <a:ext cx="2886075" cy="1369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35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z="3600" b="1" dirty="0">
                <a:solidFill>
                  <a:srgbClr val="00B0F0"/>
                </a:solidFill>
              </a:rPr>
              <a:t>Toetuse määr (II)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210"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Maksimaalne toetussumma on kuni </a:t>
            </a:r>
            <a:r>
              <a:rPr lang="et-EE" sz="2400" b="1" dirty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200 000 eurot </a:t>
            </a:r>
            <a:r>
              <a:rPr lang="et-EE" sz="240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ühe projekti kohta</a:t>
            </a:r>
          </a:p>
          <a:p>
            <a:pPr lvl="0" defTabSz="914210">
              <a:buFont typeface="Arial" panose="020B0604020202020204" pitchFamily="34" charset="0"/>
              <a:buChar char="•"/>
            </a:pPr>
            <a:r>
              <a:rPr lang="et-EE" sz="2400" dirty="0"/>
              <a:t>Kuni </a:t>
            </a:r>
            <a:r>
              <a:rPr lang="et-EE" sz="2400" b="1" dirty="0">
                <a:solidFill>
                  <a:srgbClr val="00B0F0"/>
                </a:solidFill>
              </a:rPr>
              <a:t>90%</a:t>
            </a:r>
            <a:r>
              <a:rPr lang="et-EE" sz="2400" dirty="0"/>
              <a:t> projekti </a:t>
            </a:r>
            <a:r>
              <a:rPr lang="et-EE" sz="2400" b="1" dirty="0">
                <a:solidFill>
                  <a:srgbClr val="00B0F0"/>
                </a:solidFill>
              </a:rPr>
              <a:t>juhtimisega</a:t>
            </a:r>
            <a:r>
              <a:rPr lang="et-EE" sz="2400" dirty="0"/>
              <a:t> seotud abikõlblike kulude maksumusest, kuid mitte rohkem kui </a:t>
            </a:r>
            <a:r>
              <a:rPr lang="et-EE" sz="2400" b="1" dirty="0">
                <a:solidFill>
                  <a:srgbClr val="00B0F0"/>
                </a:solidFill>
              </a:rPr>
              <a:t>30% </a:t>
            </a:r>
            <a:r>
              <a:rPr lang="et-EE" sz="2400" dirty="0"/>
              <a:t>projekti elluviimiseks taotletava toetuse summast</a:t>
            </a:r>
          </a:p>
          <a:p>
            <a:pPr lvl="0" defTabSz="914210"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Projekti </a:t>
            </a:r>
            <a:r>
              <a:rPr lang="et-EE" sz="2400" b="1" dirty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haldamisega</a:t>
            </a:r>
            <a:r>
              <a:rPr lang="et-EE" sz="240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seotud abikõlblike kulude hüvitamiseks antakse toetust kuni </a:t>
            </a:r>
            <a:r>
              <a:rPr lang="et-EE" sz="2400" b="1" dirty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15%</a:t>
            </a:r>
            <a:r>
              <a:rPr lang="et-EE" sz="240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toetatavatest projekti juhtimisega seotud kuludest.</a:t>
            </a:r>
          </a:p>
          <a:p>
            <a:pPr lvl="0" defTabSz="914210">
              <a:buFont typeface="Arial" panose="020B0604020202020204" pitchFamily="34" charset="0"/>
              <a:buChar char="•"/>
            </a:pPr>
            <a:r>
              <a:rPr lang="et-EE" sz="2400" b="1" dirty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Müügiedendustegevustega</a:t>
            </a:r>
            <a:r>
              <a:rPr lang="et-EE" sz="240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seotud kulud on toetatavad kuni </a:t>
            </a:r>
            <a:r>
              <a:rPr lang="et-EE" sz="2400" b="1" dirty="0">
                <a:solidFill>
                  <a:srgbClr val="00B0F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90%</a:t>
            </a:r>
            <a:r>
              <a:rPr lang="et-EE" sz="240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ulatuses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9281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937" b="1" dirty="0"/>
              <a:t>Toetuse eelarve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756" dirty="0"/>
              <a:t>Toetuse eelarve kokku on </a:t>
            </a:r>
            <a:r>
              <a:rPr lang="et-EE" sz="2756" b="1" dirty="0">
                <a:solidFill>
                  <a:srgbClr val="00B0F0"/>
                </a:solidFill>
              </a:rPr>
              <a:t>4 mln eurot </a:t>
            </a:r>
          </a:p>
          <a:p>
            <a:r>
              <a:rPr lang="et-EE" sz="2756" dirty="0"/>
              <a:t>I taotlusvoorus määrati toetust 9 taotlejale kokku </a:t>
            </a:r>
            <a:r>
              <a:rPr lang="et-EE" sz="2756" b="1" dirty="0">
                <a:solidFill>
                  <a:srgbClr val="00B0F0"/>
                </a:solidFill>
              </a:rPr>
              <a:t>1 344 600 eurot</a:t>
            </a:r>
          </a:p>
          <a:p>
            <a:r>
              <a:rPr lang="et-EE" sz="2756" dirty="0"/>
              <a:t>II taotlusvoorus määrati toetust 8 taotlejale kokku </a:t>
            </a:r>
            <a:r>
              <a:rPr lang="et-EE" sz="2756" b="1" dirty="0">
                <a:solidFill>
                  <a:srgbClr val="00B0F0"/>
                </a:solidFill>
              </a:rPr>
              <a:t>1 390 524 eurot</a:t>
            </a:r>
          </a:p>
          <a:p>
            <a:r>
              <a:rPr lang="et-EE" sz="2756" dirty="0"/>
              <a:t>Toetuse eelarve jääk on </a:t>
            </a:r>
            <a:r>
              <a:rPr lang="et-EE" sz="2756" b="1" dirty="0">
                <a:solidFill>
                  <a:srgbClr val="00B0F0"/>
                </a:solidFill>
              </a:rPr>
              <a:t>1 264 876 </a:t>
            </a:r>
            <a:r>
              <a:rPr lang="et-EE" sz="2756" dirty="0"/>
              <a:t>eurot</a:t>
            </a:r>
          </a:p>
          <a:p>
            <a:r>
              <a:rPr lang="et-EE" sz="2756" dirty="0"/>
              <a:t>Järgmine taotlusvoor toimub </a:t>
            </a:r>
            <a:r>
              <a:rPr lang="et-EE" sz="2756" b="1" dirty="0">
                <a:solidFill>
                  <a:srgbClr val="00B0F0"/>
                </a:solidFill>
              </a:rPr>
              <a:t>mai 2019.a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682586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>
                <a:solidFill>
                  <a:srgbClr val="00B0F0"/>
                </a:solidFill>
              </a:rPr>
              <a:t>Taotluse esitamine ja projekti elluviimine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Taotlus esitatakse PRIA-le kirjalikult või elektroonselt koos </a:t>
            </a:r>
            <a:r>
              <a:rPr lang="et-EE" sz="2000" b="1" dirty="0">
                <a:solidFill>
                  <a:srgbClr val="00B0F0"/>
                </a:solidFill>
              </a:rPr>
              <a:t>avalduse, projekti, koostöölepingu </a:t>
            </a:r>
            <a:r>
              <a:rPr lang="et-EE" sz="2000" dirty="0"/>
              <a:t>(vajadusel) ning nendes esitatud andmeid tõendatavate dokumentidega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Kavandatava projekti elluviimist ei või alustada varem ja projekti elluviimist tõendavad dokumendid</a:t>
            </a:r>
            <a:r>
              <a:rPr lang="et-EE" sz="2000" b="1" dirty="0">
                <a:solidFill>
                  <a:srgbClr val="00B0F0"/>
                </a:solidFill>
              </a:rPr>
              <a:t> </a:t>
            </a:r>
            <a:r>
              <a:rPr lang="et-EE" sz="2000" dirty="0"/>
              <a:t>ei või olla väljastatud varem, kui </a:t>
            </a:r>
            <a:r>
              <a:rPr lang="et-EE" sz="2000" b="1" dirty="0">
                <a:solidFill>
                  <a:srgbClr val="00B0F0"/>
                </a:solidFill>
              </a:rPr>
              <a:t>taotluse esitamise päevale järgneval päeval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Projekti maksimaalne pikkus on kuni </a:t>
            </a:r>
            <a:r>
              <a:rPr lang="et-EE" sz="2000" b="1" dirty="0">
                <a:solidFill>
                  <a:srgbClr val="00B0F0"/>
                </a:solidFill>
              </a:rPr>
              <a:t>5 aastat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Tegevuste elluviimist tõendavaid dokumente saab PRIA-le esitada </a:t>
            </a:r>
            <a:r>
              <a:rPr lang="et-EE" sz="2000" b="1" dirty="0">
                <a:solidFill>
                  <a:srgbClr val="00B0F0"/>
                </a:solidFill>
              </a:rPr>
              <a:t>ühes kalendriaastas</a:t>
            </a:r>
            <a:r>
              <a:rPr lang="et-EE" sz="2000" dirty="0"/>
              <a:t> kuni </a:t>
            </a:r>
            <a:r>
              <a:rPr lang="et-EE" sz="2000" b="1" dirty="0">
                <a:solidFill>
                  <a:srgbClr val="00B0F0"/>
                </a:solidFill>
              </a:rPr>
              <a:t>neljal korral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b="1" dirty="0">
                <a:solidFill>
                  <a:srgbClr val="00B0F0"/>
                </a:solidFill>
              </a:rPr>
              <a:t>Iga kvartali alguses </a:t>
            </a:r>
            <a:r>
              <a:rPr lang="et-EE" sz="2000" dirty="0">
                <a:solidFill>
                  <a:schemeClr val="tx1"/>
                </a:solidFill>
              </a:rPr>
              <a:t>tuleb PRIA-le esitada nimekiri projekti tutvustavatest </a:t>
            </a:r>
            <a:r>
              <a:rPr lang="et-EE" sz="2000" b="1" dirty="0">
                <a:solidFill>
                  <a:srgbClr val="00B0F0"/>
                </a:solidFill>
              </a:rPr>
              <a:t>müügiedendustegevustest</a:t>
            </a:r>
            <a:r>
              <a:rPr lang="et-EE" sz="2000" dirty="0">
                <a:solidFill>
                  <a:schemeClr val="tx1"/>
                </a:solidFill>
              </a:rPr>
              <a:t>, mida toetuse raames ellu viiakse või millel osaletakse. </a:t>
            </a:r>
            <a:r>
              <a:rPr lang="et-EE" sz="2000" b="1" dirty="0">
                <a:solidFill>
                  <a:srgbClr val="00B0F0"/>
                </a:solidFill>
              </a:rPr>
              <a:t>Esimese 2 kvartali </a:t>
            </a:r>
            <a:r>
              <a:rPr lang="et-EE" sz="2000" dirty="0">
                <a:solidFill>
                  <a:schemeClr val="tx1"/>
                </a:solidFill>
              </a:rPr>
              <a:t>ürituste nimekiri esitatakse PRIA-le </a:t>
            </a:r>
            <a:r>
              <a:rPr lang="et-EE" sz="2000" b="1" dirty="0">
                <a:solidFill>
                  <a:srgbClr val="00B0F0"/>
                </a:solidFill>
              </a:rPr>
              <a:t>koos</a:t>
            </a:r>
            <a:r>
              <a:rPr lang="et-EE" sz="2000" dirty="0">
                <a:solidFill>
                  <a:schemeClr val="tx1"/>
                </a:solidFill>
              </a:rPr>
              <a:t> </a:t>
            </a:r>
            <a:r>
              <a:rPr lang="et-EE" sz="2000" b="1" dirty="0">
                <a:solidFill>
                  <a:srgbClr val="00B0F0"/>
                </a:solidFill>
              </a:rPr>
              <a:t>taotlusega</a:t>
            </a:r>
            <a:r>
              <a:rPr lang="et-EE" sz="20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400" b="1" dirty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400" b="1" dirty="0">
              <a:solidFill>
                <a:srgbClr val="00B0F0"/>
              </a:solidFill>
            </a:endParaRPr>
          </a:p>
          <a:p>
            <a:pPr marL="0" indent="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0245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 dirty="0">
                <a:solidFill>
                  <a:srgbClr val="00B0F0"/>
                </a:solidFill>
              </a:rPr>
              <a:t>Vähese tähtsusega abi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04045"/>
            <a:ext cx="7956971" cy="48776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sz="2400" dirty="0"/>
              <a:t>Toetus</a:t>
            </a:r>
            <a:r>
              <a:rPr lang="fi-FI" sz="2400" dirty="0"/>
              <a:t> on </a:t>
            </a:r>
            <a:r>
              <a:rPr lang="et-EE" sz="2400" dirty="0"/>
              <a:t>vähese</a:t>
            </a:r>
            <a:r>
              <a:rPr lang="fi-FI" sz="2400" dirty="0"/>
              <a:t> </a:t>
            </a:r>
            <a:r>
              <a:rPr lang="et-EE" sz="2400" dirty="0"/>
              <a:t>tähtsusega</a:t>
            </a:r>
            <a:r>
              <a:rPr lang="fi-FI" sz="2400" dirty="0"/>
              <a:t> abi </a:t>
            </a:r>
            <a:r>
              <a:rPr lang="et-EE" sz="2400" dirty="0"/>
              <a:t>komisjoni</a:t>
            </a:r>
            <a:r>
              <a:rPr lang="fi-FI" sz="2400" dirty="0"/>
              <a:t> </a:t>
            </a:r>
            <a:r>
              <a:rPr lang="et-EE" sz="2400" dirty="0"/>
              <a:t>määruse</a:t>
            </a:r>
            <a:r>
              <a:rPr lang="fi-FI" sz="2400" dirty="0"/>
              <a:t> (EL) </a:t>
            </a:r>
            <a:r>
              <a:rPr lang="et-EE" sz="2400" dirty="0"/>
              <a:t>nr</a:t>
            </a:r>
            <a:r>
              <a:rPr lang="fi-FI" sz="2400" dirty="0"/>
              <a:t> 1407/2013</a:t>
            </a:r>
            <a:r>
              <a:rPr lang="et-EE" sz="2400" dirty="0"/>
              <a:t> tähenduses, kui</a:t>
            </a:r>
            <a:r>
              <a:rPr lang="fi-FI" sz="2400" dirty="0"/>
              <a:t> </a:t>
            </a:r>
            <a:r>
              <a:rPr lang="et-EE" sz="2400" dirty="0"/>
              <a:t>toetatakse</a:t>
            </a:r>
            <a:r>
              <a:rPr lang="fi-FI" sz="2400" dirty="0"/>
              <a:t> </a:t>
            </a:r>
            <a:r>
              <a:rPr lang="et-EE" sz="2400" dirty="0"/>
              <a:t>mittepõllumajandustoodete</a:t>
            </a:r>
            <a:r>
              <a:rPr lang="fi-FI" sz="2400" dirty="0"/>
              <a:t> </a:t>
            </a:r>
            <a:r>
              <a:rPr lang="et-EE" sz="2400" dirty="0"/>
              <a:t>turustamisvõimaluste</a:t>
            </a:r>
            <a:r>
              <a:rPr lang="fi-FI" sz="2400" dirty="0"/>
              <a:t> </a:t>
            </a:r>
            <a:r>
              <a:rPr lang="et-EE" sz="2400" dirty="0"/>
              <a:t>arendamist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z="2400" dirty="0"/>
              <a:t>Sellest tulenevalt on vajalik esitada taotluses andmed, </a:t>
            </a:r>
            <a:r>
              <a:rPr lang="et-EE" sz="2400" b="1" dirty="0">
                <a:solidFill>
                  <a:srgbClr val="00B0F0"/>
                </a:solidFill>
              </a:rPr>
              <a:t>millises osakaalus</a:t>
            </a:r>
            <a:r>
              <a:rPr lang="et-EE" sz="2400" dirty="0"/>
              <a:t> hakatakse projekti raames turustama Euroopa</a:t>
            </a:r>
            <a:r>
              <a:rPr lang="fi-FI" sz="2400" dirty="0"/>
              <a:t> </a:t>
            </a:r>
            <a:r>
              <a:rPr lang="et-EE" sz="2400" dirty="0"/>
              <a:t>Liidu</a:t>
            </a:r>
            <a:r>
              <a:rPr lang="fi-FI" sz="2400" dirty="0"/>
              <a:t> </a:t>
            </a:r>
            <a:r>
              <a:rPr lang="et-EE" sz="2400" dirty="0"/>
              <a:t>toimimise</a:t>
            </a:r>
            <a:r>
              <a:rPr lang="fi-FI" sz="2400" dirty="0"/>
              <a:t> </a:t>
            </a:r>
            <a:r>
              <a:rPr lang="et-EE" sz="2400" dirty="0"/>
              <a:t>lepingu</a:t>
            </a:r>
            <a:r>
              <a:rPr lang="fi-FI" sz="2400" dirty="0"/>
              <a:t> </a:t>
            </a:r>
            <a:r>
              <a:rPr lang="fi-FI" sz="2400" b="1" dirty="0">
                <a:solidFill>
                  <a:srgbClr val="00B0F0"/>
                </a:solidFill>
              </a:rPr>
              <a:t>I </a:t>
            </a:r>
            <a:r>
              <a:rPr lang="et-EE" sz="2400" b="1" dirty="0">
                <a:solidFill>
                  <a:srgbClr val="00B0F0"/>
                </a:solidFill>
              </a:rPr>
              <a:t>lisaga</a:t>
            </a:r>
            <a:r>
              <a:rPr lang="fi-FI" sz="2400" b="1" dirty="0">
                <a:solidFill>
                  <a:srgbClr val="00B0F0"/>
                </a:solidFill>
              </a:rPr>
              <a:t> </a:t>
            </a:r>
            <a:r>
              <a:rPr lang="et-EE" sz="2400" b="1" dirty="0">
                <a:solidFill>
                  <a:srgbClr val="00B0F0"/>
                </a:solidFill>
              </a:rPr>
              <a:t>hõlmatud põllumajandustooteid </a:t>
            </a:r>
            <a:r>
              <a:rPr lang="et-EE" sz="2400" dirty="0"/>
              <a:t>ning millises I lisaga hõlmamata tooteid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z="2400" dirty="0"/>
              <a:t>Kuna toodete kohta esitatavad andmed on tulevikku vaatavad, siis saavad need põhineda järgneval infol: eelnev müügikogemus, milliseid tooteid plaanitakse müüma hakata jne. </a:t>
            </a:r>
          </a:p>
          <a:p>
            <a:pPr>
              <a:buFont typeface="Arial" panose="020B0604020202020204" pitchFamily="34" charset="0"/>
              <a:buChar char="•"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182441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800" b="1" dirty="0">
                <a:solidFill>
                  <a:srgbClr val="00B0F0"/>
                </a:solidFill>
              </a:rPr>
              <a:t>Projektiplaan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Projekti </a:t>
            </a:r>
            <a:r>
              <a:rPr lang="et-EE" sz="2000" b="1" dirty="0">
                <a:solidFill>
                  <a:srgbClr val="00B0F0"/>
                </a:solidFill>
              </a:rPr>
              <a:t>eesmärk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Projektis elluviidavate </a:t>
            </a:r>
            <a:r>
              <a:rPr lang="et-EE" sz="2000" b="1" dirty="0">
                <a:solidFill>
                  <a:srgbClr val="00B0F0"/>
                </a:solidFill>
              </a:rPr>
              <a:t>tegevuste</a:t>
            </a:r>
            <a:r>
              <a:rPr lang="et-EE" sz="2000" dirty="0"/>
              <a:t> kirjeldus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Projekti </a:t>
            </a:r>
            <a:r>
              <a:rPr lang="et-EE" sz="2000" b="1" dirty="0">
                <a:solidFill>
                  <a:srgbClr val="00B0F0"/>
                </a:solidFill>
              </a:rPr>
              <a:t>eelarve</a:t>
            </a:r>
            <a:r>
              <a:rPr lang="et-EE" sz="2000" dirty="0"/>
              <a:t> ja rahastamise kirjeldus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Projekti elluviimisel tekkida võivate </a:t>
            </a:r>
            <a:r>
              <a:rPr lang="et-EE" sz="2000" b="1" dirty="0">
                <a:solidFill>
                  <a:srgbClr val="00B0F0"/>
                </a:solidFill>
              </a:rPr>
              <a:t>riskide</a:t>
            </a:r>
            <a:r>
              <a:rPr lang="et-EE" sz="2000" dirty="0"/>
              <a:t> ja nende </a:t>
            </a:r>
            <a:r>
              <a:rPr lang="et-EE" sz="2000" b="1" dirty="0">
                <a:solidFill>
                  <a:srgbClr val="00B0F0"/>
                </a:solidFill>
              </a:rPr>
              <a:t>maandamise</a:t>
            </a:r>
            <a:r>
              <a:rPr lang="et-EE" sz="2000" dirty="0"/>
              <a:t> kirjeldus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Projektis osalejate ja nende varasema </a:t>
            </a:r>
            <a:r>
              <a:rPr lang="et-EE" sz="2000" b="1" dirty="0">
                <a:solidFill>
                  <a:srgbClr val="00B0F0"/>
                </a:solidFill>
              </a:rPr>
              <a:t>kogemuse</a:t>
            </a:r>
            <a:r>
              <a:rPr lang="et-EE" sz="2000" dirty="0"/>
              <a:t> kirjeldus projekti valdkonnas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Projekti lõpuks saavutatavate </a:t>
            </a:r>
            <a:r>
              <a:rPr lang="et-EE" sz="2000" b="1" dirty="0">
                <a:solidFill>
                  <a:srgbClr val="00B0F0"/>
                </a:solidFill>
              </a:rPr>
              <a:t>tulemuste</a:t>
            </a:r>
            <a:r>
              <a:rPr lang="et-EE" sz="2000" dirty="0"/>
              <a:t> kirjeldus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Projekti õnnestumise </a:t>
            </a:r>
            <a:r>
              <a:rPr lang="et-EE" sz="2000" b="1" dirty="0">
                <a:solidFill>
                  <a:srgbClr val="00B0F0"/>
                </a:solidFill>
              </a:rPr>
              <a:t>mõju</a:t>
            </a:r>
            <a:r>
              <a:rPr lang="et-EE" sz="2000" dirty="0"/>
              <a:t> selles osalevatele ettevõtjatele, selles mitte osalevatele ettevõtjatele ja ka muud mõjud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000" dirty="0"/>
              <a:t>Pärast projekti lõppemist toimuvate </a:t>
            </a:r>
            <a:r>
              <a:rPr lang="et-EE" sz="2000" b="1" dirty="0">
                <a:solidFill>
                  <a:srgbClr val="00B0F0"/>
                </a:solidFill>
              </a:rPr>
              <a:t>edasiste</a:t>
            </a:r>
            <a:r>
              <a:rPr lang="et-EE" sz="2000" dirty="0"/>
              <a:t> tegevuste kirjeldus</a:t>
            </a:r>
          </a:p>
        </p:txBody>
      </p:sp>
    </p:spTree>
    <p:extLst>
      <p:ext uri="{BB962C8B-B14F-4D97-AF65-F5344CB8AC3E}">
        <p14:creationId xmlns:p14="http://schemas.microsoft.com/office/powerpoint/2010/main" val="3509778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800" b="1" dirty="0">
                <a:solidFill>
                  <a:srgbClr val="00B0F0"/>
                </a:solidFill>
              </a:rPr>
              <a:t>Koostööleping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000" dirty="0"/>
              <a:t>Lepingupoolte </a:t>
            </a:r>
            <a:r>
              <a:rPr lang="et-EE" sz="3000" b="1" dirty="0">
                <a:solidFill>
                  <a:srgbClr val="00B0F0"/>
                </a:solidFill>
              </a:rPr>
              <a:t>andmed</a:t>
            </a:r>
            <a:r>
              <a:rPr lang="et-EE" sz="3000" dirty="0"/>
              <a:t>, kes hakkavad projekti ellu viima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000" dirty="0"/>
              <a:t>Lepingu </a:t>
            </a:r>
            <a:r>
              <a:rPr lang="et-EE" sz="3000" b="1" dirty="0">
                <a:solidFill>
                  <a:srgbClr val="00B0F0"/>
                </a:solidFill>
              </a:rPr>
              <a:t>eesmärk</a:t>
            </a:r>
            <a:r>
              <a:rPr lang="et-EE" sz="3000" dirty="0"/>
              <a:t>, milles kirjeldatakse projektiga saavutatavaid tulemusi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000" dirty="0"/>
              <a:t>Lepingupoolte </a:t>
            </a:r>
            <a:r>
              <a:rPr lang="et-EE" sz="3000" b="1" dirty="0">
                <a:solidFill>
                  <a:srgbClr val="00B0F0"/>
                </a:solidFill>
              </a:rPr>
              <a:t>kohustused</a:t>
            </a:r>
            <a:r>
              <a:rPr lang="et-EE" sz="3000" dirty="0"/>
              <a:t>, milles tuuakse välja plaanitavad tegevused ning kinnitatakse, et projekt viiakse koos ellu</a:t>
            </a:r>
          </a:p>
        </p:txBody>
      </p:sp>
    </p:spTree>
    <p:extLst>
      <p:ext uri="{BB962C8B-B14F-4D97-AF65-F5344CB8AC3E}">
        <p14:creationId xmlns:p14="http://schemas.microsoft.com/office/powerpoint/2010/main" val="1821196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b="1" dirty="0">
                <a:solidFill>
                  <a:srgbClr val="00B0F0"/>
                </a:solidFill>
              </a:rPr>
              <a:t>Taotluste hindamine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>
                <a:solidFill>
                  <a:srgbClr val="00B0F0"/>
                </a:solidFill>
              </a:rPr>
              <a:t> Taotlusi hindab PRIA ning hindamiskomisjon: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b="1" dirty="0">
                <a:solidFill>
                  <a:srgbClr val="00B0F0"/>
                </a:solidFill>
              </a:rPr>
              <a:t>PRIA</a:t>
            </a:r>
            <a:r>
              <a:rPr lang="et-EE" sz="2400" dirty="0">
                <a:solidFill>
                  <a:schemeClr val="tx1"/>
                </a:solidFill>
              </a:rPr>
              <a:t> hindab arvulisi andmeid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b="1" dirty="0">
                <a:solidFill>
                  <a:srgbClr val="00B0F0"/>
                </a:solidFill>
              </a:rPr>
              <a:t>Hindamiskomisjon</a:t>
            </a:r>
            <a:r>
              <a:rPr lang="et-EE" sz="2400" dirty="0">
                <a:solidFill>
                  <a:schemeClr val="tx1"/>
                </a:solidFill>
              </a:rPr>
              <a:t> projekti sisulist poolt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b="1" dirty="0">
                <a:solidFill>
                  <a:srgbClr val="00B0F0"/>
                </a:solidFill>
              </a:rPr>
              <a:t>Minimaalne</a:t>
            </a:r>
            <a:r>
              <a:rPr lang="et-EE" sz="2400" dirty="0">
                <a:solidFill>
                  <a:schemeClr val="tx1"/>
                </a:solidFill>
              </a:rPr>
              <a:t> hindepunktide summa taotluse rahuldamiseks on </a:t>
            </a:r>
            <a:r>
              <a:rPr lang="et-EE" sz="2400" b="1" dirty="0">
                <a:solidFill>
                  <a:srgbClr val="00B0F0"/>
                </a:solidFill>
              </a:rPr>
              <a:t>30% </a:t>
            </a:r>
            <a:r>
              <a:rPr lang="et-EE" sz="2400" dirty="0">
                <a:solidFill>
                  <a:schemeClr val="tx1"/>
                </a:solidFill>
              </a:rPr>
              <a:t>maksimaalsest hindepunktide summast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400" dirty="0"/>
              <a:t>Taotluse rahuldamise või rahuldamata jätmise </a:t>
            </a:r>
            <a:r>
              <a:rPr lang="et-EE" sz="2400" b="1" dirty="0">
                <a:solidFill>
                  <a:srgbClr val="00B0F0"/>
                </a:solidFill>
              </a:rPr>
              <a:t>otsus</a:t>
            </a:r>
            <a:r>
              <a:rPr lang="et-EE" sz="2400" dirty="0"/>
              <a:t> tehakse </a:t>
            </a:r>
            <a:r>
              <a:rPr lang="et-EE" sz="2400" b="1" dirty="0">
                <a:solidFill>
                  <a:srgbClr val="00B0F0"/>
                </a:solidFill>
              </a:rPr>
              <a:t>90 tööpäeva </a:t>
            </a:r>
            <a:r>
              <a:rPr lang="et-EE" sz="2400" dirty="0"/>
              <a:t>jooksul arvates  taotluse esitamise tähtpäevast</a:t>
            </a:r>
          </a:p>
        </p:txBody>
      </p:sp>
    </p:spTree>
    <p:extLst>
      <p:ext uri="{BB962C8B-B14F-4D97-AF65-F5344CB8AC3E}">
        <p14:creationId xmlns:p14="http://schemas.microsoft.com/office/powerpoint/2010/main" val="3157302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>
                <a:solidFill>
                  <a:srgbClr val="00B0F0"/>
                </a:solidFill>
              </a:rPr>
              <a:t>Eelistused taotluste hindamisel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3000" dirty="0"/>
              <a:t>Projektis osalevate ettevõtjate arv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3000" dirty="0"/>
              <a:t>Projekti ajaline kestvus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3000" dirty="0"/>
              <a:t>EL-i ja siseriiklike kvaliteedikavade raames toodetud toodete turustamine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3000" dirty="0"/>
              <a:t>Taotletava avaliku sektori toetuse suurus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3000" dirty="0"/>
              <a:t>Taotleja ja tema liikmete kogemus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3000" dirty="0"/>
              <a:t>Projekti vajalikkus / sisu läbimõeldus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3000" dirty="0"/>
              <a:t>Projekti majanduslik mõju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1204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altLang="en-US" sz="6000" dirty="0"/>
              <a:t>Aitäh!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97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b="1" kern="0" dirty="0"/>
              <a:t>Tuuli Sooäär-Säde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dirty="0"/>
              <a:t>tuuli.sooaar-sade@agri.ee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2000" dirty="0"/>
              <a:t>6256288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7088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 dirty="0">
                <a:solidFill>
                  <a:srgbClr val="00B0F0"/>
                </a:solidFill>
              </a:rPr>
              <a:t>Kes saavad toetust taotleda?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400" dirty="0"/>
              <a:t>Põllumajandusliku majandustegevusega tegelev </a:t>
            </a:r>
            <a:r>
              <a:rPr lang="et-EE" sz="2400" b="1" dirty="0">
                <a:solidFill>
                  <a:srgbClr val="00B0F0"/>
                </a:solidFill>
              </a:rPr>
              <a:t>ettevõtja</a:t>
            </a:r>
            <a:r>
              <a:rPr lang="et-EE" sz="2400" dirty="0"/>
              <a:t>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400" b="1" dirty="0">
                <a:solidFill>
                  <a:srgbClr val="00B0F0"/>
                </a:solidFill>
              </a:rPr>
              <a:t>mittetulundusühing</a:t>
            </a:r>
            <a:r>
              <a:rPr lang="et-EE" sz="2400" dirty="0"/>
              <a:t> või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400" b="1" dirty="0">
                <a:solidFill>
                  <a:srgbClr val="00B0F0"/>
                </a:solidFill>
              </a:rPr>
              <a:t>tulundusühistu</a:t>
            </a:r>
            <a:r>
              <a:rPr lang="et-EE" sz="2400" dirty="0"/>
              <a:t>, kes</a:t>
            </a:r>
          </a:p>
          <a:p>
            <a:pPr marL="0" lvl="0" indent="0" algn="just"/>
            <a:r>
              <a:rPr lang="et-EE" sz="2400" dirty="0"/>
              <a:t>teostab lühikeste tarneahelate või kohalike turgude kaudu põllumajandustoodete ja toidu turustamisvõimaluste arendamiseks mõeldud projekte, milles </a:t>
            </a:r>
            <a:r>
              <a:rPr lang="et-EE" sz="2400" b="1" dirty="0">
                <a:solidFill>
                  <a:srgbClr val="00B0F0"/>
                </a:solidFill>
              </a:rPr>
              <a:t>tootja ja tarbija vahel ei ole rohkem kui üks vahendaja</a:t>
            </a:r>
            <a:r>
              <a:rPr lang="et-EE" sz="2400" dirty="0">
                <a:solidFill>
                  <a:srgbClr val="00B0F0"/>
                </a:solidFill>
              </a:rPr>
              <a:t> </a:t>
            </a:r>
            <a:r>
              <a:rPr lang="et-EE" sz="2400" dirty="0">
                <a:solidFill>
                  <a:schemeClr val="tx1"/>
                </a:solidFill>
              </a:rPr>
              <a:t>või kui </a:t>
            </a:r>
            <a:r>
              <a:rPr lang="et-EE" sz="2400" b="1" dirty="0">
                <a:solidFill>
                  <a:srgbClr val="00B0F0"/>
                </a:solidFill>
              </a:rPr>
              <a:t>toote</a:t>
            </a:r>
            <a:r>
              <a:rPr lang="et-EE" sz="2400" dirty="0">
                <a:solidFill>
                  <a:srgbClr val="00B0F0"/>
                </a:solidFill>
              </a:rPr>
              <a:t> </a:t>
            </a:r>
            <a:r>
              <a:rPr lang="et-EE" sz="2400" b="1" dirty="0">
                <a:solidFill>
                  <a:srgbClr val="00B0F0"/>
                </a:solidFill>
              </a:rPr>
              <a:t>tootmine või töötlemine ning lõpptarbijale müük toimub 255 kilomeetri raadiuses</a:t>
            </a:r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1254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b="1" dirty="0">
                <a:solidFill>
                  <a:srgbClr val="00B0F0"/>
                </a:solidFill>
              </a:rPr>
              <a:t>Taotlejad: ettevõtjad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1800" dirty="0"/>
              <a:t>On põllumajandusliku majandustegevusega tegelenud vähemalt taotluse esitamise aastale vahetult eelnenud </a:t>
            </a:r>
            <a:r>
              <a:rPr lang="et-EE" sz="1800" b="1" dirty="0">
                <a:solidFill>
                  <a:srgbClr val="00B0F0"/>
                </a:solidFill>
              </a:rPr>
              <a:t>2 majandusaastat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1800" b="1" dirty="0">
                <a:solidFill>
                  <a:srgbClr val="00B0F0"/>
                </a:solidFill>
              </a:rPr>
              <a:t>Omatoodetud</a:t>
            </a:r>
            <a:r>
              <a:rPr lang="et-EE" sz="1800" dirty="0"/>
              <a:t> põllumajandustoodete või nende töötlemisel saadud toodete müügitulu on mõlemal majandusaastal ületanud </a:t>
            </a:r>
            <a:r>
              <a:rPr lang="et-EE" sz="1800" b="1" dirty="0">
                <a:solidFill>
                  <a:srgbClr val="00B0F0"/>
                </a:solidFill>
              </a:rPr>
              <a:t>4000</a:t>
            </a:r>
            <a:r>
              <a:rPr lang="et-EE" sz="1800" dirty="0"/>
              <a:t> eurot ning moodustanud üle </a:t>
            </a:r>
            <a:r>
              <a:rPr lang="et-EE" sz="1800" b="1" dirty="0">
                <a:solidFill>
                  <a:srgbClr val="00B0F0"/>
                </a:solidFill>
              </a:rPr>
              <a:t>50%</a:t>
            </a:r>
            <a:r>
              <a:rPr lang="et-EE" sz="1800" dirty="0">
                <a:solidFill>
                  <a:srgbClr val="00B0F0"/>
                </a:solidFill>
              </a:rPr>
              <a:t> </a:t>
            </a:r>
            <a:r>
              <a:rPr lang="et-EE" sz="1800" dirty="0"/>
              <a:t>kogu müügitulust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1800" dirty="0"/>
              <a:t>Peab kaasama projekti veel vähemalt ühe ettevõtja (peab vastama ülalpool nimetatud tingimustele), selleks vajalik sõlmida </a:t>
            </a:r>
            <a:r>
              <a:rPr lang="et-EE" sz="1800" b="1" dirty="0">
                <a:solidFill>
                  <a:srgbClr val="00B0F0"/>
                </a:solidFill>
              </a:rPr>
              <a:t>koostööleping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1800" dirty="0"/>
              <a:t>Korraga saab ettevõtja olla </a:t>
            </a:r>
            <a:r>
              <a:rPr lang="et-EE" sz="1800" b="1" dirty="0">
                <a:solidFill>
                  <a:srgbClr val="00B0F0"/>
                </a:solidFill>
              </a:rPr>
              <a:t>taotlejaks ühes projektis</a:t>
            </a:r>
            <a:r>
              <a:rPr lang="et-EE" sz="1800" dirty="0"/>
              <a:t>. Samal ajal võib ta osaleda veel teistes projektides, kuid mitte taotlejana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1800" dirty="0">
                <a:solidFill>
                  <a:schemeClr val="tx1"/>
                </a:solidFill>
              </a:rPr>
              <a:t>Majandusaasta aruanne äriregistrile esitamata, </a:t>
            </a:r>
            <a:r>
              <a:rPr lang="et-EE" sz="1800" dirty="0"/>
              <a:t>tähtpäev ei ole saabunud </a:t>
            </a:r>
            <a:r>
              <a:rPr lang="et-EE" sz="1800" dirty="0">
                <a:sym typeface="Wingdings" panose="05000000000000000000" pitchFamily="2" charset="2"/>
              </a:rPr>
              <a:t> </a:t>
            </a:r>
            <a:r>
              <a:rPr lang="et-EE" sz="1800" dirty="0"/>
              <a:t>aluseks </a:t>
            </a:r>
            <a:r>
              <a:rPr lang="et-EE" sz="1800" b="1" dirty="0">
                <a:solidFill>
                  <a:srgbClr val="00B0F0"/>
                </a:solidFill>
              </a:rPr>
              <a:t>vahetult eelnenud 2 majandusaasta aruanded</a:t>
            </a:r>
            <a:r>
              <a:rPr lang="et-EE" sz="1800" dirty="0"/>
              <a:t>; tuludeklaratsioon MTA-le esitamata ja tähtaeg pole saabunud </a:t>
            </a:r>
            <a:r>
              <a:rPr lang="et-EE" sz="1800" dirty="0">
                <a:sym typeface="Wingdings" panose="05000000000000000000" pitchFamily="2" charset="2"/>
              </a:rPr>
              <a:t> aluseks </a:t>
            </a:r>
            <a:r>
              <a:rPr lang="et-EE" sz="1800" b="1" dirty="0">
                <a:solidFill>
                  <a:srgbClr val="00B0F0"/>
                </a:solidFill>
              </a:rPr>
              <a:t>vahetult eelnenud 2 majandusaasta kohta esitatud andmed </a:t>
            </a:r>
            <a:r>
              <a:rPr lang="et-EE" sz="1800" b="1" dirty="0">
                <a:solidFill>
                  <a:schemeClr val="tx1"/>
                </a:solidFill>
              </a:rPr>
              <a:t>(UUS! varem pidid olema need taotluse esitamise ajaks esitatud)</a:t>
            </a:r>
            <a:endParaRPr lang="et-E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79910"/>
            <a:ext cx="7956971" cy="1008112"/>
          </a:xfrm>
        </p:spPr>
        <p:txBody>
          <a:bodyPr/>
          <a:lstStyle/>
          <a:p>
            <a:r>
              <a:rPr lang="et-EE" sz="3600" b="1" dirty="0">
                <a:solidFill>
                  <a:srgbClr val="00B0F0"/>
                </a:solidFill>
              </a:rPr>
              <a:t>Taotlejad: mittetulundusühingud ja tulundusühistud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188023"/>
            <a:ext cx="8172995" cy="5093716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400" dirty="0"/>
              <a:t>Põhikirjaline eesmärk peab olema </a:t>
            </a:r>
            <a:r>
              <a:rPr lang="et-EE" sz="2400" b="1" dirty="0">
                <a:solidFill>
                  <a:srgbClr val="00B0F0"/>
                </a:solidFill>
              </a:rPr>
              <a:t>põllumajandustoodete või toidu turustamisvõimaluste arendamine</a:t>
            </a:r>
            <a:endParaRPr lang="et-EE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400" dirty="0"/>
              <a:t>MTÜ või TÜ liikmete hulka peab kuuluma </a:t>
            </a:r>
            <a:r>
              <a:rPr lang="et-EE" sz="2400" b="1" dirty="0">
                <a:solidFill>
                  <a:srgbClr val="00B0F0"/>
                </a:solidFill>
              </a:rPr>
              <a:t>2 tootjat</a:t>
            </a:r>
            <a:r>
              <a:rPr lang="et-EE" sz="2400" dirty="0"/>
              <a:t>, kes on põllumajandusliku majandustegevusega tegelenud vähemalt taotluse esitamise aastale vahetult eelnenud kaks majandusaastat ning kelle omatoodetud põllumajandustoodete või nende töötlemisel saadud toodete müügitulu on mõlemal majandusaastal ületanud </a:t>
            </a:r>
            <a:r>
              <a:rPr lang="et-EE" sz="2400" b="1" dirty="0">
                <a:solidFill>
                  <a:srgbClr val="00B0F0"/>
                </a:solidFill>
              </a:rPr>
              <a:t>4000</a:t>
            </a:r>
            <a:r>
              <a:rPr lang="et-EE" sz="2400" dirty="0"/>
              <a:t> eurot ning moodustanud üle </a:t>
            </a:r>
            <a:r>
              <a:rPr lang="et-EE" sz="2400" b="1" dirty="0">
                <a:solidFill>
                  <a:srgbClr val="00B0F0"/>
                </a:solidFill>
              </a:rPr>
              <a:t>50%</a:t>
            </a:r>
            <a:r>
              <a:rPr lang="et-EE" sz="2400" dirty="0"/>
              <a:t> kogu müügitulust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400" dirty="0"/>
              <a:t>MTÜ või TÜ saab korraga olla </a:t>
            </a:r>
            <a:r>
              <a:rPr lang="et-EE" sz="2400" b="1" dirty="0">
                <a:solidFill>
                  <a:srgbClr val="00B0F0"/>
                </a:solidFill>
              </a:rPr>
              <a:t>taotlejaks ühes projektis</a:t>
            </a:r>
            <a:r>
              <a:rPr lang="et-EE" sz="2400" dirty="0"/>
              <a:t>, nende liikmed võivad olla samaaegselt kaasatud teistesse projektidesse</a:t>
            </a:r>
            <a:endParaRPr lang="et-EE" sz="36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36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36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3600" dirty="0">
              <a:solidFill>
                <a:schemeClr val="tx1"/>
              </a:solidFill>
            </a:endParaRPr>
          </a:p>
          <a:p>
            <a:pPr marL="0" indent="0"/>
            <a:endParaRPr lang="et-EE" sz="3600" dirty="0">
              <a:solidFill>
                <a:schemeClr val="tx1"/>
              </a:solidFill>
            </a:endParaRPr>
          </a:p>
          <a:p>
            <a:pPr marL="0" indent="0"/>
            <a:endParaRPr lang="et-EE" sz="1600" dirty="0">
              <a:solidFill>
                <a:schemeClr val="tx1"/>
              </a:solidFill>
            </a:endParaRPr>
          </a:p>
          <a:p>
            <a:pPr marL="0" indent="0"/>
            <a:endParaRPr lang="et-EE" sz="1600" dirty="0">
              <a:solidFill>
                <a:schemeClr val="tx1"/>
              </a:solidFill>
            </a:endParaRPr>
          </a:p>
          <a:p>
            <a:pPr marL="0" indent="0"/>
            <a:endParaRPr lang="et-EE" sz="1600" dirty="0">
              <a:solidFill>
                <a:schemeClr val="tx1"/>
              </a:solidFill>
            </a:endParaRPr>
          </a:p>
          <a:p>
            <a:pPr marL="0" indent="0"/>
            <a:endParaRPr lang="et-EE" sz="1600" dirty="0">
              <a:solidFill>
                <a:schemeClr val="tx1"/>
              </a:solidFill>
            </a:endParaRPr>
          </a:p>
          <a:p>
            <a:pPr marL="0" indent="0"/>
            <a:endParaRPr lang="et-EE" sz="1600" dirty="0"/>
          </a:p>
          <a:p>
            <a:pPr marL="0" indent="0"/>
            <a:endParaRPr lang="et-EE" sz="1600" dirty="0">
              <a:solidFill>
                <a:schemeClr val="tx1"/>
              </a:solidFill>
            </a:endParaRPr>
          </a:p>
          <a:p>
            <a:pPr marL="0" indent="0"/>
            <a:endParaRPr lang="et-EE" sz="36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36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9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b="1" dirty="0">
                <a:solidFill>
                  <a:srgbClr val="00B0F0"/>
                </a:solidFill>
              </a:rPr>
              <a:t>Toetatavad tegevused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et-EE" sz="2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200" dirty="0"/>
              <a:t>Seadmete ning sisustuse ostmine ja paigaldamine;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200" dirty="0"/>
              <a:t>Müügi- või laopinna rent;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200" dirty="0"/>
              <a:t>Müügi- või laopinna parendamine;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200" dirty="0"/>
              <a:t>Välitelgi ostmine või rent;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200" dirty="0"/>
              <a:t>Haagise ostmine või rent;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200" dirty="0"/>
              <a:t>Tarkvaralahenduse või selle litsentsi või kasutusõiguse ostmine;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200" dirty="0"/>
              <a:t>Toetatavate tegevuste elluviimisega seotud mootorsõiduki kasutamise või transporditeenuse ostmise kulud;</a:t>
            </a:r>
          </a:p>
          <a:p>
            <a:pPr marL="0" lvl="0" indent="0"/>
            <a:endParaRPr lang="et-EE" sz="2200" dirty="0"/>
          </a:p>
          <a:p>
            <a:pPr marL="0" indent="0"/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01309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b="1" dirty="0">
                <a:solidFill>
                  <a:srgbClr val="00B0F0"/>
                </a:solidFill>
              </a:rPr>
              <a:t>Toetatavad tegevused (II), müügiedendustegevused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800" b="1" dirty="0">
                <a:solidFill>
                  <a:srgbClr val="00B0F0"/>
                </a:solidFill>
              </a:rPr>
              <a:t>Teabe levitamine</a:t>
            </a:r>
            <a:r>
              <a:rPr lang="et-EE" sz="2800" dirty="0"/>
              <a:t>, mille eesmärk on tõsta üldsuse teadlikkust lühikeste tarneahelate ja kohalike turgude kaudu turustatavatest toodetest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800" dirty="0"/>
              <a:t>Lisaks on toetavad </a:t>
            </a:r>
            <a:r>
              <a:rPr lang="fi-FI" sz="2800" dirty="0"/>
              <a:t>projekti </a:t>
            </a:r>
            <a:r>
              <a:rPr lang="et-EE" sz="2800" dirty="0"/>
              <a:t>elluviimisega seotud </a:t>
            </a:r>
            <a:r>
              <a:rPr lang="et-EE" sz="2800" b="1" dirty="0">
                <a:solidFill>
                  <a:srgbClr val="00B0F0"/>
                </a:solidFill>
              </a:rPr>
              <a:t>haldamise ja projektijuhtimise </a:t>
            </a:r>
            <a:r>
              <a:rPr lang="et-EE" sz="2800" dirty="0"/>
              <a:t>kulud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800" b="1" dirty="0">
                <a:solidFill>
                  <a:srgbClr val="00B0F0"/>
                </a:solidFill>
              </a:rPr>
              <a:t>Projektijuhi töötasu või lepingujärgne tasu </a:t>
            </a:r>
            <a:r>
              <a:rPr lang="et-EE" sz="2800" dirty="0"/>
              <a:t>ei tohi ületada Statistikaameti andmete kohast Eesti eelnenud kalendriaasta keskmist brutokuupalka rohkem kui 1,5 korda</a:t>
            </a:r>
          </a:p>
          <a:p>
            <a:pPr marL="0" indent="0"/>
            <a:endParaRPr lang="et-EE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9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104328" anchor="t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3600" b="1" dirty="0">
                <a:solidFill>
                  <a:srgbClr val="00B0F0"/>
                </a:solidFill>
              </a:rPr>
              <a:t>Nõuded hinnapakkumuste kohta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03159"/>
            <a:ext cx="7956971" cy="507858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/>
              <a:t>Taotleja peab võtma kulutuse kohta vähemalt </a:t>
            </a:r>
            <a:r>
              <a:rPr lang="et-EE" sz="2600" b="1" dirty="0">
                <a:solidFill>
                  <a:srgbClr val="00B0F0"/>
                </a:solidFill>
              </a:rPr>
              <a:t>3 võrreldavat hinnapakkumust, </a:t>
            </a:r>
            <a:r>
              <a:rPr lang="et-EE" sz="2600" dirty="0">
                <a:solidFill>
                  <a:schemeClr val="tx1"/>
                </a:solidFill>
              </a:rPr>
              <a:t>kui selle käibemaksuta maksumus või rendi arvestuslik kulu ühe aasta kohta </a:t>
            </a:r>
            <a:r>
              <a:rPr lang="et-EE" sz="2600" b="1" dirty="0">
                <a:solidFill>
                  <a:srgbClr val="00B0F0"/>
                </a:solidFill>
              </a:rPr>
              <a:t>ületab 5000 </a:t>
            </a:r>
            <a:r>
              <a:rPr lang="et-EE" sz="2600" b="1" dirty="0">
                <a:solidFill>
                  <a:schemeClr val="tx1"/>
                </a:solidFill>
              </a:rPr>
              <a:t>(UUS! varem 3000) </a:t>
            </a:r>
            <a:r>
              <a:rPr lang="et-EE" sz="2600" b="1" dirty="0">
                <a:solidFill>
                  <a:srgbClr val="00B0F0"/>
                </a:solidFill>
              </a:rPr>
              <a:t>eurot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/>
              <a:t>Kui vara maksumus või rendi arvestuslik kulu ühe aasta kohta </a:t>
            </a:r>
            <a:r>
              <a:rPr lang="et-EE" sz="2600" b="1" dirty="0">
                <a:solidFill>
                  <a:srgbClr val="00B0F0"/>
                </a:solidFill>
              </a:rPr>
              <a:t>ei ületa 5000 eurot </a:t>
            </a:r>
            <a:r>
              <a:rPr lang="et-EE" sz="2600" b="1" dirty="0">
                <a:solidFill>
                  <a:schemeClr val="tx1"/>
                </a:solidFill>
              </a:rPr>
              <a:t>(UUS! varem 3000) </a:t>
            </a:r>
            <a:r>
              <a:rPr lang="et-EE" sz="2600" dirty="0"/>
              <a:t>või kui asjaomases valdkonnas on ainult üks teenusepakkuja, on vajalik 1 hinnapakkumus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/>
              <a:t>Kuna projekti pikkus saab olla </a:t>
            </a:r>
            <a:r>
              <a:rPr lang="et-EE" sz="2600" b="1" dirty="0">
                <a:solidFill>
                  <a:srgbClr val="00B0F0"/>
                </a:solidFill>
              </a:rPr>
              <a:t>kuni 5 aastat</a:t>
            </a:r>
            <a:r>
              <a:rPr lang="et-EE" sz="2600" dirty="0"/>
              <a:t>, siis hinnapakkumused esitab toetuse saaja koos projekti elluviimist tõendavate dokumentidega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3787322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 sz="3600" b="1" dirty="0">
                <a:solidFill>
                  <a:srgbClr val="00B0F0"/>
                </a:solidFill>
              </a:rPr>
              <a:t>Nõuded hinnapakkumuste kohta (II)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t-EE" sz="2400" b="1" dirty="0">
                <a:solidFill>
                  <a:srgbClr val="00B0F0"/>
                </a:solidFill>
              </a:rPr>
              <a:t>Kui</a:t>
            </a:r>
            <a:r>
              <a:rPr lang="et-EE" sz="2400" dirty="0"/>
              <a:t> taotlejal on vähemalt </a:t>
            </a:r>
            <a:r>
              <a:rPr lang="et-EE" sz="2400" b="1" dirty="0">
                <a:solidFill>
                  <a:srgbClr val="00B0F0"/>
                </a:solidFill>
              </a:rPr>
              <a:t>30 päeva enne taotluse esitamist sõlmitud üüri- või rendileping </a:t>
            </a:r>
            <a:r>
              <a:rPr lang="et-EE" sz="2400" dirty="0"/>
              <a:t>lao- või müügipinna kasutamiseks, peab ta olema saanud samaväärse lao- või müügipinna üüri või rendi maksumuse võrdluseks:</a:t>
            </a:r>
          </a:p>
          <a:p>
            <a:pPr algn="just"/>
            <a:r>
              <a:rPr lang="et-EE" sz="2400" dirty="0"/>
              <a:t>1) vähemalt </a:t>
            </a:r>
            <a:r>
              <a:rPr lang="et-EE" sz="2400" b="1" dirty="0">
                <a:solidFill>
                  <a:srgbClr val="00B0F0"/>
                </a:solidFill>
              </a:rPr>
              <a:t>2 hinnapakkumust</a:t>
            </a:r>
            <a:r>
              <a:rPr lang="et-EE" sz="2400" dirty="0"/>
              <a:t>, kui üüri- või rendi arvestuslik käibemaksuta kulu ühe aasta kohta </a:t>
            </a:r>
            <a:r>
              <a:rPr lang="et-EE" sz="2400" b="1" dirty="0">
                <a:solidFill>
                  <a:srgbClr val="00B0F0"/>
                </a:solidFill>
              </a:rPr>
              <a:t>ületab 3000 </a:t>
            </a:r>
            <a:r>
              <a:rPr lang="et-EE" sz="2400" dirty="0"/>
              <a:t>eurot, või </a:t>
            </a:r>
          </a:p>
          <a:p>
            <a:pPr algn="just"/>
            <a:r>
              <a:rPr lang="et-EE" sz="2400" dirty="0"/>
              <a:t>2) vähemalt </a:t>
            </a:r>
            <a:r>
              <a:rPr lang="et-EE" sz="2400" b="1" dirty="0">
                <a:solidFill>
                  <a:srgbClr val="00B0F0"/>
                </a:solidFill>
              </a:rPr>
              <a:t>1 hinnapakkumuse</a:t>
            </a:r>
            <a:r>
              <a:rPr lang="et-EE" sz="2400" dirty="0"/>
              <a:t>, kui üüri- või rendi arvestuslik käibemaksuta kulu ühe aasta kohta </a:t>
            </a:r>
            <a:r>
              <a:rPr lang="et-EE" sz="2400" b="1" dirty="0">
                <a:solidFill>
                  <a:srgbClr val="00B0F0"/>
                </a:solidFill>
              </a:rPr>
              <a:t>ei ületa 3000</a:t>
            </a:r>
            <a:r>
              <a:rPr lang="et-EE" sz="2400" dirty="0"/>
              <a:t> eurot.</a:t>
            </a:r>
          </a:p>
        </p:txBody>
      </p:sp>
    </p:spTree>
    <p:extLst>
      <p:ext uri="{BB962C8B-B14F-4D97-AF65-F5344CB8AC3E}">
        <p14:creationId xmlns:p14="http://schemas.microsoft.com/office/powerpoint/2010/main" val="301306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tIns="104328" anchor="t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t-EE" altLang="en-US" sz="3600" b="1" dirty="0">
                <a:solidFill>
                  <a:srgbClr val="00B0F0"/>
                </a:solidFill>
              </a:rPr>
              <a:t>Toetuse määr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210"/>
            <a:r>
              <a:rPr lang="et-EE" sz="2200" dirty="0"/>
              <a:t>Toetust antakse </a:t>
            </a:r>
            <a:r>
              <a:rPr lang="et-EE" sz="2200" b="1" dirty="0">
                <a:solidFill>
                  <a:srgbClr val="00B0F0"/>
                </a:solidFill>
              </a:rPr>
              <a:t>kuni 40%</a:t>
            </a:r>
            <a:r>
              <a:rPr lang="et-EE" sz="2200" dirty="0"/>
              <a:t>: </a:t>
            </a:r>
          </a:p>
          <a:p>
            <a:pPr marL="457200" lvl="0" indent="-457200" defTabSz="914210">
              <a:buAutoNum type="arabicParenR"/>
            </a:pPr>
            <a:r>
              <a:rPr lang="et-EE" sz="2200" dirty="0"/>
              <a:t>seadme, välitelgi ning tarkvaralahenduse ostmise abikõlbliku kulu maksumusest </a:t>
            </a:r>
          </a:p>
          <a:p>
            <a:pPr marL="457200" lvl="0" indent="-457200" defTabSz="914210">
              <a:buAutoNum type="arabicParenR"/>
            </a:pPr>
            <a:r>
              <a:rPr lang="et-EE" sz="2200" dirty="0"/>
              <a:t>lao- ja müügipinna ning välitelgi üüri või rendi abikõlblikust suurusest</a:t>
            </a:r>
          </a:p>
          <a:p>
            <a:pPr marL="457200" lvl="0" indent="-457200" defTabSz="914210">
              <a:buAutoNum type="arabicParenR"/>
            </a:pPr>
            <a:r>
              <a:rPr lang="et-EE" sz="2200" dirty="0"/>
              <a:t>lao- ja müügipinna parendamise abikõlbliku kulu maksumusest </a:t>
            </a:r>
          </a:p>
          <a:p>
            <a:pPr marL="457200" lvl="0" indent="-457200" defTabSz="914210">
              <a:buAutoNum type="arabicParenR"/>
            </a:pPr>
            <a:r>
              <a:rPr lang="et-EE" sz="2200" dirty="0"/>
              <a:t>haagise ostmise abikõlbliku kulu maksumusest ja üüri või rendi abikõlblikust suurusest </a:t>
            </a:r>
          </a:p>
          <a:p>
            <a:pPr marL="457200" lvl="0" indent="-457200" defTabSz="914210">
              <a:buAutoNum type="arabicParenR"/>
            </a:pPr>
            <a:r>
              <a:rPr lang="et-EE" sz="2200" dirty="0">
                <a:solidFill>
                  <a:prstClr val="black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transporditeenuse ostmise abikõlbliku kulu maksumusest</a:t>
            </a:r>
          </a:p>
          <a:p>
            <a:pPr marL="0" lvl="0" indent="0" defTabSz="914210"/>
            <a:r>
              <a:rPr lang="et-EE" sz="2200" dirty="0"/>
              <a:t>Mootorsõiduki kasutamisel kuni </a:t>
            </a:r>
            <a:r>
              <a:rPr lang="et-EE" sz="2200" b="1" dirty="0">
                <a:solidFill>
                  <a:srgbClr val="00B0F0"/>
                </a:solidFill>
              </a:rPr>
              <a:t>0,3 eurot 1 sõidetud km </a:t>
            </a:r>
            <a:r>
              <a:rPr lang="et-EE" sz="2200" dirty="0"/>
              <a:t>kohta</a:t>
            </a:r>
          </a:p>
          <a:p>
            <a:pPr marL="0" lvl="0" indent="0"/>
            <a:endParaRPr lang="et-E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t-E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76918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uM_esitlusslaidid_3lovi">
  <a:themeElements>
    <a:clrScheme name="Tarkvarakomplekti Office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rkvarakomplekti Office kujundus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Tarkvarakomplekti Office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kvarakomplekti Office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aidipohi-maaeluministeerium-2015-es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KuM_esitlusslaidid_3lovi">
  <a:themeElements>
    <a:clrScheme name="Tarkvarakomplekti Office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rkvarakomplekti Office kujundus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Tarkvarakomplekti Office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rkvarakomplekti Office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rkvarakomplekti Office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KuM_esitlusslaidid_3lovi</Template>
  <TotalTime>15711</TotalTime>
  <Words>1021</Words>
  <Application>Microsoft Office PowerPoint</Application>
  <PresentationFormat>Kohandatud</PresentationFormat>
  <Paragraphs>119</Paragraphs>
  <Slides>18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3</vt:i4>
      </vt:variant>
      <vt:variant>
        <vt:lpstr>Slaidipealkirjad</vt:lpstr>
      </vt:variant>
      <vt:variant>
        <vt:i4>18</vt:i4>
      </vt:variant>
    </vt:vector>
  </HeadingPairs>
  <TitlesOfParts>
    <vt:vector size="25" baseType="lpstr">
      <vt:lpstr>Arial</vt:lpstr>
      <vt:lpstr>Roboto Condensed</vt:lpstr>
      <vt:lpstr>Times New Roman</vt:lpstr>
      <vt:lpstr>Wingdings</vt:lpstr>
      <vt:lpstr>KuM_esitlusslaidid_3lovi</vt:lpstr>
      <vt:lpstr>slaidipohi-maaeluministeerium-2015-est (1)</vt:lpstr>
      <vt:lpstr>5_KuM_esitlusslaidid_3lovi</vt:lpstr>
      <vt:lpstr>Lühikeste tarneahelate või kohalike turgude kaudu põllumajandustoodete ja toidu turustamisvõimaluste arendamise toetus</vt:lpstr>
      <vt:lpstr>Kes saavad toetust taotleda?</vt:lpstr>
      <vt:lpstr>Taotlejad: ettevõtjad</vt:lpstr>
      <vt:lpstr>Taotlejad: mittetulundusühingud ja tulundusühistud</vt:lpstr>
      <vt:lpstr>Toetatavad tegevused (I)</vt:lpstr>
      <vt:lpstr>Toetatavad tegevused (II), müügiedendustegevused</vt:lpstr>
      <vt:lpstr>Nõuded hinnapakkumuste kohta (I)</vt:lpstr>
      <vt:lpstr>Nõuded hinnapakkumuste kohta (II)</vt:lpstr>
      <vt:lpstr>Toetuse määr (I)</vt:lpstr>
      <vt:lpstr>Toetuse määr (II)</vt:lpstr>
      <vt:lpstr>Toetuse eelarve</vt:lpstr>
      <vt:lpstr>Taotluse esitamine ja projekti elluviimine</vt:lpstr>
      <vt:lpstr>Vähese tähtsusega abi</vt:lpstr>
      <vt:lpstr>Projektiplaan</vt:lpstr>
      <vt:lpstr>Koostööleping</vt:lpstr>
      <vt:lpstr>Taotluste hindamine</vt:lpstr>
      <vt:lpstr>Eelistused taotluste hindamisel</vt:lpstr>
      <vt:lpstr>Aitäh!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Esitluse pealkiri</dc:title>
  <dc:creator>Kristo</dc:creator>
  <cp:lastModifiedBy>jaan</cp:lastModifiedBy>
  <cp:revision>167</cp:revision>
  <cp:lastPrinted>2019-03-13T17:22:20Z</cp:lastPrinted>
  <dcterms:created xsi:type="dcterms:W3CDTF">2014-03-23T00:00:04Z</dcterms:created>
  <dcterms:modified xsi:type="dcterms:W3CDTF">2019-03-13T17:22:27Z</dcterms:modified>
</cp:coreProperties>
</file>