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52"/>
  </p:notesMasterIdLst>
  <p:sldIdLst>
    <p:sldId id="265" r:id="rId5"/>
    <p:sldId id="270" r:id="rId6"/>
    <p:sldId id="275" r:id="rId7"/>
    <p:sldId id="272" r:id="rId8"/>
    <p:sldId id="276" r:id="rId9"/>
    <p:sldId id="271" r:id="rId10"/>
    <p:sldId id="315" r:id="rId11"/>
    <p:sldId id="312" r:id="rId12"/>
    <p:sldId id="277" r:id="rId13"/>
    <p:sldId id="278" r:id="rId14"/>
    <p:sldId id="279" r:id="rId15"/>
    <p:sldId id="286" r:id="rId16"/>
    <p:sldId id="280" r:id="rId17"/>
    <p:sldId id="313" r:id="rId18"/>
    <p:sldId id="281" r:id="rId19"/>
    <p:sldId id="284" r:id="rId20"/>
    <p:sldId id="319" r:id="rId21"/>
    <p:sldId id="288" r:id="rId22"/>
    <p:sldId id="289" r:id="rId23"/>
    <p:sldId id="317" r:id="rId24"/>
    <p:sldId id="287" r:id="rId25"/>
    <p:sldId id="290" r:id="rId26"/>
    <p:sldId id="291" r:id="rId27"/>
    <p:sldId id="292" r:id="rId28"/>
    <p:sldId id="293" r:id="rId29"/>
    <p:sldId id="294" r:id="rId30"/>
    <p:sldId id="295" r:id="rId31"/>
    <p:sldId id="296" r:id="rId32"/>
    <p:sldId id="297" r:id="rId33"/>
    <p:sldId id="298" r:id="rId34"/>
    <p:sldId id="300" r:id="rId35"/>
    <p:sldId id="299" r:id="rId36"/>
    <p:sldId id="302" r:id="rId37"/>
    <p:sldId id="304" r:id="rId38"/>
    <p:sldId id="303" r:id="rId39"/>
    <p:sldId id="318" r:id="rId40"/>
    <p:sldId id="305" r:id="rId41"/>
    <p:sldId id="301" r:id="rId42"/>
    <p:sldId id="314" r:id="rId43"/>
    <p:sldId id="306" r:id="rId44"/>
    <p:sldId id="311" r:id="rId45"/>
    <p:sldId id="316" r:id="rId46"/>
    <p:sldId id="307" r:id="rId47"/>
    <p:sldId id="309" r:id="rId48"/>
    <p:sldId id="308" r:id="rId49"/>
    <p:sldId id="310" r:id="rId50"/>
    <p:sldId id="268" r:id="rId51"/>
  </p:sldIdLst>
  <p:sldSz cx="8999538" cy="6840538"/>
  <p:notesSz cx="9866313" cy="6735763"/>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1815" userDrawn="1">
          <p15:clr>
            <a:srgbClr val="A4A3A4"/>
          </p15:clr>
        </p15:guide>
        <p15:guide id="2" pos="282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99"/>
    <a:srgbClr val="004586"/>
    <a:srgbClr val="83CAFF"/>
    <a:srgbClr val="008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p:cViewPr varScale="1">
        <p:scale>
          <a:sx n="85" d="100"/>
          <a:sy n="85" d="100"/>
        </p:scale>
        <p:origin x="1218" y="8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1815"/>
        <p:guide pos="282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3268663" y="511175"/>
            <a:ext cx="3324225" cy="2525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986216" y="3199363"/>
            <a:ext cx="7891808" cy="30303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2051" name="Rectangle 3"/>
          <p:cNvSpPr>
            <a:spLocks noGrp="1" noChangeArrowheads="1"/>
          </p:cNvSpPr>
          <p:nvPr>
            <p:ph type="hdr"/>
          </p:nvPr>
        </p:nvSpPr>
        <p:spPr bwMode="auto">
          <a:xfrm>
            <a:off x="0" y="0"/>
            <a:ext cx="4280513" cy="33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658459" algn="l"/>
                <a:tab pos="1316919" algn="l"/>
                <a:tab pos="1975378" algn="l"/>
                <a:tab pos="26338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5583730" y="0"/>
            <a:ext cx="4280513" cy="33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658459" algn="l"/>
                <a:tab pos="1316919" algn="l"/>
                <a:tab pos="1975378" algn="l"/>
                <a:tab pos="26338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0" y="6398725"/>
            <a:ext cx="4280513" cy="33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658459" algn="l"/>
                <a:tab pos="1316919" algn="l"/>
                <a:tab pos="1975378" algn="l"/>
                <a:tab pos="26338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5583730" y="6398725"/>
            <a:ext cx="4280513" cy="33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658459" algn="l"/>
                <a:tab pos="1316919" algn="l"/>
                <a:tab pos="1975378" algn="l"/>
                <a:tab pos="2633838" algn="l"/>
              </a:tabLst>
              <a:defRPr sz="13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baseline="0"/>
            </a:lvl1pPr>
          </a:lstStyle>
          <a:p>
            <a:r>
              <a:rPr lang="et-EE" dirty="0"/>
              <a:t>Esitlusslaidide pealkiri</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asutuse nimetus / ametinimetus</a:t>
            </a:r>
          </a:p>
          <a:p>
            <a:endParaRPr lang="et-EE" dirty="0"/>
          </a:p>
          <a:p>
            <a:r>
              <a:rPr lang="et-EE" dirty="0"/>
              <a:t>14.05.2017</a:t>
            </a:r>
            <a:endParaRPr lang="en-US" dirty="0"/>
          </a:p>
        </p:txBody>
      </p:sp>
      <p:pic>
        <p:nvPicPr>
          <p:cNvPr id="8" name="Picture 7" descr="maaeluministeerium_3lovi_est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426755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Slide Blue">
    <p:spTree>
      <p:nvGrpSpPr>
        <p:cNvPr id="1" name=""/>
        <p:cNvGrpSpPr/>
        <p:nvPr/>
      </p:nvGrpSpPr>
      <p:grpSpPr>
        <a:xfrm>
          <a:off x="0" y="0"/>
          <a:ext cx="0" cy="0"/>
          <a:chOff x="0" y="0"/>
          <a:chExt cx="0" cy="0"/>
        </a:xfrm>
      </p:grpSpPr>
      <p:sp>
        <p:nvSpPr>
          <p:cNvPr id="7" name="Rectangle 6"/>
          <p:cNvSpPr/>
          <p:nvPr userDrawn="1"/>
        </p:nvSpPr>
        <p:spPr bwMode="auto">
          <a:xfrm>
            <a:off x="0" y="0"/>
            <a:ext cx="8999538" cy="6840538"/>
          </a:xfrm>
          <a:prstGeom prst="rect">
            <a:avLst/>
          </a:prstGeom>
          <a:blipFill dpi="0" rotWithShape="1">
            <a:blip r:embed="rId2" cstate="print">
              <a:duotone>
                <a:schemeClr val="accent1">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ctr" anchorCtr="0"/>
          <a:lstStyle>
            <a:lvl1pPr algn="l">
              <a:defRPr sz="5700">
                <a:solidFill>
                  <a:schemeClr val="bg1"/>
                </a:solidFill>
              </a:defRPr>
            </a:lvl1pPr>
          </a:lstStyle>
          <a:p>
            <a:r>
              <a:rPr lang="et-EE" dirty="0"/>
              <a:t>Vahepealkiri</a:t>
            </a:r>
            <a:endParaRPr lang="en-US" dirty="0"/>
          </a:p>
        </p:txBody>
      </p:sp>
    </p:spTree>
    <p:extLst>
      <p:ext uri="{BB962C8B-B14F-4D97-AF65-F5344CB8AC3E}">
        <p14:creationId xmlns:p14="http://schemas.microsoft.com/office/powerpoint/2010/main" val="311409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itle Slide Blu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093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lvl1pPr>
          </a:lstStyle>
          <a:p>
            <a:r>
              <a:rPr lang="et-EE" dirty="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eesnimi.perenimi@amet.ee</a:t>
            </a:r>
          </a:p>
          <a:p>
            <a:endParaRPr lang="et-EE" dirty="0"/>
          </a:p>
        </p:txBody>
      </p:sp>
      <p:pic>
        <p:nvPicPr>
          <p:cNvPr id="10" name="Picture 9" descr="maaeluministeerium_3lovi_est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lvl1pPr>
          </a:lstStyle>
          <a:p>
            <a:r>
              <a:rPr lang="et-EE" dirty="0" err="1"/>
              <a:t>Thank</a:t>
            </a:r>
            <a:r>
              <a:rPr lang="et-EE" dirty="0"/>
              <a:t> </a:t>
            </a:r>
            <a:r>
              <a:rPr lang="et-EE" dirty="0" err="1"/>
              <a:t>you</a:t>
            </a:r>
            <a:r>
              <a:rPr lang="et-EE" dirty="0"/>
              <a:t>!</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forename.surname@institution.ee</a:t>
            </a:r>
          </a:p>
          <a:p>
            <a:endParaRPr lang="et-EE" dirty="0"/>
          </a:p>
        </p:txBody>
      </p:sp>
      <p:pic>
        <p:nvPicPr>
          <p:cNvPr id="6" name="Picture 5" descr="maaeluministeerium_3lovi_eng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err="1"/>
              <a:t>eesnimi@perenimi@amet.ee</a:t>
            </a:r>
            <a:endParaRPr lang="et-EE" dirty="0"/>
          </a:p>
          <a:p>
            <a:endParaRPr lang="et-EE"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313" y="181970"/>
            <a:ext cx="3465000" cy="1386000"/>
          </a:xfrm>
          <a:prstGeom prst="rect">
            <a:avLst/>
          </a:prstGeom>
        </p:spPr>
      </p:pic>
    </p:spTree>
    <p:extLst>
      <p:ext uri="{BB962C8B-B14F-4D97-AF65-F5344CB8AC3E}">
        <p14:creationId xmlns:p14="http://schemas.microsoft.com/office/powerpoint/2010/main" val="3403631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End Slide Blu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forename.surname@institution.ee</a:t>
            </a:r>
          </a:p>
          <a:p>
            <a:endParaRPr lang="et-EE"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305" y="198514"/>
            <a:ext cx="3465000" cy="1386000"/>
          </a:xfrm>
          <a:prstGeom prst="rect">
            <a:avLst/>
          </a:prstGeom>
        </p:spPr>
      </p:pic>
    </p:spTree>
    <p:extLst>
      <p:ext uri="{BB962C8B-B14F-4D97-AF65-F5344CB8AC3E}">
        <p14:creationId xmlns:p14="http://schemas.microsoft.com/office/powerpoint/2010/main" val="3403631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End Slide Blu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blipFill dpi="0" rotWithShape="1">
            <a:blip r:embed="rId2" cstate="print">
              <a:duotone>
                <a:schemeClr val="accent1">
                  <a:shade val="45000"/>
                  <a:satMod val="135000"/>
                </a:schemeClr>
                <a:prstClr val="white"/>
              </a:duotone>
              <a:lum contrast="51000"/>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err="1"/>
              <a:t>eesnimi@perenimi@amet.ee</a:t>
            </a:r>
            <a:endParaRPr lang="et-EE" dirty="0"/>
          </a:p>
          <a:p>
            <a:endParaRPr lang="et-EE" dirty="0"/>
          </a:p>
        </p:txBody>
      </p:sp>
      <p:pic>
        <p:nvPicPr>
          <p:cNvPr id="10" name="Picture 9" descr="maaeluministeerium_vapp_est_black.png"/>
          <p:cNvPicPr>
            <a:picLocks noChangeAspect="1"/>
          </p:cNvPicPr>
          <p:nvPr userDrawn="1"/>
        </p:nvPicPr>
        <p:blipFill>
          <a:blip r:embed="rId3"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2418115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End Slide Blu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blipFill dpi="0" rotWithShape="1">
            <a:blip r:embed="rId2" cstate="print">
              <a:duotone>
                <a:schemeClr val="accent1">
                  <a:shade val="45000"/>
                  <a:satMod val="135000"/>
                </a:schemeClr>
                <a:prstClr val="white"/>
              </a:duotone>
              <a:lum contrast="51000"/>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forename.surname@institution.ee</a:t>
            </a:r>
          </a:p>
        </p:txBody>
      </p:sp>
      <p:pic>
        <p:nvPicPr>
          <p:cNvPr id="12" name="Picture 11" descr="maaeluministeerium_vapp_eng_black.png"/>
          <p:cNvPicPr>
            <a:picLocks noChangeAspect="1"/>
          </p:cNvPicPr>
          <p:nvPr userDrawn="1"/>
        </p:nvPicPr>
        <p:blipFill>
          <a:blip r:embed="rId3"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42056199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3541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lvl1pPr>
          </a:lstStyle>
          <a:p>
            <a:r>
              <a:rPr lang="et-EE" dirty="0" err="1"/>
              <a:t>Presentation</a:t>
            </a:r>
            <a:r>
              <a:rPr lang="et-EE" dirty="0"/>
              <a:t> </a:t>
            </a:r>
            <a:r>
              <a:rPr lang="et-EE" dirty="0" err="1"/>
              <a:t>Title</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Institution</a:t>
            </a:r>
            <a:r>
              <a:rPr lang="et-EE" dirty="0"/>
              <a:t> / </a:t>
            </a:r>
            <a:r>
              <a:rPr lang="et-EE" dirty="0" err="1"/>
              <a:t>Job</a:t>
            </a:r>
            <a:r>
              <a:rPr lang="et-EE" dirty="0"/>
              <a:t> </a:t>
            </a:r>
            <a:r>
              <a:rPr lang="et-EE" dirty="0" err="1"/>
              <a:t>Title</a:t>
            </a:r>
            <a:endParaRPr lang="et-EE" dirty="0"/>
          </a:p>
          <a:p>
            <a:endParaRPr lang="et-EE" dirty="0"/>
          </a:p>
          <a:p>
            <a:r>
              <a:rPr lang="et-EE" dirty="0"/>
              <a:t>14.05.2017</a:t>
            </a:r>
            <a:endParaRPr lang="en-US" dirty="0"/>
          </a:p>
        </p:txBody>
      </p:sp>
      <p:pic>
        <p:nvPicPr>
          <p:cNvPr id="8" name="Picture 7" descr="maaeluministeerium_3lovi_eng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426755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Blu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r>
              <a:rPr kumimoji="0" lang="et-EE" sz="1800" b="0" i="0" u="none" strike="noStrike" cap="none" normalizeH="0" baseline="0" dirty="0">
                <a:ln>
                  <a:noFill/>
                </a:ln>
                <a:noFill/>
                <a:effectLst/>
                <a:latin typeface="Roboto Condensed" panose="02000000000000000000" pitchFamily="2" charset="0"/>
                <a:ea typeface="Microsoft YaHei" panose="020B0503020204020204" pitchFamily="34" charset="-122"/>
              </a:rPr>
              <a:t>S</a:t>
            </a:r>
            <a:endParaRPr kumimoji="0" lang="en-US" sz="1800" b="0" i="0" u="none" strike="noStrike" cap="none" normalizeH="0" baseline="0" dirty="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baseline="0">
                <a:solidFill>
                  <a:schemeClr val="bg1"/>
                </a:solidFill>
              </a:defRPr>
            </a:lvl1pPr>
          </a:lstStyle>
          <a:p>
            <a:r>
              <a:rPr lang="et-EE" dirty="0"/>
              <a:t>Esitlusslaidide pealkiri</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asutuse nimetus / ametinimetus</a:t>
            </a:r>
          </a:p>
          <a:p>
            <a:endParaRPr lang="et-EE" dirty="0"/>
          </a:p>
          <a:p>
            <a:r>
              <a:rPr lang="et-EE" dirty="0"/>
              <a:t>14.12.2013</a:t>
            </a:r>
            <a:endParaRPr lang="en-US" dirty="0"/>
          </a:p>
        </p:txBody>
      </p:sp>
      <p:pic>
        <p:nvPicPr>
          <p:cNvPr id="8" name="Picture 7" descr="maaeluministeerium_vapp_est_black.png"/>
          <p:cNvPicPr>
            <a:picLocks noChangeAspect="1"/>
          </p:cNvPicPr>
          <p:nvPr userDrawn="1"/>
        </p:nvPicPr>
        <p:blipFill>
          <a:blip r:embed="rId2"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3114093990"/>
      </p:ext>
    </p:extLst>
  </p:cSld>
  <p:clrMapOvr>
    <a:masterClrMapping/>
  </p:clrMapOvr>
  <p:extLst>
    <p:ext uri="{DCECCB84-F9BA-43D5-87BE-67443E8EF086}">
      <p15:sldGuideLst xmlns:p15="http://schemas.microsoft.com/office/powerpoint/2012/main">
        <p15:guide id="1" orient="horz" pos="2154" userDrawn="1">
          <p15:clr>
            <a:srgbClr val="FBAE40"/>
          </p15:clr>
        </p15:guide>
        <p15:guide id="2" pos="283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le Slide Blu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solidFill>
                  <a:schemeClr val="bg1"/>
                </a:solidFill>
              </a:defRPr>
            </a:lvl1pPr>
          </a:lstStyle>
          <a:p>
            <a:r>
              <a:rPr lang="et-EE" dirty="0" err="1"/>
              <a:t>Presentation</a:t>
            </a:r>
            <a:r>
              <a:rPr lang="et-EE" dirty="0"/>
              <a:t> </a:t>
            </a:r>
            <a:r>
              <a:rPr lang="et-EE" dirty="0" err="1"/>
              <a:t>Title</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Institution</a:t>
            </a:r>
            <a:r>
              <a:rPr lang="et-EE" dirty="0"/>
              <a:t> / </a:t>
            </a:r>
            <a:r>
              <a:rPr lang="et-EE" dirty="0" err="1"/>
              <a:t>Job</a:t>
            </a:r>
            <a:r>
              <a:rPr lang="et-EE" dirty="0"/>
              <a:t> </a:t>
            </a:r>
            <a:r>
              <a:rPr lang="et-EE" dirty="0" err="1"/>
              <a:t>Title</a:t>
            </a:r>
            <a:endParaRPr lang="et-EE" dirty="0"/>
          </a:p>
          <a:p>
            <a:endParaRPr lang="et-EE" dirty="0"/>
          </a:p>
          <a:p>
            <a:r>
              <a:rPr lang="et-EE" dirty="0"/>
              <a:t>14.12.2013</a:t>
            </a:r>
            <a:endParaRPr lang="en-US" dirty="0"/>
          </a:p>
        </p:txBody>
      </p:sp>
      <p:pic>
        <p:nvPicPr>
          <p:cNvPr id="9" name="Picture 8" descr="maaeluministeerium_vapp_eng_black.png"/>
          <p:cNvPicPr>
            <a:picLocks noChangeAspect="1"/>
          </p:cNvPicPr>
          <p:nvPr userDrawn="1"/>
        </p:nvPicPr>
        <p:blipFill>
          <a:blip r:embed="rId2"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2_Title Slide Blu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blipFill dpi="0" rotWithShape="1">
            <a:blip r:embed="rId2" cstate="print">
              <a:duotone>
                <a:schemeClr val="accent1">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baseline="0">
                <a:solidFill>
                  <a:schemeClr val="bg1"/>
                </a:solidFill>
              </a:defRPr>
            </a:lvl1pPr>
          </a:lstStyle>
          <a:p>
            <a:r>
              <a:rPr lang="et-EE" dirty="0"/>
              <a:t>Esitlusslaidide pealkiri</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asutuse nimetus / ametinimetus</a:t>
            </a:r>
          </a:p>
          <a:p>
            <a:endParaRPr lang="et-EE" dirty="0"/>
          </a:p>
          <a:p>
            <a:r>
              <a:rPr lang="et-EE" dirty="0"/>
              <a:t>14.12.2013</a:t>
            </a:r>
            <a:endParaRPr lang="en-US" dirty="0"/>
          </a:p>
        </p:txBody>
      </p:sp>
      <p:pic>
        <p:nvPicPr>
          <p:cNvPr id="8" name="Picture 7" descr="maaeluministeerium_vapp_est_black.png"/>
          <p:cNvPicPr>
            <a:picLocks noChangeAspect="1"/>
          </p:cNvPicPr>
          <p:nvPr userDrawn="1"/>
        </p:nvPicPr>
        <p:blipFill>
          <a:blip r:embed="rId3"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353627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5_Title Slide Blu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blipFill dpi="0" rotWithShape="1">
            <a:blip r:embed="rId2" cstate="print">
              <a:duotone>
                <a:schemeClr val="accent1">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solidFill>
                  <a:schemeClr val="bg1"/>
                </a:solidFill>
              </a:defRPr>
            </a:lvl1pPr>
          </a:lstStyle>
          <a:p>
            <a:r>
              <a:rPr lang="et-EE" dirty="0" err="1"/>
              <a:t>Presentation</a:t>
            </a:r>
            <a:r>
              <a:rPr lang="et-EE" dirty="0"/>
              <a:t> </a:t>
            </a:r>
            <a:r>
              <a:rPr lang="et-EE" dirty="0" err="1"/>
              <a:t>Title</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Institution</a:t>
            </a:r>
            <a:r>
              <a:rPr lang="et-EE" dirty="0"/>
              <a:t> / </a:t>
            </a:r>
            <a:r>
              <a:rPr lang="et-EE" dirty="0" err="1"/>
              <a:t>Job</a:t>
            </a:r>
            <a:r>
              <a:rPr lang="et-EE" dirty="0"/>
              <a:t> </a:t>
            </a:r>
            <a:r>
              <a:rPr lang="et-EE" dirty="0" err="1"/>
              <a:t>Title</a:t>
            </a:r>
            <a:endParaRPr lang="et-EE" dirty="0"/>
          </a:p>
          <a:p>
            <a:endParaRPr lang="et-EE" dirty="0"/>
          </a:p>
          <a:p>
            <a:r>
              <a:rPr lang="et-EE" dirty="0"/>
              <a:t>14.12.2013</a:t>
            </a:r>
            <a:endParaRPr lang="en-US" dirty="0"/>
          </a:p>
        </p:txBody>
      </p:sp>
      <p:pic>
        <p:nvPicPr>
          <p:cNvPr id="9" name="Picture 8" descr="maaeluministeerium_vapp_eng_black.png"/>
          <p:cNvPicPr>
            <a:picLocks noChangeAspect="1"/>
          </p:cNvPicPr>
          <p:nvPr userDrawn="1"/>
        </p:nvPicPr>
        <p:blipFill>
          <a:blip r:embed="rId3"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4118804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503239" y="1768475"/>
            <a:ext cx="7920000" cy="4513263"/>
          </a:xfr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Edit Master text styles</a:t>
            </a:r>
          </a:p>
        </p:txBody>
      </p:sp>
    </p:spTree>
    <p:extLst>
      <p:ext uri="{BB962C8B-B14F-4D97-AF65-F5344CB8AC3E}">
        <p14:creationId xmlns:p14="http://schemas.microsoft.com/office/powerpoint/2010/main" val="99600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503239" y="1768475"/>
            <a:ext cx="7920000" cy="4513263"/>
          </a:xfr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Edit Master text styles</a:t>
            </a:r>
          </a:p>
        </p:txBody>
      </p:sp>
    </p:spTree>
    <p:extLst>
      <p:ext uri="{BB962C8B-B14F-4D97-AF65-F5344CB8AC3E}">
        <p14:creationId xmlns:p14="http://schemas.microsoft.com/office/powerpoint/2010/main" val="4009672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itle Slide Blue">
    <p:spTree>
      <p:nvGrpSpPr>
        <p:cNvPr id="1" name=""/>
        <p:cNvGrpSpPr/>
        <p:nvPr/>
      </p:nvGrpSpPr>
      <p:grpSpPr>
        <a:xfrm>
          <a:off x="0" y="0"/>
          <a:ext cx="0" cy="0"/>
          <a:chOff x="0" y="0"/>
          <a:chExt cx="0" cy="0"/>
        </a:xfrm>
      </p:grpSpPr>
      <p:sp>
        <p:nvSpPr>
          <p:cNvPr id="7" name="Rectangle 6"/>
          <p:cNvSpPr/>
          <p:nvPr userDrawn="1"/>
        </p:nvSpPr>
        <p:spPr bwMode="auto">
          <a:xfrm>
            <a:off x="0" y="0"/>
            <a:ext cx="8999538" cy="6840538"/>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ctr" anchorCtr="0"/>
          <a:lstStyle>
            <a:lvl1pPr algn="l">
              <a:defRPr sz="5700">
                <a:solidFill>
                  <a:schemeClr val="bg1"/>
                </a:solidFill>
              </a:defRPr>
            </a:lvl1pPr>
          </a:lstStyle>
          <a:p>
            <a:r>
              <a:rPr lang="et-EE" dirty="0"/>
              <a:t>Vahepealkiri</a:t>
            </a:r>
            <a:endParaRPr lang="en-US" dirty="0"/>
          </a:p>
        </p:txBody>
      </p:sp>
    </p:spTree>
    <p:extLst>
      <p:ext uri="{BB962C8B-B14F-4D97-AF65-F5344CB8AC3E}">
        <p14:creationId xmlns:p14="http://schemas.microsoft.com/office/powerpoint/2010/main" val="1858575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6" name="Rectangle 2"/>
          <p:cNvSpPr>
            <a:spLocks noGrp="1" noChangeArrowheads="1"/>
          </p:cNvSpPr>
          <p:nvPr>
            <p:ph type="body" idx="1"/>
          </p:nvPr>
        </p:nvSpPr>
        <p:spPr bwMode="auto">
          <a:xfrm>
            <a:off x="503238" y="1768475"/>
            <a:ext cx="9069387" cy="451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fld id="{91A857D3-8977-4B76-8A8E-76EC884CC3A4}" type="slidenum">
              <a:rPr lang="et-EE" altLang="en-US"/>
              <a:pPr/>
              <a:t>‹#›</a:t>
            </a:fld>
            <a:endParaRPr lang="et-EE" altLang="en-US"/>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61" r:id="rId3"/>
    <p:sldLayoutId id="2147483665" r:id="rId4"/>
    <p:sldLayoutId id="2147483671" r:id="rId5"/>
    <p:sldLayoutId id="2147483672" r:id="rId6"/>
    <p:sldLayoutId id="2147483650" r:id="rId7"/>
    <p:sldLayoutId id="2147483662" r:id="rId8"/>
    <p:sldLayoutId id="2147483673" r:id="rId9"/>
    <p:sldLayoutId id="2147483668" r:id="rId10"/>
    <p:sldLayoutId id="2147483670" r:id="rId11"/>
    <p:sldLayoutId id="2147483660" r:id="rId12"/>
    <p:sldLayoutId id="2147483666" r:id="rId13"/>
    <p:sldLayoutId id="2147483663" r:id="rId14"/>
    <p:sldLayoutId id="2147483669" r:id="rId15"/>
    <p:sldLayoutId id="2147483674" r:id="rId16"/>
    <p:sldLayoutId id="2147483675" r:id="rId17"/>
    <p:sldLayoutId id="2147483655" r:id="rId18"/>
  </p:sldLayoutIdLst>
  <p:txStyles>
    <p:title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eaLnBrk="1" fontAlgn="base" hangingPunct="1">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1" fontAlgn="base" hangingPunct="1">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1" fontAlgn="base" hangingPunct="1">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1" fontAlgn="base" hangingPunct="1">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1" fontAlgn="base" hangingPunct="1">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t-EE" sz="4800" dirty="0"/>
              <a:t>Põllumajandusliku tegevusega alustava noore ettevõtja toetus</a:t>
            </a:r>
            <a:br>
              <a:rPr lang="et-EE" sz="4800" dirty="0"/>
            </a:br>
            <a:endParaRPr lang="et-EE" sz="4800" dirty="0"/>
          </a:p>
        </p:txBody>
      </p:sp>
      <p:sp>
        <p:nvSpPr>
          <p:cNvPr id="11" name="Subtitle 10"/>
          <p:cNvSpPr>
            <a:spLocks noGrp="1"/>
          </p:cNvSpPr>
          <p:nvPr>
            <p:ph type="subTitle" idx="1"/>
          </p:nvPr>
        </p:nvSpPr>
        <p:spPr/>
        <p:txBody>
          <a:bodyPr/>
          <a:lstStyle/>
          <a:p>
            <a:r>
              <a:rPr lang="et-EE" dirty="0"/>
              <a:t>Jürgen Ojalo</a:t>
            </a:r>
          </a:p>
          <a:p>
            <a:r>
              <a:rPr lang="et-EE" dirty="0"/>
              <a:t>Maaeluministeerium / peaspetsialist</a:t>
            </a:r>
          </a:p>
          <a:p>
            <a:endParaRPr lang="et-EE" dirty="0"/>
          </a:p>
          <a:p>
            <a:r>
              <a:rPr lang="et-EE" dirty="0"/>
              <a:t>24.07.2019</a:t>
            </a:r>
          </a:p>
          <a:p>
            <a:endParaRPr lang="et-EE" dirty="0"/>
          </a:p>
        </p:txBody>
      </p:sp>
      <p:pic>
        <p:nvPicPr>
          <p:cNvPr id="5" name="Picture 4" descr="C:\Users\eneito\Pictures\Logod\JPEG_arengukava_logo_koos_ringtaustag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7316" y="175773"/>
            <a:ext cx="1086684" cy="108668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www.agri.ee/sites/default/files/pictures/logo/el-embleem-tekstiga-2014-1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5993" y="175773"/>
            <a:ext cx="887118" cy="108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785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Taotleja</a:t>
            </a:r>
          </a:p>
        </p:txBody>
      </p:sp>
      <p:sp>
        <p:nvSpPr>
          <p:cNvPr id="3" name="Content Placeholder 2"/>
          <p:cNvSpPr>
            <a:spLocks noGrp="1"/>
          </p:cNvSpPr>
          <p:nvPr>
            <p:ph idx="1"/>
          </p:nvPr>
        </p:nvSpPr>
        <p:spPr/>
        <p:txBody>
          <a:bodyPr/>
          <a:lstStyle/>
          <a:p>
            <a:r>
              <a:rPr lang="et-EE" sz="2400" dirty="0"/>
              <a:t>Kuni 40-aastane füüsilisest isikust ettevõtja või äriühing (va tulundusühistu), kelle kõik osanikud/aktsionärid on taotlemise ajal kuni 40-aastased füüsilised isikud</a:t>
            </a:r>
          </a:p>
          <a:p>
            <a:r>
              <a:rPr lang="et-EE" sz="2400" dirty="0"/>
              <a:t>Mikro- või väikeettevõtja (vähem kui 50 töötajat ja aastakäive alla 10 mln euro)</a:t>
            </a:r>
          </a:p>
          <a:p>
            <a:r>
              <a:rPr lang="et-EE" sz="2400" dirty="0"/>
              <a:t>Taotleja ei ole põllumajandusliku majandustegevusega tegelenud kauem kui 24 kuud, erandiks on olemasoleva ettevõtte omandamine </a:t>
            </a:r>
          </a:p>
          <a:p>
            <a:endParaRPr lang="et-EE" sz="2400" dirty="0"/>
          </a:p>
        </p:txBody>
      </p:sp>
    </p:spTree>
    <p:extLst>
      <p:ext uri="{BB962C8B-B14F-4D97-AF65-F5344CB8AC3E}">
        <p14:creationId xmlns:p14="http://schemas.microsoft.com/office/powerpoint/2010/main" val="407826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Kontrolli omamise nõue</a:t>
            </a:r>
          </a:p>
        </p:txBody>
      </p:sp>
      <p:sp>
        <p:nvSpPr>
          <p:cNvPr id="3" name="Content Placeholder 2"/>
          <p:cNvSpPr>
            <a:spLocks noGrp="1"/>
          </p:cNvSpPr>
          <p:nvPr>
            <p:ph idx="1"/>
          </p:nvPr>
        </p:nvSpPr>
        <p:spPr/>
        <p:txBody>
          <a:bodyPr/>
          <a:lstStyle/>
          <a:p>
            <a:r>
              <a:rPr lang="et-EE" dirty="0"/>
              <a:t>Noor(</a:t>
            </a:r>
            <a:r>
              <a:rPr lang="et-EE" dirty="0" err="1"/>
              <a:t>ed</a:t>
            </a:r>
            <a:r>
              <a:rPr lang="et-EE" dirty="0"/>
              <a:t>) põllumajandustootja(d) omab ettevõtte üle kontrolli, mis tähendab:</a:t>
            </a:r>
          </a:p>
          <a:p>
            <a:pPr marL="774900" indent="-342900">
              <a:lnSpc>
                <a:spcPct val="100000"/>
              </a:lnSpc>
              <a:spcAft>
                <a:spcPts val="0"/>
              </a:spcAft>
            </a:pPr>
            <a:r>
              <a:rPr lang="et-EE" sz="2400" dirty="0"/>
              <a:t>Noor põllumajandustootja omab 100% täisühingu või usaldusühingu osalusest ning on õigustatud äriühingut juhtima</a:t>
            </a:r>
          </a:p>
          <a:p>
            <a:pPr marL="774900" indent="-342900">
              <a:lnSpc>
                <a:spcPct val="100000"/>
              </a:lnSpc>
              <a:spcAft>
                <a:spcPts val="0"/>
              </a:spcAft>
            </a:pPr>
            <a:r>
              <a:rPr lang="et-EE" sz="2400" dirty="0"/>
              <a:t>Noor põllumajandustootja omab osaühingus või aktsiaseltsis 100% osa- või aktsiakapitalist ning on õigustatud äriühingut juhtima</a:t>
            </a:r>
          </a:p>
          <a:p>
            <a:pPr marL="774900" indent="-342900">
              <a:lnSpc>
                <a:spcPct val="100000"/>
              </a:lnSpc>
              <a:spcAft>
                <a:spcPts val="0"/>
              </a:spcAft>
            </a:pPr>
            <a:r>
              <a:rPr lang="et-EE" sz="2400" dirty="0"/>
              <a:t>Osaühingu või aktsiaseltsi juhatuse liige võib olla üksnes noor põllumajandustootja</a:t>
            </a:r>
          </a:p>
          <a:p>
            <a:pPr indent="0">
              <a:lnSpc>
                <a:spcPct val="100000"/>
              </a:lnSpc>
              <a:spcAft>
                <a:spcPts val="0"/>
              </a:spcAft>
              <a:buNone/>
            </a:pPr>
            <a:endParaRPr lang="et-EE" dirty="0"/>
          </a:p>
          <a:p>
            <a:pPr lvl="1">
              <a:lnSpc>
                <a:spcPct val="100000"/>
              </a:lnSpc>
            </a:pPr>
            <a:endParaRPr lang="et-EE" dirty="0"/>
          </a:p>
          <a:p>
            <a:pPr lvl="5">
              <a:lnSpc>
                <a:spcPct val="100000"/>
              </a:lnSpc>
            </a:pPr>
            <a:endParaRPr lang="et-EE" dirty="0"/>
          </a:p>
        </p:txBody>
      </p:sp>
    </p:spTree>
    <p:extLst>
      <p:ext uri="{BB962C8B-B14F-4D97-AF65-F5344CB8AC3E}">
        <p14:creationId xmlns:p14="http://schemas.microsoft.com/office/powerpoint/2010/main" val="1869268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Äriplaan</a:t>
            </a:r>
          </a:p>
        </p:txBody>
      </p:sp>
      <p:sp>
        <p:nvSpPr>
          <p:cNvPr id="3" name="Content Placeholder 2"/>
          <p:cNvSpPr>
            <a:spLocks noGrp="1"/>
          </p:cNvSpPr>
          <p:nvPr>
            <p:ph idx="1"/>
          </p:nvPr>
        </p:nvSpPr>
        <p:spPr/>
        <p:txBody>
          <a:bodyPr/>
          <a:lstStyle/>
          <a:p>
            <a:r>
              <a:rPr lang="et-EE" dirty="0"/>
              <a:t>Taotlejal peab olema koostatud jooksva majandusaasta ja sellele kahe järgneva majandusaasta kohta nõuetele vastav äriplaan</a:t>
            </a:r>
          </a:p>
          <a:p>
            <a:r>
              <a:rPr lang="et-EE" dirty="0"/>
              <a:t>Äriplaanis kirjeldatakse taotletud toetussumma kasutamist põllumajanduslike toodete tootmise alustamiseks või arendamise alaseks tegevuseks</a:t>
            </a:r>
          </a:p>
          <a:p>
            <a:endParaRPr lang="et-EE" dirty="0"/>
          </a:p>
        </p:txBody>
      </p:sp>
    </p:spTree>
    <p:extLst>
      <p:ext uri="{BB962C8B-B14F-4D97-AF65-F5344CB8AC3E}">
        <p14:creationId xmlns:p14="http://schemas.microsoft.com/office/powerpoint/2010/main" val="2892413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Nõuded haridusele ja töökogemusele (1)</a:t>
            </a:r>
          </a:p>
        </p:txBody>
      </p:sp>
      <p:sp>
        <p:nvSpPr>
          <p:cNvPr id="3" name="Content Placeholder 2"/>
          <p:cNvSpPr>
            <a:spLocks noGrp="1"/>
          </p:cNvSpPr>
          <p:nvPr>
            <p:ph idx="1"/>
          </p:nvPr>
        </p:nvSpPr>
        <p:spPr/>
        <p:txBody>
          <a:bodyPr/>
          <a:lstStyle/>
          <a:p>
            <a:r>
              <a:rPr lang="et-EE" sz="2400" dirty="0"/>
              <a:t>Füüsilisest isikust ettevõtjal või äriühingu kõigil osanikel/aktsionäridel peab olema vähemalt kaheaastane põllumajandusalane töökogemus ja</a:t>
            </a:r>
          </a:p>
          <a:p>
            <a:pPr marL="774900" indent="-342900">
              <a:lnSpc>
                <a:spcPct val="100000"/>
              </a:lnSpc>
              <a:spcAft>
                <a:spcPts val="0"/>
              </a:spcAft>
            </a:pPr>
            <a:r>
              <a:rPr lang="et-EE" sz="2400" dirty="0"/>
              <a:t>Põllumajandusalane keskeriharidus</a:t>
            </a:r>
          </a:p>
          <a:p>
            <a:pPr marL="774900" indent="-342900">
              <a:lnSpc>
                <a:spcPct val="100000"/>
              </a:lnSpc>
              <a:spcAft>
                <a:spcPts val="0"/>
              </a:spcAft>
            </a:pPr>
            <a:r>
              <a:rPr lang="et-EE" sz="2400" dirty="0"/>
              <a:t>Põllumajandusalane kõrgharidus</a:t>
            </a:r>
          </a:p>
          <a:p>
            <a:pPr marL="774900" indent="-342900">
              <a:lnSpc>
                <a:spcPct val="100000"/>
              </a:lnSpc>
              <a:spcAft>
                <a:spcPts val="0"/>
              </a:spcAft>
            </a:pPr>
            <a:r>
              <a:rPr lang="et-EE" sz="2400" dirty="0"/>
              <a:t>Kutsekvalifikatsiooni 5. tase põllumajandustootmise valdkonnas</a:t>
            </a:r>
          </a:p>
          <a:p>
            <a:pPr marL="774900" indent="-342900">
              <a:lnSpc>
                <a:spcPct val="100000"/>
              </a:lnSpc>
              <a:spcAft>
                <a:spcPts val="0"/>
              </a:spcAft>
            </a:pPr>
            <a:r>
              <a:rPr lang="et-EE" sz="2400" dirty="0"/>
              <a:t>Eesti hariduse infosüsteemis enne 2013. aasta 1. septembris registreeritud õppekavale vastav põllumajandusalane kutseharidus</a:t>
            </a:r>
          </a:p>
          <a:p>
            <a:endParaRPr lang="et-EE" dirty="0"/>
          </a:p>
          <a:p>
            <a:endParaRPr lang="et-EE" dirty="0"/>
          </a:p>
          <a:p>
            <a:pPr lvl="1"/>
            <a:endParaRPr lang="et-EE" dirty="0"/>
          </a:p>
        </p:txBody>
      </p:sp>
    </p:spTree>
    <p:extLst>
      <p:ext uri="{BB962C8B-B14F-4D97-AF65-F5344CB8AC3E}">
        <p14:creationId xmlns:p14="http://schemas.microsoft.com/office/powerpoint/2010/main" val="2048558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Nõuded haridusele ja töökogemusele (2)</a:t>
            </a:r>
          </a:p>
        </p:txBody>
      </p:sp>
      <p:sp>
        <p:nvSpPr>
          <p:cNvPr id="3" name="Content Placeholder 2"/>
          <p:cNvSpPr>
            <a:spLocks noGrp="1"/>
          </p:cNvSpPr>
          <p:nvPr>
            <p:ph idx="1"/>
          </p:nvPr>
        </p:nvSpPr>
        <p:spPr/>
        <p:txBody>
          <a:bodyPr/>
          <a:lstStyle/>
          <a:p>
            <a:r>
              <a:rPr lang="et-EE" dirty="0"/>
              <a:t>Vastava töökogemuse, hariduse või kutse puudumisel tuleb see omandada 36 kuu jooksul taotluse rahuldamise otsuse tegemisest</a:t>
            </a:r>
          </a:p>
          <a:p>
            <a:endParaRPr lang="et-EE" dirty="0"/>
          </a:p>
        </p:txBody>
      </p:sp>
    </p:spTree>
    <p:extLst>
      <p:ext uri="{BB962C8B-B14F-4D97-AF65-F5344CB8AC3E}">
        <p14:creationId xmlns:p14="http://schemas.microsoft.com/office/powerpoint/2010/main" val="1745570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Esmakordselt alustamine</a:t>
            </a:r>
          </a:p>
        </p:txBody>
      </p:sp>
      <p:sp>
        <p:nvSpPr>
          <p:cNvPr id="3" name="Content Placeholder 2"/>
          <p:cNvSpPr>
            <a:spLocks noGrp="1"/>
          </p:cNvSpPr>
          <p:nvPr>
            <p:ph idx="1"/>
          </p:nvPr>
        </p:nvSpPr>
        <p:spPr/>
        <p:txBody>
          <a:bodyPr/>
          <a:lstStyle/>
          <a:p>
            <a:r>
              <a:rPr lang="et-EE" sz="2400" dirty="0"/>
              <a:t>Füüsilisest isikust ettevõtja, äriühingu osanik/aktsionär peab olema põllumajandusliku majapidamise juhina esimest korda tegutsema asunud, see tähendab:</a:t>
            </a:r>
          </a:p>
          <a:p>
            <a:pPr marL="774900" indent="-342900">
              <a:lnSpc>
                <a:spcPct val="100000"/>
              </a:lnSpc>
              <a:spcAft>
                <a:spcPts val="0"/>
              </a:spcAft>
            </a:pPr>
            <a:r>
              <a:rPr lang="et-EE" sz="2400" dirty="0"/>
              <a:t>Taotleja ei ole taotluse esitamise tähtpäevaks tegelenud põllumajandusliku majandustegevusega füüsilisest isikust ettevõtjana kauem kui 24 kuud</a:t>
            </a:r>
          </a:p>
          <a:p>
            <a:pPr marL="774900" indent="-342900">
              <a:lnSpc>
                <a:spcPct val="100000"/>
              </a:lnSpc>
              <a:spcAft>
                <a:spcPts val="0"/>
              </a:spcAft>
            </a:pPr>
            <a:r>
              <a:rPr lang="et-EE" sz="2400" dirty="0"/>
              <a:t>Taotleja ei ole taotluse esitamise tähtpäevaks omanud osalust põllumajandustegevusega tegelenud äriühingus kauem kui 24 kuud</a:t>
            </a:r>
          </a:p>
          <a:p>
            <a:pPr marL="108000" indent="0">
              <a:buNone/>
            </a:pPr>
            <a:endParaRPr lang="et-EE" dirty="0"/>
          </a:p>
          <a:p>
            <a:pPr lvl="1"/>
            <a:endParaRPr lang="et-EE" dirty="0"/>
          </a:p>
        </p:txBody>
      </p:sp>
    </p:spTree>
    <p:extLst>
      <p:ext uri="{BB962C8B-B14F-4D97-AF65-F5344CB8AC3E}">
        <p14:creationId xmlns:p14="http://schemas.microsoft.com/office/powerpoint/2010/main" val="3169983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179910"/>
            <a:ext cx="7920000" cy="864096"/>
          </a:xfrm>
        </p:spPr>
        <p:txBody>
          <a:bodyPr anchor="ctr"/>
          <a:lstStyle/>
          <a:p>
            <a:pPr algn="ctr"/>
            <a:r>
              <a:rPr lang="et-EE" dirty="0"/>
              <a:t>Ettevõtte </a:t>
            </a:r>
            <a:r>
              <a:rPr lang="et-EE" dirty="0" err="1"/>
              <a:t>ülevõtmine</a:t>
            </a:r>
            <a:endParaRPr lang="et-EE" dirty="0"/>
          </a:p>
        </p:txBody>
      </p:sp>
      <p:sp>
        <p:nvSpPr>
          <p:cNvPr id="3" name="Content Placeholder 2"/>
          <p:cNvSpPr>
            <a:spLocks noGrp="1"/>
          </p:cNvSpPr>
          <p:nvPr>
            <p:ph idx="1"/>
          </p:nvPr>
        </p:nvSpPr>
        <p:spPr>
          <a:xfrm>
            <a:off x="503239" y="1044007"/>
            <a:ext cx="7920000" cy="5237732"/>
          </a:xfrm>
        </p:spPr>
        <p:txBody>
          <a:bodyPr/>
          <a:lstStyle/>
          <a:p>
            <a:r>
              <a:rPr lang="et-EE" sz="2400" dirty="0"/>
              <a:t>Toetust võib ka taotleda kui taotluse esitamise tähtpäevale eelneva 24 kuu jooksul on omandatud äriühingu kogu osalus või füüsilisest isikust ettevõtjale kuulunud kogu põllumajandusettevõte ning see vastab järgmistele tingimustele:</a:t>
            </a:r>
          </a:p>
          <a:p>
            <a:pPr marL="774900" indent="-342900">
              <a:lnSpc>
                <a:spcPct val="100000"/>
              </a:lnSpc>
              <a:spcAft>
                <a:spcPts val="0"/>
              </a:spcAft>
            </a:pPr>
            <a:r>
              <a:rPr lang="et-EE" sz="2400" dirty="0"/>
              <a:t>Omandatud äriühing või põllumajandusettevõte on tegutsenud vahetult enne omandamist vähemalt ühe 12 kuu pikkuse majandusaasta</a:t>
            </a:r>
          </a:p>
          <a:p>
            <a:pPr marL="774900" indent="-342900">
              <a:lnSpc>
                <a:spcPct val="100000"/>
              </a:lnSpc>
              <a:spcAft>
                <a:spcPts val="0"/>
              </a:spcAft>
            </a:pPr>
            <a:r>
              <a:rPr lang="et-EE" sz="2400" dirty="0"/>
              <a:t>Omandatud äriühingu või põllumajandusette omatoodetud toodete müügitulu moodustas omandamisele vahetult eelnenud majandusaastal üle 50% kogu müügitulust ning jäi 14 000 ja 500 000 euro vahele</a:t>
            </a:r>
          </a:p>
          <a:p>
            <a:pPr marL="774900" indent="-342900">
              <a:lnSpc>
                <a:spcPct val="100000"/>
              </a:lnSpc>
              <a:spcAft>
                <a:spcPts val="0"/>
              </a:spcAft>
            </a:pPr>
            <a:endParaRPr lang="et-EE" sz="2400" dirty="0"/>
          </a:p>
          <a:p>
            <a:pPr marL="774900" indent="-342900">
              <a:lnSpc>
                <a:spcPct val="100000"/>
              </a:lnSpc>
              <a:spcAft>
                <a:spcPts val="0"/>
              </a:spcAft>
            </a:pPr>
            <a:endParaRPr lang="et-EE" sz="2400" dirty="0"/>
          </a:p>
          <a:p>
            <a:pPr marL="774900" indent="-342900">
              <a:lnSpc>
                <a:spcPct val="100000"/>
              </a:lnSpc>
              <a:spcAft>
                <a:spcPts val="0"/>
              </a:spcAft>
            </a:pPr>
            <a:endParaRPr lang="et-EE" sz="2400" dirty="0"/>
          </a:p>
          <a:p>
            <a:endParaRPr lang="et-EE" sz="2400" dirty="0"/>
          </a:p>
        </p:txBody>
      </p:sp>
    </p:spTree>
    <p:extLst>
      <p:ext uri="{BB962C8B-B14F-4D97-AF65-F5344CB8AC3E}">
        <p14:creationId xmlns:p14="http://schemas.microsoft.com/office/powerpoint/2010/main" val="625484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Omatoodetud põllumajanduslik toode</a:t>
            </a:r>
          </a:p>
        </p:txBody>
      </p:sp>
      <p:sp>
        <p:nvSpPr>
          <p:cNvPr id="3" name="Content Placeholder 2"/>
          <p:cNvSpPr>
            <a:spLocks noGrp="1"/>
          </p:cNvSpPr>
          <p:nvPr>
            <p:ph idx="1"/>
          </p:nvPr>
        </p:nvSpPr>
        <p:spPr/>
        <p:txBody>
          <a:bodyPr/>
          <a:lstStyle/>
          <a:p>
            <a:r>
              <a:rPr lang="et-EE" dirty="0"/>
              <a:t>Omatoodetud põllumajanduslikeks toodeteks loetakse Euroopa Liidu toimimise lepingu I lisas nimetatud tooted, välja arvatud kalandus- ja vesiviljelustooted, ja nende töötlemisel saadud tooted</a:t>
            </a:r>
          </a:p>
          <a:p>
            <a:endParaRPr lang="et-EE" dirty="0"/>
          </a:p>
        </p:txBody>
      </p:sp>
    </p:spTree>
    <p:extLst>
      <p:ext uri="{BB962C8B-B14F-4D97-AF65-F5344CB8AC3E}">
        <p14:creationId xmlns:p14="http://schemas.microsoft.com/office/powerpoint/2010/main" val="1219382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95313" y="2448000"/>
            <a:ext cx="8208687" cy="1800000"/>
          </a:xfrm>
          <a:prstGeom prst="rect">
            <a:avLst/>
          </a:prstGeom>
        </p:spPr>
        <p:txBody>
          <a:bodyPr anchor="ctr"/>
          <a:lst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a:lstStyle>
          <a:p>
            <a:pPr algn="ctr"/>
            <a:r>
              <a:rPr lang="et-EE" dirty="0"/>
              <a:t>Nõuded taotlejale</a:t>
            </a:r>
          </a:p>
        </p:txBody>
      </p:sp>
    </p:spTree>
    <p:extLst>
      <p:ext uri="{BB962C8B-B14F-4D97-AF65-F5344CB8AC3E}">
        <p14:creationId xmlns:p14="http://schemas.microsoft.com/office/powerpoint/2010/main" val="177804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Teised toetused</a:t>
            </a:r>
          </a:p>
        </p:txBody>
      </p:sp>
      <p:sp>
        <p:nvSpPr>
          <p:cNvPr id="3" name="Content Placeholder 2"/>
          <p:cNvSpPr>
            <a:spLocks noGrp="1"/>
          </p:cNvSpPr>
          <p:nvPr>
            <p:ph idx="1"/>
          </p:nvPr>
        </p:nvSpPr>
        <p:spPr/>
        <p:txBody>
          <a:bodyPr/>
          <a:lstStyle/>
          <a:p>
            <a:r>
              <a:rPr lang="et-EE" sz="2400" dirty="0"/>
              <a:t>Taotleja või tema osaniku/aktsionäriga soetud ettevõtja ei ole saanud käesoleva meetme ega Eesti maaelu arengukava 2007-2013 meetme „Noorte põllumajandustootjate tegevuse alustamine“ raames toetust</a:t>
            </a:r>
          </a:p>
          <a:p>
            <a:r>
              <a:rPr lang="et-EE" sz="2400" dirty="0"/>
              <a:t>Taotleja ei ole Eesti maaelu arengukava 2014-2020 meetme „Väikeste põllumajandusettevõtete arendamine“ raames toetust saanud, välja arvatud juhul, kui taotleja omandab juba toimiva äriühingu või põllumajandusettevõtte</a:t>
            </a:r>
          </a:p>
        </p:txBody>
      </p:sp>
    </p:spTree>
    <p:extLst>
      <p:ext uri="{BB962C8B-B14F-4D97-AF65-F5344CB8AC3E}">
        <p14:creationId xmlns:p14="http://schemas.microsoft.com/office/powerpoint/2010/main" val="3719967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Ettekande sisu</a:t>
            </a:r>
          </a:p>
        </p:txBody>
      </p:sp>
      <p:sp>
        <p:nvSpPr>
          <p:cNvPr id="3" name="Content Placeholder 2"/>
          <p:cNvSpPr>
            <a:spLocks noGrp="1"/>
          </p:cNvSpPr>
          <p:nvPr>
            <p:ph idx="1"/>
          </p:nvPr>
        </p:nvSpPr>
        <p:spPr/>
        <p:txBody>
          <a:bodyPr/>
          <a:lstStyle/>
          <a:p>
            <a:r>
              <a:rPr lang="et-EE" dirty="0"/>
              <a:t>Meetme kirjeldus</a:t>
            </a:r>
          </a:p>
          <a:p>
            <a:r>
              <a:rPr lang="et-EE" dirty="0"/>
              <a:t>Üldised nõuded toetuse taotlemiseks</a:t>
            </a:r>
          </a:p>
          <a:p>
            <a:r>
              <a:rPr lang="et-EE" dirty="0"/>
              <a:t>Nõuded taotlejale</a:t>
            </a:r>
          </a:p>
          <a:p>
            <a:r>
              <a:rPr lang="et-EE" dirty="0"/>
              <a:t>Äriplaan</a:t>
            </a:r>
          </a:p>
          <a:p>
            <a:r>
              <a:rPr lang="et-EE" dirty="0"/>
              <a:t>Investeeringu tegemine</a:t>
            </a:r>
          </a:p>
          <a:p>
            <a:r>
              <a:rPr lang="et-EE" dirty="0"/>
              <a:t>Toetuse saaja kohustused</a:t>
            </a:r>
          </a:p>
          <a:p>
            <a:r>
              <a:rPr lang="et-EE" dirty="0"/>
              <a:t>Taotluste esitamine ja hindamine</a:t>
            </a:r>
          </a:p>
        </p:txBody>
      </p:sp>
    </p:spTree>
    <p:extLst>
      <p:ext uri="{BB962C8B-B14F-4D97-AF65-F5344CB8AC3E}">
        <p14:creationId xmlns:p14="http://schemas.microsoft.com/office/powerpoint/2010/main" val="3847538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Majandusaasta aruanded</a:t>
            </a:r>
          </a:p>
        </p:txBody>
      </p:sp>
      <p:sp>
        <p:nvSpPr>
          <p:cNvPr id="3" name="Content Placeholder 2"/>
          <p:cNvSpPr>
            <a:spLocks noGrp="1"/>
          </p:cNvSpPr>
          <p:nvPr>
            <p:ph idx="1"/>
          </p:nvPr>
        </p:nvSpPr>
        <p:spPr/>
        <p:txBody>
          <a:bodyPr/>
          <a:lstStyle/>
          <a:p>
            <a:r>
              <a:rPr lang="et-EE" sz="2400" dirty="0"/>
              <a:t>Taotleja peab olema majandusaasta aruanded taotluse esitamise ajaks äriregistrile esitanud, kui see on äriseadustiku alusel nõutav</a:t>
            </a:r>
          </a:p>
          <a:p>
            <a:r>
              <a:rPr lang="et-EE" sz="2400" dirty="0"/>
              <a:t>Äriühingust taotleja või äriühingut omandava taotleja puhul võetakse taotluse aluseks taotluse esitamisele vahetult eelnenud majandusaasta aruanne, mille äriregistrile esitamise tähtaeg on möödunud, kui käesoleva majandusaasta aruanne ei ole esitatud ning selle tähtaeg ei ole taotluse esitamise hetkeks möödunud</a:t>
            </a:r>
          </a:p>
          <a:p>
            <a:endParaRPr lang="et-EE" sz="2400" dirty="0"/>
          </a:p>
        </p:txBody>
      </p:sp>
    </p:spTree>
    <p:extLst>
      <p:ext uri="{BB962C8B-B14F-4D97-AF65-F5344CB8AC3E}">
        <p14:creationId xmlns:p14="http://schemas.microsoft.com/office/powerpoint/2010/main" val="2643416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Nõuded taotlejale (1)</a:t>
            </a:r>
          </a:p>
        </p:txBody>
      </p:sp>
      <p:sp>
        <p:nvSpPr>
          <p:cNvPr id="3" name="Content Placeholder 2"/>
          <p:cNvSpPr>
            <a:spLocks noGrp="1"/>
          </p:cNvSpPr>
          <p:nvPr>
            <p:ph idx="1"/>
          </p:nvPr>
        </p:nvSpPr>
        <p:spPr/>
        <p:txBody>
          <a:bodyPr/>
          <a:lstStyle/>
          <a:p>
            <a:r>
              <a:rPr lang="et-EE" sz="2400" dirty="0"/>
              <a:t>Taotlejal ei ole riikliku maksu võlga või selle tasumine on ajatatud. Ajatamise korral on maksuvõlg, mille tasumise tähtaeg on möödunud, tasutud ettenähtud summas</a:t>
            </a:r>
          </a:p>
          <a:p>
            <a:r>
              <a:rPr lang="et-EE" sz="2400" dirty="0"/>
              <a:t>Varasem riigieelarveline või Euroopa Liidu või </a:t>
            </a:r>
            <a:r>
              <a:rPr lang="et-EE" sz="2400" dirty="0" err="1"/>
              <a:t>välisvahenditest</a:t>
            </a:r>
            <a:r>
              <a:rPr lang="et-EE" sz="2400" dirty="0"/>
              <a:t> saadud ja tagasimaksmisele kuulunud summa on taotleja poolt tagasi makstud või ajatamise korral tagasimaksed tasunud ettenähtud summas</a:t>
            </a:r>
          </a:p>
          <a:p>
            <a:r>
              <a:rPr lang="et-EE" sz="2400" dirty="0"/>
              <a:t>Taotleja suhtes ei ole algatatud likvideerimismenetlust ega nimetatud ajutist pankrotihaldurit või kohtuotsusega välja kuulutatud pankrotti</a:t>
            </a:r>
          </a:p>
          <a:p>
            <a:endParaRPr lang="et-EE" sz="2400" dirty="0"/>
          </a:p>
        </p:txBody>
      </p:sp>
    </p:spTree>
    <p:extLst>
      <p:ext uri="{BB962C8B-B14F-4D97-AF65-F5344CB8AC3E}">
        <p14:creationId xmlns:p14="http://schemas.microsoft.com/office/powerpoint/2010/main" val="894053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Nõuded taotlejale (2)</a:t>
            </a:r>
          </a:p>
        </p:txBody>
      </p:sp>
      <p:sp>
        <p:nvSpPr>
          <p:cNvPr id="3" name="Content Placeholder 2"/>
          <p:cNvSpPr>
            <a:spLocks noGrp="1"/>
          </p:cNvSpPr>
          <p:nvPr>
            <p:ph idx="1"/>
          </p:nvPr>
        </p:nvSpPr>
        <p:spPr/>
        <p:txBody>
          <a:bodyPr/>
          <a:lstStyle/>
          <a:p>
            <a:r>
              <a:rPr lang="et-EE" sz="2400" dirty="0"/>
              <a:t>Äriplaanis märgitud põllumajandusmaa kuulub taotlejale või ta kasutab seda õiguslikul alusel vähemalt järgneva kalendriaasta lõpuni viimase toetusosa väljamaksmisest</a:t>
            </a:r>
          </a:p>
          <a:p>
            <a:r>
              <a:rPr lang="et-EE" sz="2400" dirty="0"/>
              <a:t>Taotleja ei tohi kuuluda kontserni või omada valitsevalt mõju teise põllumajandustootmisega tegeleva ettevõtja üle</a:t>
            </a:r>
          </a:p>
          <a:p>
            <a:endParaRPr lang="et-EE" sz="2400" dirty="0"/>
          </a:p>
        </p:txBody>
      </p:sp>
    </p:spTree>
    <p:extLst>
      <p:ext uri="{BB962C8B-B14F-4D97-AF65-F5344CB8AC3E}">
        <p14:creationId xmlns:p14="http://schemas.microsoft.com/office/powerpoint/2010/main" val="2930979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95313" y="2448000"/>
            <a:ext cx="8208687" cy="1800000"/>
          </a:xfrm>
          <a:prstGeom prst="rect">
            <a:avLst/>
          </a:prstGeom>
        </p:spPr>
        <p:txBody>
          <a:bodyPr anchor="ctr"/>
          <a:lst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a:lstStyle>
          <a:p>
            <a:pPr algn="ctr"/>
            <a:r>
              <a:rPr lang="et-EE" dirty="0"/>
              <a:t>Äriplaan</a:t>
            </a:r>
          </a:p>
        </p:txBody>
      </p:sp>
    </p:spTree>
    <p:extLst>
      <p:ext uri="{BB962C8B-B14F-4D97-AF65-F5344CB8AC3E}">
        <p14:creationId xmlns:p14="http://schemas.microsoft.com/office/powerpoint/2010/main" val="795395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107902"/>
            <a:ext cx="7920000" cy="720080"/>
          </a:xfrm>
        </p:spPr>
        <p:txBody>
          <a:bodyPr anchor="ctr"/>
          <a:lstStyle/>
          <a:p>
            <a:pPr algn="ctr"/>
            <a:r>
              <a:rPr lang="et-EE" dirty="0"/>
              <a:t>Nõuded äriplaanile (1)</a:t>
            </a:r>
          </a:p>
        </p:txBody>
      </p:sp>
      <p:sp>
        <p:nvSpPr>
          <p:cNvPr id="3" name="Content Placeholder 2"/>
          <p:cNvSpPr>
            <a:spLocks noGrp="1"/>
          </p:cNvSpPr>
          <p:nvPr>
            <p:ph idx="1"/>
          </p:nvPr>
        </p:nvSpPr>
        <p:spPr>
          <a:xfrm>
            <a:off x="503239" y="827983"/>
            <a:ext cx="7920000" cy="5453756"/>
          </a:xfrm>
        </p:spPr>
        <p:txBody>
          <a:bodyPr/>
          <a:lstStyle/>
          <a:p>
            <a:r>
              <a:rPr lang="et-EE" sz="2400" dirty="0"/>
              <a:t>Taotluse osana tuleb esitada oma tegevuse arendamise äriplaan jooksvaks ning järgnevaks kaheks aastaks</a:t>
            </a:r>
          </a:p>
          <a:p>
            <a:r>
              <a:rPr lang="et-EE" sz="2400" dirty="0"/>
              <a:t>Äriplaanist peab selguma: </a:t>
            </a:r>
          </a:p>
          <a:p>
            <a:pPr marL="774900" indent="-342900">
              <a:lnSpc>
                <a:spcPct val="100000"/>
              </a:lnSpc>
              <a:spcAft>
                <a:spcPts val="0"/>
              </a:spcAft>
            </a:pPr>
            <a:r>
              <a:rPr lang="et-EE" sz="2400" dirty="0"/>
              <a:t>Põllumajandusettevõtte olukord, olemasoleva vara kirjeldus ja prognoos</a:t>
            </a:r>
          </a:p>
          <a:p>
            <a:pPr marL="774900" indent="-342900">
              <a:lnSpc>
                <a:spcPct val="100000"/>
              </a:lnSpc>
              <a:spcAft>
                <a:spcPts val="0"/>
              </a:spcAft>
            </a:pPr>
            <a:r>
              <a:rPr lang="et-EE" sz="2400" dirty="0"/>
              <a:t>Ettevõtte majandusliku jätkusuutlikkuse edendamise tegevused koos eesmärkide ja teostamise tähtaegadega</a:t>
            </a:r>
          </a:p>
          <a:p>
            <a:pPr marL="774900" indent="-342900">
              <a:lnSpc>
                <a:spcPct val="100000"/>
              </a:lnSpc>
              <a:spcAft>
                <a:spcPts val="0"/>
              </a:spcAft>
            </a:pPr>
            <a:r>
              <a:rPr lang="et-EE" sz="2400" dirty="0"/>
              <a:t>Finantstulemused ja müügitulu või standardkogutoodang</a:t>
            </a:r>
          </a:p>
          <a:p>
            <a:pPr marL="774900" indent="-342900">
              <a:lnSpc>
                <a:spcPct val="100000"/>
              </a:lnSpc>
              <a:spcAft>
                <a:spcPts val="0"/>
              </a:spcAft>
            </a:pPr>
            <a:r>
              <a:rPr lang="et-EE" sz="2400" dirty="0"/>
              <a:t>Olulisemate tegevuste lühikirjeldus, arendamiseks vajalike investeeringute, koolituse, nõuande või muu tegevuse kohta</a:t>
            </a:r>
          </a:p>
          <a:p>
            <a:endParaRPr lang="et-EE" dirty="0"/>
          </a:p>
          <a:p>
            <a:endParaRPr lang="et-EE" dirty="0"/>
          </a:p>
        </p:txBody>
      </p:sp>
    </p:spTree>
    <p:extLst>
      <p:ext uri="{BB962C8B-B14F-4D97-AF65-F5344CB8AC3E}">
        <p14:creationId xmlns:p14="http://schemas.microsoft.com/office/powerpoint/2010/main" val="308440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251918"/>
            <a:ext cx="7920000" cy="648072"/>
          </a:xfrm>
        </p:spPr>
        <p:txBody>
          <a:bodyPr anchor="ctr"/>
          <a:lstStyle/>
          <a:p>
            <a:pPr algn="ctr"/>
            <a:r>
              <a:rPr lang="et-EE" dirty="0"/>
              <a:t>Nõuded äriplaanile (2)</a:t>
            </a:r>
          </a:p>
        </p:txBody>
      </p:sp>
      <p:sp>
        <p:nvSpPr>
          <p:cNvPr id="3" name="Content Placeholder 2"/>
          <p:cNvSpPr>
            <a:spLocks noGrp="1"/>
          </p:cNvSpPr>
          <p:nvPr>
            <p:ph idx="1"/>
          </p:nvPr>
        </p:nvSpPr>
        <p:spPr>
          <a:xfrm>
            <a:off x="503239" y="899991"/>
            <a:ext cx="7920000" cy="5381748"/>
          </a:xfrm>
        </p:spPr>
        <p:txBody>
          <a:bodyPr/>
          <a:lstStyle/>
          <a:p>
            <a:r>
              <a:rPr lang="et-EE" dirty="0"/>
              <a:t>Kui taotleja ei vasta töökogemuse, hariduse või kutse nõuetele, peab äriplaan näitama nendega vastavusse viimiseks vajalikke tegevusi</a:t>
            </a:r>
          </a:p>
          <a:p>
            <a:r>
              <a:rPr lang="et-EE" dirty="0"/>
              <a:t>Olemasoleva äriühingu või põllumajandusettevõtte omandamisel peab äriplaan sisaldama ka taotluse esitamisele eelnenud ühe või kolme majandusaasta toodete müügitulu detailset kirjeldust</a:t>
            </a:r>
          </a:p>
        </p:txBody>
      </p:sp>
    </p:spTree>
    <p:extLst>
      <p:ext uri="{BB962C8B-B14F-4D97-AF65-F5344CB8AC3E}">
        <p14:creationId xmlns:p14="http://schemas.microsoft.com/office/powerpoint/2010/main" val="1703743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Müügitulu ja standardkogutoodangu nõue</a:t>
            </a:r>
          </a:p>
        </p:txBody>
      </p:sp>
      <p:sp>
        <p:nvSpPr>
          <p:cNvPr id="3" name="Content Placeholder 2"/>
          <p:cNvSpPr>
            <a:spLocks noGrp="1"/>
          </p:cNvSpPr>
          <p:nvPr>
            <p:ph idx="1"/>
          </p:nvPr>
        </p:nvSpPr>
        <p:spPr/>
        <p:txBody>
          <a:bodyPr/>
          <a:lstStyle/>
          <a:p>
            <a:r>
              <a:rPr lang="et-EE" sz="2400" dirty="0"/>
              <a:t>Taotleja peab äriplaanis taotlemisele järgneva mõlema majandusaasta lõpuks kavandama omatoodetud põllumajanduslike toodete müügituluks üle 4 000 euro </a:t>
            </a:r>
          </a:p>
          <a:p>
            <a:pPr marL="774900" indent="-342900">
              <a:lnSpc>
                <a:spcPct val="100000"/>
              </a:lnSpc>
              <a:spcAft>
                <a:spcPts val="1200"/>
              </a:spcAft>
            </a:pPr>
            <a:r>
              <a:rPr lang="et-EE" sz="2400" dirty="0"/>
              <a:t>See nõue ei kehti taotlejatele kelle põhitegevusala on </a:t>
            </a:r>
            <a:r>
              <a:rPr lang="fi-FI" sz="2400" dirty="0"/>
              <a:t>puuvilja-, marja-, </a:t>
            </a:r>
            <a:r>
              <a:rPr lang="fi-FI" sz="2400" dirty="0" err="1"/>
              <a:t>pähkli</a:t>
            </a:r>
            <a:r>
              <a:rPr lang="fi-FI" sz="2400" dirty="0"/>
              <a:t>-, </a:t>
            </a:r>
            <a:r>
              <a:rPr lang="fi-FI" sz="2400" dirty="0" err="1"/>
              <a:t>köögivilja</a:t>
            </a:r>
            <a:r>
              <a:rPr lang="fi-FI" sz="2400" dirty="0"/>
              <a:t>-, viinamarja-, </a:t>
            </a:r>
            <a:r>
              <a:rPr lang="fi-FI" sz="2400" dirty="0" err="1"/>
              <a:t>veise</a:t>
            </a:r>
            <a:r>
              <a:rPr lang="fi-FI" sz="2400" dirty="0"/>
              <a:t>- </a:t>
            </a:r>
            <a:r>
              <a:rPr lang="fi-FI" sz="2400" dirty="0" err="1"/>
              <a:t>või</a:t>
            </a:r>
            <a:r>
              <a:rPr lang="fi-FI" sz="2400" dirty="0"/>
              <a:t> </a:t>
            </a:r>
            <a:r>
              <a:rPr lang="fi-FI" sz="2400" dirty="0" err="1"/>
              <a:t>hobusekasvatus</a:t>
            </a:r>
            <a:r>
              <a:rPr lang="fi-FI" sz="2400" dirty="0"/>
              <a:t> </a:t>
            </a:r>
            <a:r>
              <a:rPr lang="fi-FI" sz="2400" dirty="0" err="1"/>
              <a:t>või</a:t>
            </a:r>
            <a:r>
              <a:rPr lang="fi-FI" sz="2400" dirty="0"/>
              <a:t> </a:t>
            </a:r>
            <a:r>
              <a:rPr lang="fi-FI" sz="2400" dirty="0" err="1"/>
              <a:t>mesindus</a:t>
            </a:r>
            <a:endParaRPr lang="et-EE" sz="2400" dirty="0"/>
          </a:p>
          <a:p>
            <a:r>
              <a:rPr lang="et-EE" sz="2400" dirty="0"/>
              <a:t>Välja arvatud olemasoleva äriühingu või põllumajandusettevõtte omandamisel peab taotleja äriplaanis taotlemisele järgneva mõlema majandusaasta lõpuks kavandama põllumajandusliku standardkogutoodangu väärtuseks üle 14 000 euro</a:t>
            </a:r>
          </a:p>
          <a:p>
            <a:pPr marL="108000" indent="0">
              <a:buNone/>
            </a:pPr>
            <a:endParaRPr lang="et-EE" sz="2400" dirty="0"/>
          </a:p>
          <a:p>
            <a:endParaRPr lang="et-EE" dirty="0"/>
          </a:p>
        </p:txBody>
      </p:sp>
    </p:spTree>
    <p:extLst>
      <p:ext uri="{BB962C8B-B14F-4D97-AF65-F5344CB8AC3E}">
        <p14:creationId xmlns:p14="http://schemas.microsoft.com/office/powerpoint/2010/main" val="1212103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95313" y="2448000"/>
            <a:ext cx="8208687" cy="1800000"/>
          </a:xfrm>
          <a:prstGeom prst="rect">
            <a:avLst/>
          </a:prstGeom>
        </p:spPr>
        <p:txBody>
          <a:bodyPr anchor="ctr"/>
          <a:lst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a:lstStyle>
          <a:p>
            <a:pPr algn="ctr"/>
            <a:r>
              <a:rPr lang="et-EE" dirty="0"/>
              <a:t>Investeeringu tegemine</a:t>
            </a:r>
          </a:p>
        </p:txBody>
      </p:sp>
    </p:spTree>
    <p:extLst>
      <p:ext uri="{BB962C8B-B14F-4D97-AF65-F5344CB8AC3E}">
        <p14:creationId xmlns:p14="http://schemas.microsoft.com/office/powerpoint/2010/main" val="2079010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Toetuse suurus</a:t>
            </a:r>
          </a:p>
        </p:txBody>
      </p:sp>
      <p:sp>
        <p:nvSpPr>
          <p:cNvPr id="3" name="Content Placeholder 2"/>
          <p:cNvSpPr>
            <a:spLocks noGrp="1"/>
          </p:cNvSpPr>
          <p:nvPr>
            <p:ph idx="1"/>
          </p:nvPr>
        </p:nvSpPr>
        <p:spPr/>
        <p:txBody>
          <a:bodyPr/>
          <a:lstStyle/>
          <a:p>
            <a:r>
              <a:rPr lang="et-EE" sz="2400" dirty="0"/>
              <a:t>Toetuse maksimaalne suurus on 40 000 eurot</a:t>
            </a:r>
          </a:p>
          <a:p>
            <a:r>
              <a:rPr lang="et-EE" sz="2400" dirty="0"/>
              <a:t>Toetus ei nõua omaosalust</a:t>
            </a:r>
          </a:p>
          <a:p>
            <a:r>
              <a:rPr lang="et-EE" sz="2400" dirty="0"/>
              <a:t>Toetust makstakse kahes osas – 75% ja 25%</a:t>
            </a:r>
          </a:p>
          <a:p>
            <a:r>
              <a:rPr lang="et-EE" sz="2400" dirty="0"/>
              <a:t>Toetuse esimene osa makstakse välja 30 päeva jooksul taotluse rahuldamise otsuse tegemist</a:t>
            </a:r>
          </a:p>
          <a:p>
            <a:r>
              <a:rPr lang="et-EE" sz="2400" dirty="0"/>
              <a:t>Toetuse teise osa maksmise otsus tehakse pärast kõigi planeeritud tegevuste nõuetekohast rakendamist</a:t>
            </a:r>
          </a:p>
          <a:p>
            <a:endParaRPr lang="et-EE" sz="2400" dirty="0"/>
          </a:p>
        </p:txBody>
      </p:sp>
    </p:spTree>
    <p:extLst>
      <p:ext uri="{BB962C8B-B14F-4D97-AF65-F5344CB8AC3E}">
        <p14:creationId xmlns:p14="http://schemas.microsoft.com/office/powerpoint/2010/main" val="28797345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Toetatavad tegevused</a:t>
            </a:r>
          </a:p>
        </p:txBody>
      </p:sp>
      <p:sp>
        <p:nvSpPr>
          <p:cNvPr id="3" name="Content Placeholder 2"/>
          <p:cNvSpPr>
            <a:spLocks noGrp="1"/>
          </p:cNvSpPr>
          <p:nvPr>
            <p:ph idx="1"/>
          </p:nvPr>
        </p:nvSpPr>
        <p:spPr/>
        <p:txBody>
          <a:bodyPr/>
          <a:lstStyle/>
          <a:p>
            <a:r>
              <a:rPr lang="et-EE" sz="2400" dirty="0"/>
              <a:t>Toetust võib taotleda äriplaanis kavandatud põllumajanduslike toodete tootmise alustamiseks või arendamise alaseks tegevuseks</a:t>
            </a:r>
          </a:p>
          <a:p>
            <a:r>
              <a:rPr lang="et-EE" sz="2400" dirty="0"/>
              <a:t>Vähemalt 50% äriplaanis kavandatud tegevuste maksumusest peab olema kasutatud põllumajandustoodete otsest ja korduvat tootmist või töötlemist võimaldavale materiaalsele põhivarale (sh bioloogiline vara)</a:t>
            </a:r>
          </a:p>
          <a:p>
            <a:r>
              <a:rPr lang="et-EE" sz="2400" dirty="0"/>
              <a:t>Äriplaanis kavandatud tegevusi ei tohi alustada varem kui taotluse esitamisele järgneval päeval</a:t>
            </a:r>
          </a:p>
        </p:txBody>
      </p:sp>
    </p:spTree>
    <p:extLst>
      <p:ext uri="{BB962C8B-B14F-4D97-AF65-F5344CB8AC3E}">
        <p14:creationId xmlns:p14="http://schemas.microsoft.com/office/powerpoint/2010/main" val="682395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95313" y="2448000"/>
            <a:ext cx="8208687" cy="1800000"/>
          </a:xfrm>
          <a:prstGeom prst="rect">
            <a:avLst/>
          </a:prstGeom>
        </p:spPr>
        <p:txBody>
          <a:bodyPr anchor="ctr"/>
          <a:lst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a:lstStyle>
          <a:p>
            <a:pPr algn="ctr"/>
            <a:r>
              <a:rPr lang="et-EE" dirty="0"/>
              <a:t>Meetme kirjeldus</a:t>
            </a:r>
          </a:p>
        </p:txBody>
      </p:sp>
    </p:spTree>
    <p:extLst>
      <p:ext uri="{BB962C8B-B14F-4D97-AF65-F5344CB8AC3E}">
        <p14:creationId xmlns:p14="http://schemas.microsoft.com/office/powerpoint/2010/main" val="8371617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Materiaalse põhivara näited</a:t>
            </a:r>
          </a:p>
        </p:txBody>
      </p:sp>
      <p:sp>
        <p:nvSpPr>
          <p:cNvPr id="3" name="Content Placeholder 2"/>
          <p:cNvSpPr>
            <a:spLocks noGrp="1"/>
          </p:cNvSpPr>
          <p:nvPr>
            <p:ph idx="1"/>
          </p:nvPr>
        </p:nvSpPr>
        <p:spPr/>
        <p:txBody>
          <a:bodyPr/>
          <a:lstStyle/>
          <a:p>
            <a:r>
              <a:rPr lang="et-EE" dirty="0"/>
              <a:t>Põllumajandusmaa</a:t>
            </a:r>
          </a:p>
          <a:p>
            <a:r>
              <a:rPr lang="et-EE" dirty="0"/>
              <a:t>Hoone püstitamine, laiendamine või rekonstrueerimine</a:t>
            </a:r>
          </a:p>
          <a:p>
            <a:r>
              <a:rPr lang="et-EE" dirty="0"/>
              <a:t>Mobiilsed ja statsionaarsed masinad ja seadmed (kuivati, traktor)</a:t>
            </a:r>
          </a:p>
          <a:p>
            <a:r>
              <a:rPr lang="et-EE" dirty="0"/>
              <a:t>Mitmeaastased taimed</a:t>
            </a:r>
          </a:p>
          <a:p>
            <a:r>
              <a:rPr lang="et-EE" dirty="0"/>
              <a:t>Põhikarja loomad (sh mesilased)</a:t>
            </a:r>
          </a:p>
          <a:p>
            <a:endParaRPr lang="et-EE" dirty="0"/>
          </a:p>
        </p:txBody>
      </p:sp>
    </p:spTree>
    <p:extLst>
      <p:ext uri="{BB962C8B-B14F-4D97-AF65-F5344CB8AC3E}">
        <p14:creationId xmlns:p14="http://schemas.microsoft.com/office/powerpoint/2010/main" val="1430238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95313" y="2448000"/>
            <a:ext cx="8208687" cy="1800000"/>
          </a:xfrm>
          <a:prstGeom prst="rect">
            <a:avLst/>
          </a:prstGeom>
        </p:spPr>
        <p:txBody>
          <a:bodyPr anchor="ctr"/>
          <a:lst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a:lstStyle>
          <a:p>
            <a:pPr algn="ctr"/>
            <a:r>
              <a:rPr lang="et-EE" dirty="0"/>
              <a:t>Toetuse saaja kohustused</a:t>
            </a:r>
          </a:p>
        </p:txBody>
      </p:sp>
    </p:spTree>
    <p:extLst>
      <p:ext uri="{BB962C8B-B14F-4D97-AF65-F5344CB8AC3E}">
        <p14:creationId xmlns:p14="http://schemas.microsoft.com/office/powerpoint/2010/main" val="29829667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Tegevuste elluviimine</a:t>
            </a:r>
          </a:p>
        </p:txBody>
      </p:sp>
      <p:sp>
        <p:nvSpPr>
          <p:cNvPr id="3" name="Content Placeholder 2"/>
          <p:cNvSpPr>
            <a:spLocks noGrp="1"/>
          </p:cNvSpPr>
          <p:nvPr>
            <p:ph idx="1"/>
          </p:nvPr>
        </p:nvSpPr>
        <p:spPr/>
        <p:txBody>
          <a:bodyPr/>
          <a:lstStyle/>
          <a:p>
            <a:r>
              <a:rPr lang="et-EE" sz="2400" dirty="0"/>
              <a:t>Äriplaani tegevuste elluviimisega peab alustama kuue kuu jooksul taotluse rahuldamise otsuse tegemisest</a:t>
            </a:r>
          </a:p>
          <a:p>
            <a:r>
              <a:rPr lang="et-EE" sz="2400" dirty="0"/>
              <a:t>Vähemalt 75% äriplaanis kavandatud tegevustest, sealhulgas nõutud investeering materiaalsesse varasse peab olema ellu viidud ühe aasta jooksul taotluse rahuldamise otsuse tegemisest</a:t>
            </a:r>
          </a:p>
          <a:p>
            <a:r>
              <a:rPr lang="et-EE" sz="2400" dirty="0"/>
              <a:t>Kõik äriplaanis kavandatud tegevused peavad olema ellu viidud hiljemalt kahe aasta jooksul taotluse rahuldamise otsuse tegemisest</a:t>
            </a:r>
          </a:p>
        </p:txBody>
      </p:sp>
    </p:spTree>
    <p:extLst>
      <p:ext uri="{BB962C8B-B14F-4D97-AF65-F5344CB8AC3E}">
        <p14:creationId xmlns:p14="http://schemas.microsoft.com/office/powerpoint/2010/main" val="8700637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Müügitulu ja standardkogutoodang</a:t>
            </a:r>
          </a:p>
        </p:txBody>
      </p:sp>
      <p:sp>
        <p:nvSpPr>
          <p:cNvPr id="3" name="Content Placeholder 2"/>
          <p:cNvSpPr>
            <a:spLocks noGrp="1"/>
          </p:cNvSpPr>
          <p:nvPr>
            <p:ph idx="1"/>
          </p:nvPr>
        </p:nvSpPr>
        <p:spPr/>
        <p:txBody>
          <a:bodyPr/>
          <a:lstStyle/>
          <a:p>
            <a:r>
              <a:rPr lang="et-EE" sz="2400" dirty="0"/>
              <a:t>Toetuse saaja peab tagama, et omatoodetud põllumajanduslike toodete müügitulu on üle 4 000 euro ning moodustab üle 50% kogu müügitulust arvates taotlemisele järgnevast majandusaastast kuni vähemalt ühe aasta jooksul toetuse viimase osa väljamaksmisest</a:t>
            </a:r>
          </a:p>
          <a:p>
            <a:r>
              <a:rPr lang="et-EE" sz="2400" dirty="0"/>
              <a:t>Kui toetuse saaja tegeleb </a:t>
            </a:r>
            <a:r>
              <a:rPr lang="fi-FI" sz="2400" dirty="0"/>
              <a:t>puuvilja-, marja-, </a:t>
            </a:r>
            <a:r>
              <a:rPr lang="fi-FI" sz="2400" dirty="0" err="1"/>
              <a:t>pähkli</a:t>
            </a:r>
            <a:r>
              <a:rPr lang="fi-FI" sz="2400" dirty="0"/>
              <a:t>-, </a:t>
            </a:r>
            <a:r>
              <a:rPr lang="fi-FI" sz="2400" dirty="0" err="1"/>
              <a:t>köögivilja</a:t>
            </a:r>
            <a:r>
              <a:rPr lang="fi-FI" sz="2400" dirty="0"/>
              <a:t>-, viinamarja-, </a:t>
            </a:r>
            <a:r>
              <a:rPr lang="fi-FI" sz="2400" dirty="0" err="1"/>
              <a:t>veise</a:t>
            </a:r>
            <a:r>
              <a:rPr lang="fi-FI" sz="2400" dirty="0"/>
              <a:t>- </a:t>
            </a:r>
            <a:r>
              <a:rPr lang="fi-FI" sz="2400" dirty="0" err="1"/>
              <a:t>või</a:t>
            </a:r>
            <a:r>
              <a:rPr lang="fi-FI" sz="2400" dirty="0"/>
              <a:t> </a:t>
            </a:r>
            <a:r>
              <a:rPr lang="fi-FI" sz="2400" dirty="0" err="1"/>
              <a:t>hobusekasvatus</a:t>
            </a:r>
            <a:r>
              <a:rPr lang="et-EE" sz="2400" dirty="0"/>
              <a:t>e</a:t>
            </a:r>
            <a:r>
              <a:rPr lang="fi-FI" sz="2400" dirty="0"/>
              <a:t> </a:t>
            </a:r>
            <a:r>
              <a:rPr lang="fi-FI" sz="2400" dirty="0" err="1"/>
              <a:t>või</a:t>
            </a:r>
            <a:r>
              <a:rPr lang="fi-FI" sz="2400" dirty="0"/>
              <a:t> </a:t>
            </a:r>
            <a:r>
              <a:rPr lang="fi-FI" sz="2400" dirty="0" err="1"/>
              <a:t>mesindus</a:t>
            </a:r>
            <a:r>
              <a:rPr lang="et-EE" sz="2400" dirty="0"/>
              <a:t>e tegevusalal ja ta omatoodetud põllumajanduslike toodete müügitulu ei ületa 4 000 eurot, peab ta tagama, et põllumajandusliku standardkogutoodangu väärtus on samal perioodil üle 14 000 euro</a:t>
            </a:r>
          </a:p>
        </p:txBody>
      </p:sp>
    </p:spTree>
    <p:extLst>
      <p:ext uri="{BB962C8B-B14F-4D97-AF65-F5344CB8AC3E}">
        <p14:creationId xmlns:p14="http://schemas.microsoft.com/office/powerpoint/2010/main" val="17342302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179910"/>
            <a:ext cx="7920000" cy="576064"/>
          </a:xfrm>
        </p:spPr>
        <p:txBody>
          <a:bodyPr anchor="ctr"/>
          <a:lstStyle/>
          <a:p>
            <a:pPr algn="ctr"/>
            <a:r>
              <a:rPr lang="et-EE" dirty="0"/>
              <a:t>Toetuse saaja kohustused (1)</a:t>
            </a:r>
          </a:p>
        </p:txBody>
      </p:sp>
      <p:sp>
        <p:nvSpPr>
          <p:cNvPr id="3" name="Content Placeholder 2"/>
          <p:cNvSpPr>
            <a:spLocks noGrp="1"/>
          </p:cNvSpPr>
          <p:nvPr>
            <p:ph idx="1"/>
          </p:nvPr>
        </p:nvSpPr>
        <p:spPr>
          <a:xfrm>
            <a:off x="503239" y="755975"/>
            <a:ext cx="7920000" cy="5525764"/>
          </a:xfrm>
        </p:spPr>
        <p:txBody>
          <a:bodyPr/>
          <a:lstStyle/>
          <a:p>
            <a:r>
              <a:rPr lang="et-EE" sz="2400" dirty="0"/>
              <a:t>Võimaldama kuni vähemalt ühe aasta jooksul toetuse viimase osa väljamaksmisest teostada toetuse sihipärase ja tähtaegse kasutamise üle järelevalvet ja muid toetuse saamisega seotud kontrolle, sealhulgas võimaldama viibida toetuse saaja kinnisasjal, ehitises ja ruumis ning läbi vaadata dokumente ja toetuse abil soetatud vara kohapeal</a:t>
            </a:r>
          </a:p>
          <a:p>
            <a:r>
              <a:rPr lang="et-EE" sz="2400" dirty="0"/>
              <a:t>Esitama järelevalve või muu kontrolli teostamiseks vajalikud andmed ja dokumendid ning tagama nende nõuetekohasuse</a:t>
            </a:r>
          </a:p>
          <a:p>
            <a:r>
              <a:rPr lang="et-EE" sz="2400" dirty="0"/>
              <a:t>Teavitama </a:t>
            </a:r>
            <a:r>
              <a:rPr lang="et-EE" sz="2400" dirty="0" err="1"/>
              <a:t>PRIA-t</a:t>
            </a:r>
            <a:r>
              <a:rPr lang="et-EE" sz="2400" dirty="0"/>
              <a:t> viivitamatult taotluses esitatud või investeeringuobjektiga seotud andmete muutumisest või tegevuse elluviimist takistavatest asjaoludest</a:t>
            </a:r>
          </a:p>
          <a:p>
            <a:endParaRPr lang="et-EE" sz="2400" dirty="0"/>
          </a:p>
          <a:p>
            <a:endParaRPr lang="et-EE" dirty="0"/>
          </a:p>
        </p:txBody>
      </p:sp>
    </p:spTree>
    <p:extLst>
      <p:ext uri="{BB962C8B-B14F-4D97-AF65-F5344CB8AC3E}">
        <p14:creationId xmlns:p14="http://schemas.microsoft.com/office/powerpoint/2010/main" val="30001458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Toetuse saaja kohustused (2)</a:t>
            </a:r>
          </a:p>
        </p:txBody>
      </p:sp>
      <p:sp>
        <p:nvSpPr>
          <p:cNvPr id="3" name="Content Placeholder 2"/>
          <p:cNvSpPr>
            <a:spLocks noGrp="1"/>
          </p:cNvSpPr>
          <p:nvPr>
            <p:ph idx="1"/>
          </p:nvPr>
        </p:nvSpPr>
        <p:spPr/>
        <p:txBody>
          <a:bodyPr/>
          <a:lstStyle/>
          <a:p>
            <a:r>
              <a:rPr lang="et-EE" sz="2400" dirty="0"/>
              <a:t>Tagama, et taotluse esitamisele järgnev majandusaasta on kuni 12 kuu pikkune</a:t>
            </a:r>
          </a:p>
          <a:p>
            <a:r>
              <a:rPr lang="et-EE" sz="2400" dirty="0"/>
              <a:t>Omandama põllumajandusalase töökogemuse, hariduse või kutse, kui tal see puudub ning esitama ühe kuu jooksul arvates nimetatud lõikes märgitud tähtaja lõppemist seda tõendava dokumendi PRIA e-teenuse keskkonna kaudu</a:t>
            </a:r>
          </a:p>
          <a:p>
            <a:r>
              <a:rPr lang="et-EE" sz="2400" dirty="0">
                <a:solidFill>
                  <a:schemeClr val="tx1"/>
                </a:solidFill>
              </a:rPr>
              <a:t>Tagama investeeringuobjekti säilitamise ja sihipäraselt kasutamise vähemalt ühe aasta jooksul toetuse viimase osa väljamaksmist</a:t>
            </a:r>
          </a:p>
          <a:p>
            <a:endParaRPr lang="et-EE" sz="2400" dirty="0"/>
          </a:p>
          <a:p>
            <a:endParaRPr lang="et-EE" sz="2400" dirty="0"/>
          </a:p>
          <a:p>
            <a:endParaRPr lang="et-EE" sz="2400" dirty="0"/>
          </a:p>
        </p:txBody>
      </p:sp>
    </p:spTree>
    <p:extLst>
      <p:ext uri="{BB962C8B-B14F-4D97-AF65-F5344CB8AC3E}">
        <p14:creationId xmlns:p14="http://schemas.microsoft.com/office/powerpoint/2010/main" val="33070453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Toetuse saaja kohustused (3)</a:t>
            </a:r>
          </a:p>
        </p:txBody>
      </p:sp>
      <p:sp>
        <p:nvSpPr>
          <p:cNvPr id="3" name="Content Placeholder 2"/>
          <p:cNvSpPr>
            <a:spLocks noGrp="1"/>
          </p:cNvSpPr>
          <p:nvPr>
            <p:ph idx="1"/>
          </p:nvPr>
        </p:nvSpPr>
        <p:spPr/>
        <p:txBody>
          <a:bodyPr/>
          <a:lstStyle/>
          <a:p>
            <a:r>
              <a:rPr lang="et-EE" sz="2400" dirty="0"/>
              <a:t>Tagama, et äriühingu osaniku/aktsionäri vahetumise korral vastab uus osanik/aktsionär või juhatuse liige toetuse saamiseks esitatud nõuetele kuni vähemalt ühe aasta jooksul toetuse viimase osa väljamaksmisest</a:t>
            </a:r>
          </a:p>
          <a:p>
            <a:r>
              <a:rPr lang="et-EE" sz="2400" dirty="0">
                <a:solidFill>
                  <a:schemeClr val="tx1"/>
                </a:solidFill>
              </a:rPr>
              <a:t>Tagama, et toetuse saaja suhtes ei ole kuni vähemalt ühe aasta jooksul toetuse viimase osa väljamaksmisest algatatud likvideerimismenetlust ega nimetatud ajutist pankrotihaldurit või kohtuotsusega välja kuulutatud pankrotti</a:t>
            </a:r>
          </a:p>
          <a:p>
            <a:endParaRPr lang="et-EE" sz="2400" dirty="0">
              <a:solidFill>
                <a:schemeClr val="tx1"/>
              </a:solidFill>
            </a:endParaRPr>
          </a:p>
          <a:p>
            <a:endParaRPr lang="et-EE" sz="2400" dirty="0"/>
          </a:p>
        </p:txBody>
      </p:sp>
    </p:spTree>
    <p:extLst>
      <p:ext uri="{BB962C8B-B14F-4D97-AF65-F5344CB8AC3E}">
        <p14:creationId xmlns:p14="http://schemas.microsoft.com/office/powerpoint/2010/main" val="36337830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Toetuse saaja kohustused (4)</a:t>
            </a:r>
          </a:p>
        </p:txBody>
      </p:sp>
      <p:sp>
        <p:nvSpPr>
          <p:cNvPr id="3" name="Content Placeholder 2"/>
          <p:cNvSpPr>
            <a:spLocks noGrp="1"/>
          </p:cNvSpPr>
          <p:nvPr>
            <p:ph idx="1"/>
          </p:nvPr>
        </p:nvSpPr>
        <p:spPr/>
        <p:txBody>
          <a:bodyPr/>
          <a:lstStyle/>
          <a:p>
            <a:r>
              <a:rPr lang="et-EE" sz="2400" dirty="0"/>
              <a:t>Tagama, et investeeringu tegemisel ei oma toetuse saaja ja vara müüja või teenuse </a:t>
            </a:r>
            <a:r>
              <a:rPr lang="et-EE" sz="2400" dirty="0" err="1"/>
              <a:t>osutaja</a:t>
            </a:r>
            <a:r>
              <a:rPr lang="et-EE" sz="2400" dirty="0"/>
              <a:t> ning nende osanik/aktsionär või juhatuse liige osalust üksteise äriühingus ega kuulu üksteise juhatusse</a:t>
            </a:r>
          </a:p>
          <a:p>
            <a:r>
              <a:rPr lang="et-EE" sz="2400" dirty="0"/>
              <a:t>Tagama, et kuni vähemalt ühe aasta jooksul toetuse viimase osa väljamaksmisest, ei ole toetuse saaja tütarettevõtja ja tema üle ei oma valitsevat mõju teine ettevõtja</a:t>
            </a:r>
          </a:p>
          <a:p>
            <a:endParaRPr lang="et-EE" sz="2400" dirty="0"/>
          </a:p>
          <a:p>
            <a:endParaRPr lang="et-EE" sz="2400" dirty="0"/>
          </a:p>
        </p:txBody>
      </p:sp>
    </p:spTree>
    <p:extLst>
      <p:ext uri="{BB962C8B-B14F-4D97-AF65-F5344CB8AC3E}">
        <p14:creationId xmlns:p14="http://schemas.microsoft.com/office/powerpoint/2010/main" val="11734802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95313" y="2448000"/>
            <a:ext cx="8208687" cy="1800000"/>
          </a:xfrm>
          <a:prstGeom prst="rect">
            <a:avLst/>
          </a:prstGeom>
        </p:spPr>
        <p:txBody>
          <a:bodyPr anchor="ctr"/>
          <a:lst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a:lstStyle>
          <a:p>
            <a:pPr algn="ctr"/>
            <a:r>
              <a:rPr lang="et-EE" dirty="0"/>
              <a:t>Taotluste esitamine ja hindamine</a:t>
            </a:r>
          </a:p>
        </p:txBody>
      </p:sp>
    </p:spTree>
    <p:extLst>
      <p:ext uri="{BB962C8B-B14F-4D97-AF65-F5344CB8AC3E}">
        <p14:creationId xmlns:p14="http://schemas.microsoft.com/office/powerpoint/2010/main" val="36533680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Taotluste esitamine</a:t>
            </a:r>
          </a:p>
        </p:txBody>
      </p:sp>
      <p:sp>
        <p:nvSpPr>
          <p:cNvPr id="3" name="Content Placeholder 2"/>
          <p:cNvSpPr>
            <a:spLocks noGrp="1"/>
          </p:cNvSpPr>
          <p:nvPr>
            <p:ph idx="1"/>
          </p:nvPr>
        </p:nvSpPr>
        <p:spPr/>
        <p:txBody>
          <a:bodyPr/>
          <a:lstStyle/>
          <a:p>
            <a:r>
              <a:rPr lang="et-EE" sz="2400" dirty="0"/>
              <a:t>Taotlusi saab esitada ainult läbi PRIA e-teenuste keskkonna – epria.pria.ee</a:t>
            </a:r>
          </a:p>
          <a:p>
            <a:r>
              <a:rPr lang="et-EE" sz="2400" dirty="0"/>
              <a:t>Taotluse osana PRIA e-teenuste keskkonnas esitatakse ka äriplaan</a:t>
            </a:r>
          </a:p>
          <a:p>
            <a:r>
              <a:rPr lang="et-EE" sz="2400" dirty="0"/>
              <a:t>Meetme raames võib ühes taotlusvoorus taotleja kohta esitada vaid ühe taotluse</a:t>
            </a:r>
          </a:p>
          <a:p>
            <a:r>
              <a:rPr lang="et-EE" sz="2400" dirty="0"/>
              <a:t>Taotluse nõuetele vastavust kontrollib PRIA</a:t>
            </a:r>
          </a:p>
          <a:p>
            <a:r>
              <a:rPr lang="et-EE" sz="2400" dirty="0"/>
              <a:t>PRIA teeb taotluse rahuldamise või rahuldamata jätmise otsuse 60 tööpäeva jooksul arvestades taotluse esitamise tähtpäevast</a:t>
            </a:r>
          </a:p>
        </p:txBody>
      </p:sp>
    </p:spTree>
    <p:extLst>
      <p:ext uri="{BB962C8B-B14F-4D97-AF65-F5344CB8AC3E}">
        <p14:creationId xmlns:p14="http://schemas.microsoft.com/office/powerpoint/2010/main" val="1287958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Meetme eesmärgid (1)</a:t>
            </a:r>
          </a:p>
        </p:txBody>
      </p:sp>
      <p:sp>
        <p:nvSpPr>
          <p:cNvPr id="3" name="Content Placeholder 2"/>
          <p:cNvSpPr>
            <a:spLocks noGrp="1"/>
          </p:cNvSpPr>
          <p:nvPr>
            <p:ph idx="1"/>
          </p:nvPr>
        </p:nvSpPr>
        <p:spPr/>
        <p:txBody>
          <a:bodyPr/>
          <a:lstStyle/>
          <a:p>
            <a:r>
              <a:rPr lang="et-EE" dirty="0"/>
              <a:t>Noorte põllumajandustootjate tegevuse alustamise hõlbustamine</a:t>
            </a:r>
          </a:p>
          <a:p>
            <a:r>
              <a:rPr lang="et-EE" dirty="0"/>
              <a:t>Põlvkondade vahetusele kaasaaitamine põllumajanduses</a:t>
            </a:r>
          </a:p>
          <a:p>
            <a:r>
              <a:rPr lang="et-EE" dirty="0"/>
              <a:t>Kaasaegsete teadmiste ja kogemustega põllumajandustootjate jätkusuutliku vanuselise struktuuri kujundamisele kaasaaitamine</a:t>
            </a:r>
          </a:p>
        </p:txBody>
      </p:sp>
    </p:spTree>
    <p:extLst>
      <p:ext uri="{BB962C8B-B14F-4D97-AF65-F5344CB8AC3E}">
        <p14:creationId xmlns:p14="http://schemas.microsoft.com/office/powerpoint/2010/main" val="10355131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Taotluste hindamine (1)</a:t>
            </a:r>
          </a:p>
        </p:txBody>
      </p:sp>
      <p:sp>
        <p:nvSpPr>
          <p:cNvPr id="3" name="Content Placeholder 2"/>
          <p:cNvSpPr>
            <a:spLocks noGrp="1"/>
          </p:cNvSpPr>
          <p:nvPr>
            <p:ph idx="1"/>
          </p:nvPr>
        </p:nvSpPr>
        <p:spPr/>
        <p:txBody>
          <a:bodyPr/>
          <a:lstStyle/>
          <a:p>
            <a:r>
              <a:rPr lang="et-EE" dirty="0"/>
              <a:t>Taotlusi hinnatakse määruse lisas olevate hindamiskriteeriumite alusel kahes osas:  </a:t>
            </a:r>
          </a:p>
          <a:p>
            <a:pPr marL="774900" indent="-342900">
              <a:lnSpc>
                <a:spcPct val="100000"/>
              </a:lnSpc>
            </a:pPr>
            <a:r>
              <a:rPr lang="et-EE" sz="2400" dirty="0" err="1"/>
              <a:t>A-osa</a:t>
            </a:r>
            <a:r>
              <a:rPr lang="et-EE" sz="2400" dirty="0"/>
              <a:t>, kus hinnatakse taotleja haridust ja erialast ettevalmistust, töökogemust ning äriplaani</a:t>
            </a:r>
          </a:p>
          <a:p>
            <a:pPr marL="774900" indent="-342900">
              <a:lnSpc>
                <a:spcPct val="100000"/>
              </a:lnSpc>
            </a:pPr>
            <a:r>
              <a:rPr lang="et-EE" sz="2400" dirty="0" err="1"/>
              <a:t>B-osa</a:t>
            </a:r>
            <a:r>
              <a:rPr lang="et-EE" sz="2400" dirty="0"/>
              <a:t>, kus on võimalik saada lisapunkte soodustatud tegevusaladel (piimakarja kasvatus ja aiakultuuri tootmine) tegutsemise ning põlvkondade vahetusele kaasaaitamise eest</a:t>
            </a:r>
          </a:p>
          <a:p>
            <a:pPr marL="774900" indent="-342900">
              <a:lnSpc>
                <a:spcPct val="100000"/>
              </a:lnSpc>
              <a:spcAft>
                <a:spcPts val="1200"/>
              </a:spcAft>
            </a:pPr>
            <a:endParaRPr lang="et-EE" sz="2400" dirty="0"/>
          </a:p>
          <a:p>
            <a:endParaRPr lang="et-EE" dirty="0"/>
          </a:p>
        </p:txBody>
      </p:sp>
    </p:spTree>
    <p:extLst>
      <p:ext uri="{BB962C8B-B14F-4D97-AF65-F5344CB8AC3E}">
        <p14:creationId xmlns:p14="http://schemas.microsoft.com/office/powerpoint/2010/main" val="42285555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Taotluste hindamine (2)</a:t>
            </a:r>
          </a:p>
        </p:txBody>
      </p:sp>
      <p:sp>
        <p:nvSpPr>
          <p:cNvPr id="3" name="Content Placeholder 2"/>
          <p:cNvSpPr>
            <a:spLocks noGrp="1"/>
          </p:cNvSpPr>
          <p:nvPr>
            <p:ph idx="1"/>
          </p:nvPr>
        </p:nvSpPr>
        <p:spPr/>
        <p:txBody>
          <a:bodyPr/>
          <a:lstStyle/>
          <a:p>
            <a:r>
              <a:rPr lang="et-EE" sz="2400" dirty="0"/>
              <a:t>Äriühingu puhul hinnatakse iga osaniku või aktsionäri vastavust hariduse ja töökogemuse hindemiskriteeriumitele eraldi ja lõplikud punktid leitakse jagades osanikele/aktsionäridele antud punktide summa nende arvuga</a:t>
            </a:r>
          </a:p>
          <a:p>
            <a:r>
              <a:rPr lang="et-EE" sz="2400" dirty="0"/>
              <a:t>Kokku on võimalik saada kuni 50 hindepunkti</a:t>
            </a:r>
          </a:p>
          <a:p>
            <a:r>
              <a:rPr lang="et-EE" sz="2400" dirty="0"/>
              <a:t>Minimaalne hindepunktide summa taotluse rahuldamiseks on 30% maksimaalsest võimalikust hindepunktide summast, ehk 15 punkti</a:t>
            </a:r>
          </a:p>
          <a:p>
            <a:endParaRPr lang="et-EE" sz="2400" dirty="0"/>
          </a:p>
        </p:txBody>
      </p:sp>
    </p:spTree>
    <p:extLst>
      <p:ext uri="{BB962C8B-B14F-4D97-AF65-F5344CB8AC3E}">
        <p14:creationId xmlns:p14="http://schemas.microsoft.com/office/powerpoint/2010/main" val="31646558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Taotluste hindamine (3)</a:t>
            </a:r>
          </a:p>
        </p:txBody>
      </p:sp>
      <p:sp>
        <p:nvSpPr>
          <p:cNvPr id="3" name="Content Placeholder 2"/>
          <p:cNvSpPr>
            <a:spLocks noGrp="1"/>
          </p:cNvSpPr>
          <p:nvPr>
            <p:ph idx="1"/>
          </p:nvPr>
        </p:nvSpPr>
        <p:spPr/>
        <p:txBody>
          <a:bodyPr/>
          <a:lstStyle/>
          <a:p>
            <a:r>
              <a:rPr lang="et-EE" sz="2400" dirty="0"/>
              <a:t>Taotlused seatakse punktide järgi paremusjärjestusse</a:t>
            </a:r>
          </a:p>
          <a:p>
            <a:r>
              <a:rPr lang="et-EE" sz="2400" dirty="0"/>
              <a:t>Rahuldamisele kuuluvad parimad taotlused või kõik nõuetele vastavad taotlused, mis on saanud vähemalt minimaalse nõutava hindepunktide arvu</a:t>
            </a:r>
          </a:p>
          <a:p>
            <a:r>
              <a:rPr lang="et-EE" sz="2400" dirty="0"/>
              <a:t>Kui kõigi nõuetele vastavate taotluste rahastamise summa ületab ettenähtud vahendeid rahuldatakse vahendite piires taotlusi alustades kõige rohkem punkte saanud taotlusest</a:t>
            </a:r>
          </a:p>
          <a:p>
            <a:endParaRPr lang="et-EE" sz="2400" dirty="0"/>
          </a:p>
          <a:p>
            <a:endParaRPr lang="et-EE" dirty="0"/>
          </a:p>
        </p:txBody>
      </p:sp>
    </p:spTree>
    <p:extLst>
      <p:ext uri="{BB962C8B-B14F-4D97-AF65-F5344CB8AC3E}">
        <p14:creationId xmlns:p14="http://schemas.microsoft.com/office/powerpoint/2010/main" val="16746118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179910"/>
            <a:ext cx="7920000" cy="720080"/>
          </a:xfrm>
        </p:spPr>
        <p:txBody>
          <a:bodyPr anchor="ctr"/>
          <a:lstStyle/>
          <a:p>
            <a:pPr algn="ctr"/>
            <a:r>
              <a:rPr lang="et-EE" dirty="0"/>
              <a:t>Hindamiskriteeriumite </a:t>
            </a:r>
            <a:r>
              <a:rPr lang="et-EE" dirty="0" err="1"/>
              <a:t>A-osa</a:t>
            </a:r>
            <a:r>
              <a:rPr lang="et-EE" dirty="0"/>
              <a:t> (1)</a:t>
            </a:r>
          </a:p>
        </p:txBody>
      </p:sp>
      <p:sp>
        <p:nvSpPr>
          <p:cNvPr id="3" name="Content Placeholder 2"/>
          <p:cNvSpPr>
            <a:spLocks noGrp="1"/>
          </p:cNvSpPr>
          <p:nvPr>
            <p:ph idx="1"/>
          </p:nvPr>
        </p:nvSpPr>
        <p:spPr>
          <a:xfrm>
            <a:off x="503239" y="827981"/>
            <a:ext cx="7920000" cy="5688632"/>
          </a:xfrm>
        </p:spPr>
        <p:txBody>
          <a:bodyPr/>
          <a:lstStyle/>
          <a:p>
            <a:r>
              <a:rPr lang="et-EE" dirty="0" err="1"/>
              <a:t>A-osa</a:t>
            </a:r>
            <a:r>
              <a:rPr lang="et-EE" dirty="0"/>
              <a:t> hindab hindamiskomisjon, maksimaalsed võimalikud punktid jagunevad järgmiselt:  </a:t>
            </a:r>
          </a:p>
          <a:p>
            <a:pPr marL="774900" indent="-342900">
              <a:lnSpc>
                <a:spcPct val="100000"/>
              </a:lnSpc>
            </a:pPr>
            <a:r>
              <a:rPr lang="et-EE" sz="2400" dirty="0"/>
              <a:t>Taotleja haridus ja erialane ettevalmistus ettevõtlusega alustamiseks ning äriplaanis kavandatud tegevuste elluviimiseks (maksimaalselt 7p)</a:t>
            </a:r>
          </a:p>
          <a:p>
            <a:pPr marL="774900" indent="-342900">
              <a:lnSpc>
                <a:spcPct val="100000"/>
              </a:lnSpc>
            </a:pPr>
            <a:r>
              <a:rPr lang="et-EE" sz="2400" dirty="0"/>
              <a:t>Taotleja majandus- või juhtimisharidus (maksimaalselt 3p)</a:t>
            </a:r>
          </a:p>
          <a:p>
            <a:pPr marL="774900" indent="-342900">
              <a:lnSpc>
                <a:spcPct val="100000"/>
              </a:lnSpc>
            </a:pPr>
            <a:r>
              <a:rPr lang="et-EE" sz="2400" dirty="0"/>
              <a:t>Taotleja põllumajandusalane töökogemus (maksimaalselt 3p)</a:t>
            </a:r>
          </a:p>
          <a:p>
            <a:pPr marL="774900" indent="-342900">
              <a:lnSpc>
                <a:spcPct val="100000"/>
              </a:lnSpc>
            </a:pPr>
            <a:r>
              <a:rPr lang="et-EE" sz="2400" dirty="0"/>
              <a:t>Taotleja töökogemus muus valdkonnas (maksimaalselt 1p) </a:t>
            </a:r>
            <a:endParaRPr lang="et-EE" dirty="0"/>
          </a:p>
          <a:p>
            <a:endParaRPr lang="et-EE" dirty="0"/>
          </a:p>
        </p:txBody>
      </p:sp>
    </p:spTree>
    <p:extLst>
      <p:ext uri="{BB962C8B-B14F-4D97-AF65-F5344CB8AC3E}">
        <p14:creationId xmlns:p14="http://schemas.microsoft.com/office/powerpoint/2010/main" val="37192499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Hindamiskriteeriumite </a:t>
            </a:r>
            <a:r>
              <a:rPr lang="et-EE" dirty="0" err="1"/>
              <a:t>A-osa</a:t>
            </a:r>
            <a:r>
              <a:rPr lang="et-EE" dirty="0"/>
              <a:t> (2)</a:t>
            </a:r>
          </a:p>
        </p:txBody>
      </p:sp>
      <p:sp>
        <p:nvSpPr>
          <p:cNvPr id="3" name="Content Placeholder 2"/>
          <p:cNvSpPr>
            <a:spLocks noGrp="1"/>
          </p:cNvSpPr>
          <p:nvPr>
            <p:ph idx="1"/>
          </p:nvPr>
        </p:nvSpPr>
        <p:spPr/>
        <p:txBody>
          <a:bodyPr/>
          <a:lstStyle/>
          <a:p>
            <a:r>
              <a:rPr lang="et-EE" sz="2400" dirty="0"/>
              <a:t>Äriplaani jätkusuutlikkus ja idee vastavus meetme eesmärkidele:  </a:t>
            </a:r>
          </a:p>
          <a:p>
            <a:pPr marL="774900" indent="-342900">
              <a:lnSpc>
                <a:spcPct val="100000"/>
              </a:lnSpc>
            </a:pPr>
            <a:r>
              <a:rPr lang="et-EE" sz="2400" dirty="0"/>
              <a:t>Taotleja äriidee ja visioon (maksimaalselt 5p)</a:t>
            </a:r>
          </a:p>
          <a:p>
            <a:pPr marL="774900" indent="-342900">
              <a:lnSpc>
                <a:spcPct val="100000"/>
              </a:lnSpc>
            </a:pPr>
            <a:r>
              <a:rPr lang="et-EE" sz="2400" dirty="0"/>
              <a:t>Toodangumahu ja vara kasutamise kavandamine (maksimaalselt 3p)</a:t>
            </a:r>
          </a:p>
          <a:p>
            <a:pPr marL="774900" indent="-342900">
              <a:lnSpc>
                <a:spcPct val="100000"/>
              </a:lnSpc>
            </a:pPr>
            <a:r>
              <a:rPr lang="et-EE" sz="2400" dirty="0"/>
              <a:t>Ettevõtte finantsvõimekuse kavandamine (maksimaalselt 5p)</a:t>
            </a:r>
          </a:p>
          <a:p>
            <a:pPr marL="774900" indent="-342900">
              <a:lnSpc>
                <a:spcPct val="100000"/>
              </a:lnSpc>
            </a:pPr>
            <a:r>
              <a:rPr lang="et-EE" sz="2400" dirty="0"/>
              <a:t>Turuosa ja turustamisvõimaluste analüüs (maksimaalselt 5p)</a:t>
            </a:r>
          </a:p>
          <a:p>
            <a:pPr marL="774900" indent="-342900">
              <a:lnSpc>
                <a:spcPct val="100000"/>
              </a:lnSpc>
            </a:pPr>
            <a:r>
              <a:rPr lang="et-EE" sz="2400" dirty="0"/>
              <a:t>Üldine hinne ettevõtte jätkusuutlikkusele (maksimaalselt 3p)</a:t>
            </a:r>
            <a:endParaRPr lang="et-EE" dirty="0"/>
          </a:p>
        </p:txBody>
      </p:sp>
    </p:spTree>
    <p:extLst>
      <p:ext uri="{BB962C8B-B14F-4D97-AF65-F5344CB8AC3E}">
        <p14:creationId xmlns:p14="http://schemas.microsoft.com/office/powerpoint/2010/main" val="7930471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Hindamiskriteeriumite </a:t>
            </a:r>
            <a:r>
              <a:rPr lang="et-EE" dirty="0" err="1"/>
              <a:t>B-osa</a:t>
            </a:r>
            <a:endParaRPr lang="et-EE" dirty="0"/>
          </a:p>
        </p:txBody>
      </p:sp>
      <p:sp>
        <p:nvSpPr>
          <p:cNvPr id="3" name="Content Placeholder 2"/>
          <p:cNvSpPr>
            <a:spLocks noGrp="1"/>
          </p:cNvSpPr>
          <p:nvPr>
            <p:ph idx="1"/>
          </p:nvPr>
        </p:nvSpPr>
        <p:spPr/>
        <p:txBody>
          <a:bodyPr/>
          <a:lstStyle/>
          <a:p>
            <a:r>
              <a:rPr lang="et-EE" dirty="0" err="1"/>
              <a:t>B-osa</a:t>
            </a:r>
            <a:r>
              <a:rPr lang="et-EE" dirty="0"/>
              <a:t> hindab PRIA, võimalikud punktid jagunevad järgmiselt:</a:t>
            </a:r>
          </a:p>
          <a:p>
            <a:pPr marL="774900" indent="-342900">
              <a:lnSpc>
                <a:spcPct val="100000"/>
              </a:lnSpc>
            </a:pPr>
            <a:r>
              <a:rPr lang="et-EE" sz="2400" dirty="0"/>
              <a:t>Põlvkondade vahetuse soodustamine (10p)</a:t>
            </a:r>
          </a:p>
          <a:p>
            <a:pPr marL="774900" indent="-342900">
              <a:lnSpc>
                <a:spcPct val="100000"/>
              </a:lnSpc>
            </a:pPr>
            <a:r>
              <a:rPr lang="et-EE" sz="2400" dirty="0"/>
              <a:t>Piimakarjakasvatuse soodustamine (5p)</a:t>
            </a:r>
          </a:p>
          <a:p>
            <a:pPr marL="774900" indent="-342900">
              <a:lnSpc>
                <a:spcPct val="100000"/>
              </a:lnSpc>
            </a:pPr>
            <a:r>
              <a:rPr lang="et-EE" sz="2400" dirty="0"/>
              <a:t>Aiakultuuri tootmise soodustamine (5p)</a:t>
            </a:r>
          </a:p>
          <a:p>
            <a:pPr marL="774900" indent="-342900">
              <a:lnSpc>
                <a:spcPct val="100000"/>
              </a:lnSpc>
              <a:spcAft>
                <a:spcPts val="1200"/>
              </a:spcAft>
            </a:pPr>
            <a:endParaRPr lang="et-EE" sz="2400" dirty="0"/>
          </a:p>
        </p:txBody>
      </p:sp>
    </p:spTree>
    <p:extLst>
      <p:ext uri="{BB962C8B-B14F-4D97-AF65-F5344CB8AC3E}">
        <p14:creationId xmlns:p14="http://schemas.microsoft.com/office/powerpoint/2010/main" val="4714655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Hindamiskriteeriumite muutused</a:t>
            </a:r>
          </a:p>
        </p:txBody>
      </p:sp>
      <p:sp>
        <p:nvSpPr>
          <p:cNvPr id="3" name="Content Placeholder 2"/>
          <p:cNvSpPr>
            <a:spLocks noGrp="1"/>
          </p:cNvSpPr>
          <p:nvPr>
            <p:ph idx="1"/>
          </p:nvPr>
        </p:nvSpPr>
        <p:spPr/>
        <p:txBody>
          <a:bodyPr/>
          <a:lstStyle/>
          <a:p>
            <a:r>
              <a:rPr lang="et-EE" sz="2400" dirty="0"/>
              <a:t>Võrreldes eelmise taotlusvooruga on muutunud:</a:t>
            </a:r>
          </a:p>
          <a:p>
            <a:pPr marL="774900" indent="-342900">
              <a:lnSpc>
                <a:spcPct val="100000"/>
              </a:lnSpc>
            </a:pPr>
            <a:r>
              <a:rPr lang="et-EE" sz="2400" dirty="0"/>
              <a:t>Rohkem hindepunkte on võimalik saada äriplaani osa eest</a:t>
            </a:r>
          </a:p>
          <a:p>
            <a:pPr marL="774900" indent="-342900">
              <a:lnSpc>
                <a:spcPct val="100000"/>
              </a:lnSpc>
            </a:pPr>
            <a:r>
              <a:rPr lang="et-EE" sz="2400" dirty="0"/>
              <a:t>Vähem hindepunkte on võimalik saada põlvkondade vahetuse soodustamise ja mittepõllumajandusliku töökogemuse eest</a:t>
            </a:r>
          </a:p>
          <a:p>
            <a:pPr marL="774900" indent="-342900">
              <a:lnSpc>
                <a:spcPct val="100000"/>
              </a:lnSpc>
            </a:pPr>
            <a:r>
              <a:rPr lang="et-EE" sz="2400" dirty="0"/>
              <a:t>Hariduse osas hinnatakse ainult selle olemasolu </a:t>
            </a:r>
          </a:p>
          <a:p>
            <a:pPr marL="774900" indent="-342900">
              <a:lnSpc>
                <a:spcPct val="100000"/>
              </a:lnSpc>
            </a:pPr>
            <a:r>
              <a:rPr lang="et-EE" sz="2400" dirty="0"/>
              <a:t>Täpsustati põllumajandusliku töökogemuse hindamiskriteeriumi sõnastusi ja skaalat</a:t>
            </a:r>
          </a:p>
          <a:p>
            <a:pPr marL="774900" indent="-342900">
              <a:lnSpc>
                <a:spcPct val="100000"/>
              </a:lnSpc>
            </a:pPr>
            <a:r>
              <a:rPr lang="et-EE" sz="2400" dirty="0"/>
              <a:t>Hindamiskriteeriumite </a:t>
            </a:r>
            <a:r>
              <a:rPr lang="et-EE" sz="2400" dirty="0" err="1"/>
              <a:t>B-osa</a:t>
            </a:r>
            <a:r>
              <a:rPr lang="et-EE" sz="2400" dirty="0"/>
              <a:t> aiandussektori osa laiendati</a:t>
            </a:r>
          </a:p>
          <a:p>
            <a:pPr marL="774900" indent="-342900">
              <a:lnSpc>
                <a:spcPct val="100000"/>
              </a:lnSpc>
              <a:spcAft>
                <a:spcPts val="1200"/>
              </a:spcAft>
            </a:pPr>
            <a:endParaRPr lang="et-EE" dirty="0"/>
          </a:p>
        </p:txBody>
      </p:sp>
    </p:spTree>
    <p:extLst>
      <p:ext uri="{BB962C8B-B14F-4D97-AF65-F5344CB8AC3E}">
        <p14:creationId xmlns:p14="http://schemas.microsoft.com/office/powerpoint/2010/main" val="3230553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dirty="0"/>
              <a:t>Aitäh!</a:t>
            </a:r>
          </a:p>
        </p:txBody>
      </p:sp>
      <p:sp>
        <p:nvSpPr>
          <p:cNvPr id="3" name="Subtitle 2"/>
          <p:cNvSpPr>
            <a:spLocks noGrp="1"/>
          </p:cNvSpPr>
          <p:nvPr>
            <p:ph type="subTitle" idx="1"/>
          </p:nvPr>
        </p:nvSpPr>
        <p:spPr/>
        <p:txBody>
          <a:bodyPr/>
          <a:lstStyle/>
          <a:p>
            <a:r>
              <a:rPr lang="et-EE" dirty="0"/>
              <a:t>Jyrgen.ojalo@agri.ee</a:t>
            </a:r>
          </a:p>
        </p:txBody>
      </p:sp>
    </p:spTree>
    <p:extLst>
      <p:ext uri="{BB962C8B-B14F-4D97-AF65-F5344CB8AC3E}">
        <p14:creationId xmlns:p14="http://schemas.microsoft.com/office/powerpoint/2010/main" val="3025821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Meetme eesmärgid (2)</a:t>
            </a:r>
          </a:p>
        </p:txBody>
      </p:sp>
      <p:sp>
        <p:nvSpPr>
          <p:cNvPr id="3" name="Content Placeholder 2"/>
          <p:cNvSpPr>
            <a:spLocks noGrp="1"/>
          </p:cNvSpPr>
          <p:nvPr>
            <p:ph idx="1"/>
          </p:nvPr>
        </p:nvSpPr>
        <p:spPr/>
        <p:txBody>
          <a:bodyPr/>
          <a:lstStyle/>
          <a:p>
            <a:r>
              <a:rPr lang="et-EE" dirty="0"/>
              <a:t>Noorte põllumajandustootjate abistamine põllumajandusliku majapidamise sisseseadmisel</a:t>
            </a:r>
          </a:p>
          <a:p>
            <a:r>
              <a:rPr lang="et-EE" dirty="0"/>
              <a:t>Noorte põllumajandustootjate ettevõtte edaspidine struktuuriline kohandamine</a:t>
            </a:r>
          </a:p>
          <a:p>
            <a:r>
              <a:rPr lang="et-EE" dirty="0"/>
              <a:t>Tööhõive võimaluste laiendamine noortele ning noorte põllumajandustootjate erialase pädevuse ja juhtimiskogemuse suurendamine</a:t>
            </a:r>
          </a:p>
        </p:txBody>
      </p:sp>
    </p:spTree>
    <p:extLst>
      <p:ext uri="{BB962C8B-B14F-4D97-AF65-F5344CB8AC3E}">
        <p14:creationId xmlns:p14="http://schemas.microsoft.com/office/powerpoint/2010/main" val="3461770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Meetme alus</a:t>
            </a:r>
          </a:p>
        </p:txBody>
      </p:sp>
      <p:sp>
        <p:nvSpPr>
          <p:cNvPr id="3" name="Content Placeholder 2"/>
          <p:cNvSpPr>
            <a:spLocks noGrp="1"/>
          </p:cNvSpPr>
          <p:nvPr>
            <p:ph idx="1"/>
          </p:nvPr>
        </p:nvSpPr>
        <p:spPr/>
        <p:txBody>
          <a:bodyPr/>
          <a:lstStyle/>
          <a:p>
            <a:r>
              <a:rPr lang="et-EE" sz="2400" dirty="0"/>
              <a:t>Meetme üldine alus on Euroopa Parlamendi ja nõukogu määrus (EL) nr 1305/2013</a:t>
            </a:r>
          </a:p>
          <a:p>
            <a:r>
              <a:rPr lang="et-EE" sz="2400" dirty="0"/>
              <a:t>Euroopa Liidu ühise põllumajanduspoliitika rakendamiseks Eestis võeti vastu „</a:t>
            </a:r>
            <a:r>
              <a:rPr lang="fi-FI" sz="2400" dirty="0" err="1"/>
              <a:t>Euroopa</a:t>
            </a:r>
            <a:r>
              <a:rPr lang="fi-FI" sz="2400" dirty="0"/>
              <a:t> </a:t>
            </a:r>
            <a:r>
              <a:rPr lang="fi-FI" sz="2400" dirty="0" err="1"/>
              <a:t>Liidu</a:t>
            </a:r>
            <a:r>
              <a:rPr lang="fi-FI" sz="2400" dirty="0"/>
              <a:t> </a:t>
            </a:r>
            <a:r>
              <a:rPr lang="fi-FI" sz="2400" dirty="0" err="1"/>
              <a:t>ühise</a:t>
            </a:r>
            <a:r>
              <a:rPr lang="fi-FI" sz="2400" dirty="0"/>
              <a:t> </a:t>
            </a:r>
            <a:r>
              <a:rPr lang="fi-FI" sz="2400" dirty="0" err="1"/>
              <a:t>põllumajanduspoliitika</a:t>
            </a:r>
            <a:r>
              <a:rPr lang="fi-FI" sz="2400" dirty="0"/>
              <a:t> </a:t>
            </a:r>
            <a:r>
              <a:rPr lang="fi-FI" sz="2400" dirty="0" err="1"/>
              <a:t>rakendamise</a:t>
            </a:r>
            <a:r>
              <a:rPr lang="fi-FI" sz="2400" dirty="0"/>
              <a:t> </a:t>
            </a:r>
            <a:r>
              <a:rPr lang="fi-FI" sz="2400" dirty="0" err="1"/>
              <a:t>seadus</a:t>
            </a:r>
            <a:r>
              <a:rPr lang="et-EE" sz="2400" dirty="0"/>
              <a:t>“</a:t>
            </a:r>
          </a:p>
          <a:p>
            <a:r>
              <a:rPr lang="et-EE" sz="2400" dirty="0"/>
              <a:t>Toetusmeetmed on kirjeldatud Maaelu Arengukavas 2014</a:t>
            </a:r>
            <a:r>
              <a:rPr lang="et-EE" sz="2400" dirty="0">
                <a:solidFill>
                  <a:schemeClr val="tx1"/>
                </a:solidFill>
                <a:latin typeface="Times New Roman" panose="02020603050405020304" pitchFamily="18" charset="0"/>
                <a:cs typeface="Times New Roman" panose="02020603050405020304" pitchFamily="18" charset="0"/>
              </a:rPr>
              <a:t>‒</a:t>
            </a:r>
            <a:r>
              <a:rPr lang="et-EE" sz="2400" dirty="0"/>
              <a:t>2020</a:t>
            </a:r>
          </a:p>
          <a:p>
            <a:r>
              <a:rPr lang="et-EE" sz="2400" dirty="0"/>
              <a:t>Meedet rakendatakse </a:t>
            </a:r>
            <a:r>
              <a:rPr lang="it-IT" sz="2400" dirty="0"/>
              <a:t>maaeluministri 9. septembri 2016. a määruse</a:t>
            </a:r>
            <a:r>
              <a:rPr lang="et-EE" sz="2400" dirty="0" err="1"/>
              <a:t>ga</a:t>
            </a:r>
            <a:r>
              <a:rPr lang="et-EE" sz="2400" dirty="0"/>
              <a:t> nr 53 „Põllumajandusliku tegevusega alustava noore ettevõtja toetus“</a:t>
            </a:r>
          </a:p>
          <a:p>
            <a:endParaRPr lang="et-EE" dirty="0"/>
          </a:p>
          <a:p>
            <a:endParaRPr lang="et-EE" dirty="0"/>
          </a:p>
        </p:txBody>
      </p:sp>
    </p:spTree>
    <p:extLst>
      <p:ext uri="{BB962C8B-B14F-4D97-AF65-F5344CB8AC3E}">
        <p14:creationId xmlns:p14="http://schemas.microsoft.com/office/powerpoint/2010/main" val="3180054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Meetme rakendamise seis</a:t>
            </a:r>
          </a:p>
        </p:txBody>
      </p:sp>
      <p:sp>
        <p:nvSpPr>
          <p:cNvPr id="3" name="Content Placeholder 2"/>
          <p:cNvSpPr>
            <a:spLocks noGrp="1"/>
          </p:cNvSpPr>
          <p:nvPr>
            <p:ph idx="1"/>
          </p:nvPr>
        </p:nvSpPr>
        <p:spPr/>
        <p:txBody>
          <a:bodyPr/>
          <a:lstStyle/>
          <a:p>
            <a:r>
              <a:rPr lang="et-EE" sz="2400" dirty="0"/>
              <a:t>Toimunud on kolm taotlusvooru:</a:t>
            </a:r>
          </a:p>
          <a:p>
            <a:endParaRPr lang="et-EE" sz="2400" dirty="0"/>
          </a:p>
          <a:p>
            <a:endParaRPr lang="et-EE" sz="2400" dirty="0"/>
          </a:p>
          <a:p>
            <a:endParaRPr lang="et-EE" sz="2400" dirty="0"/>
          </a:p>
          <a:p>
            <a:r>
              <a:rPr lang="et-EE" sz="2400" dirty="0"/>
              <a:t>Meetme kogu eelarve programmiperioodiks 2014–20 on 22,1 mln eurot, eelarve jääk on 8,1 mln eurot  </a:t>
            </a:r>
          </a:p>
          <a:p>
            <a:r>
              <a:rPr lang="et-EE" sz="2400" dirty="0"/>
              <a:t>Eesmärk on toetada vähemalt 554 põllumajandustootjat, sellest on hetkel täidetud 63%</a:t>
            </a:r>
          </a:p>
          <a:p>
            <a:r>
              <a:rPr lang="et-EE" sz="2400" dirty="0"/>
              <a:t>IV taotlusvooru eelarve on 5,0 mln eurot ja see toimub </a:t>
            </a:r>
            <a:r>
              <a:rPr lang="et-EE" sz="2400" b="1" dirty="0"/>
              <a:t>28.08</a:t>
            </a:r>
            <a:r>
              <a:rPr lang="et-EE" sz="2400" dirty="0"/>
              <a:t>–</a:t>
            </a:r>
            <a:r>
              <a:rPr lang="et-EE" sz="2400" b="1" dirty="0"/>
              <a:t>04.09</a:t>
            </a:r>
            <a:r>
              <a:rPr lang="et-EE" sz="2400" dirty="0"/>
              <a:t> (eeltäitmine 21.–27.08)</a:t>
            </a:r>
          </a:p>
        </p:txBody>
      </p:sp>
      <p:graphicFrame>
        <p:nvGraphicFramePr>
          <p:cNvPr id="5" name="Table 4"/>
          <p:cNvGraphicFramePr>
            <a:graphicFrameLocks noGrp="1"/>
          </p:cNvGraphicFramePr>
          <p:nvPr>
            <p:extLst>
              <p:ext uri="{D42A27DB-BD31-4B8C-83A1-F6EECF244321}">
                <p14:modId xmlns:p14="http://schemas.microsoft.com/office/powerpoint/2010/main" val="1265646044"/>
              </p:ext>
            </p:extLst>
          </p:nvPr>
        </p:nvGraphicFramePr>
        <p:xfrm>
          <a:off x="576299" y="2196133"/>
          <a:ext cx="7846937" cy="1530791"/>
        </p:xfrm>
        <a:graphic>
          <a:graphicData uri="http://schemas.openxmlformats.org/drawingml/2006/table">
            <a:tbl>
              <a:tblPr firstRow="1" firstCol="1" bandRow="1">
                <a:tableStyleId>{5C22544A-7EE6-4342-B048-85BDC9FD1C3A}</a:tableStyleId>
              </a:tblPr>
              <a:tblGrid>
                <a:gridCol w="1060324">
                  <a:extLst>
                    <a:ext uri="{9D8B030D-6E8A-4147-A177-3AD203B41FA5}">
                      <a16:colId xmlns:a16="http://schemas.microsoft.com/office/drawing/2014/main" val="3072224748"/>
                    </a:ext>
                  </a:extLst>
                </a:gridCol>
                <a:gridCol w="1048692">
                  <a:extLst>
                    <a:ext uri="{9D8B030D-6E8A-4147-A177-3AD203B41FA5}">
                      <a16:colId xmlns:a16="http://schemas.microsoft.com/office/drawing/2014/main" val="2974752645"/>
                    </a:ext>
                  </a:extLst>
                </a:gridCol>
                <a:gridCol w="1290698">
                  <a:extLst>
                    <a:ext uri="{9D8B030D-6E8A-4147-A177-3AD203B41FA5}">
                      <a16:colId xmlns:a16="http://schemas.microsoft.com/office/drawing/2014/main" val="3471332018"/>
                    </a:ext>
                  </a:extLst>
                </a:gridCol>
                <a:gridCol w="1405750">
                  <a:extLst>
                    <a:ext uri="{9D8B030D-6E8A-4147-A177-3AD203B41FA5}">
                      <a16:colId xmlns:a16="http://schemas.microsoft.com/office/drawing/2014/main" val="3469579697"/>
                    </a:ext>
                  </a:extLst>
                </a:gridCol>
                <a:gridCol w="1676107">
                  <a:extLst>
                    <a:ext uri="{9D8B030D-6E8A-4147-A177-3AD203B41FA5}">
                      <a16:colId xmlns:a16="http://schemas.microsoft.com/office/drawing/2014/main" val="1917571864"/>
                    </a:ext>
                  </a:extLst>
                </a:gridCol>
                <a:gridCol w="1365366">
                  <a:extLst>
                    <a:ext uri="{9D8B030D-6E8A-4147-A177-3AD203B41FA5}">
                      <a16:colId xmlns:a16="http://schemas.microsoft.com/office/drawing/2014/main" val="1469043913"/>
                    </a:ext>
                  </a:extLst>
                </a:gridCol>
              </a:tblGrid>
              <a:tr h="677603">
                <a:tc>
                  <a:txBody>
                    <a:bodyPr/>
                    <a:lstStyle/>
                    <a:p>
                      <a:pPr algn="ctr">
                        <a:lnSpc>
                          <a:spcPct val="115000"/>
                        </a:lnSpc>
                        <a:spcAft>
                          <a:spcPts val="0"/>
                        </a:spcAft>
                      </a:pPr>
                      <a:r>
                        <a:rPr lang="et-EE" sz="1200" dirty="0">
                          <a:effectLst/>
                          <a:latin typeface="Times New Roman" panose="02020603050405020304" pitchFamily="18" charset="0"/>
                          <a:ea typeface="Calibri" panose="020F0502020204030204" pitchFamily="34" charset="0"/>
                          <a:cs typeface="Times New Roman" panose="02020603050405020304" pitchFamily="18" charset="0"/>
                        </a:rPr>
                        <a:t>Taotlusvoor</a:t>
                      </a:r>
                    </a:p>
                  </a:txBody>
                  <a:tcPr marL="68580" marR="68580" marT="0" marB="0" anchor="ctr"/>
                </a:tc>
                <a:tc>
                  <a:txBody>
                    <a:bodyPr/>
                    <a:lstStyle/>
                    <a:p>
                      <a:pPr algn="ctr">
                        <a:lnSpc>
                          <a:spcPct val="115000"/>
                        </a:lnSpc>
                        <a:spcAft>
                          <a:spcPts val="0"/>
                        </a:spcAft>
                      </a:pPr>
                      <a:r>
                        <a:rPr lang="et-EE" sz="1200" dirty="0">
                          <a:effectLst/>
                        </a:rPr>
                        <a:t>Eelarve (€)</a:t>
                      </a:r>
                      <a:endParaRPr lang="et-EE"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a:effectLst/>
                        </a:rPr>
                        <a:t>Taotlejate arv</a:t>
                      </a:r>
                      <a:endParaRPr lang="et-E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a:effectLst/>
                        </a:rPr>
                        <a:t>Taotletud toetuse summa (€)</a:t>
                      </a:r>
                      <a:endParaRPr lang="et-E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dirty="0">
                          <a:effectLst/>
                        </a:rPr>
                        <a:t>Rahuldatud taotluste arv</a:t>
                      </a:r>
                      <a:endParaRPr lang="et-EE"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a:effectLst/>
                        </a:rPr>
                        <a:t>Määratud toetuste summa (€)</a:t>
                      </a:r>
                      <a:endParaRPr lang="et-E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28552513"/>
                  </a:ext>
                </a:extLst>
              </a:tr>
              <a:tr h="213297">
                <a:tc>
                  <a:txBody>
                    <a:bodyPr/>
                    <a:lstStyle/>
                    <a:p>
                      <a:pPr algn="l">
                        <a:lnSpc>
                          <a:spcPct val="115000"/>
                        </a:lnSpc>
                        <a:spcAft>
                          <a:spcPts val="0"/>
                        </a:spcAft>
                      </a:pPr>
                      <a:r>
                        <a:rPr lang="et-EE" sz="1200" dirty="0">
                          <a:effectLst/>
                        </a:rPr>
                        <a:t>I (2016)</a:t>
                      </a:r>
                      <a:endParaRPr lang="et-EE"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a:effectLst/>
                        </a:rPr>
                        <a:t>4 240 000</a:t>
                      </a:r>
                      <a:endParaRPr lang="et-E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dirty="0">
                          <a:effectLst/>
                        </a:rPr>
                        <a:t>237</a:t>
                      </a:r>
                      <a:endParaRPr lang="et-EE"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a:effectLst/>
                        </a:rPr>
                        <a:t>9 432 673</a:t>
                      </a:r>
                      <a:endParaRPr lang="et-E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a:effectLst/>
                        </a:rPr>
                        <a:t>106</a:t>
                      </a:r>
                      <a:endParaRPr lang="et-E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t-EE" sz="1200" dirty="0">
                          <a:effectLst/>
                        </a:rPr>
                        <a:t>4 239 252</a:t>
                      </a:r>
                      <a:endParaRPr lang="et-EE"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4934583"/>
                  </a:ext>
                </a:extLst>
              </a:tr>
              <a:tr h="213297">
                <a:tc>
                  <a:txBody>
                    <a:bodyPr/>
                    <a:lstStyle/>
                    <a:p>
                      <a:pPr algn="l">
                        <a:lnSpc>
                          <a:spcPct val="115000"/>
                        </a:lnSpc>
                        <a:spcAft>
                          <a:spcPts val="0"/>
                        </a:spcAft>
                      </a:pPr>
                      <a:r>
                        <a:rPr lang="et-EE" sz="1200" dirty="0">
                          <a:effectLst/>
                        </a:rPr>
                        <a:t>II (2017)</a:t>
                      </a:r>
                      <a:endParaRPr lang="et-EE"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a:effectLst/>
                        </a:rPr>
                        <a:t>5 000 000</a:t>
                      </a:r>
                      <a:endParaRPr lang="et-E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a:effectLst/>
                        </a:rPr>
                        <a:t>190</a:t>
                      </a:r>
                      <a:endParaRPr lang="et-E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a:effectLst/>
                        </a:rPr>
                        <a:t>7 595 877</a:t>
                      </a:r>
                      <a:endParaRPr lang="et-E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a:effectLst/>
                        </a:rPr>
                        <a:t>120</a:t>
                      </a:r>
                      <a:endParaRPr lang="et-E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t-EE" sz="1200" dirty="0">
                          <a:effectLst/>
                        </a:rPr>
                        <a:t>4 798 287</a:t>
                      </a:r>
                      <a:endParaRPr lang="et-EE"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0715697"/>
                  </a:ext>
                </a:extLst>
              </a:tr>
              <a:tr h="213297">
                <a:tc>
                  <a:txBody>
                    <a:bodyPr/>
                    <a:lstStyle/>
                    <a:p>
                      <a:pPr algn="l">
                        <a:lnSpc>
                          <a:spcPct val="115000"/>
                        </a:lnSpc>
                        <a:spcAft>
                          <a:spcPts val="0"/>
                        </a:spcAft>
                      </a:pPr>
                      <a:r>
                        <a:rPr lang="et-EE" sz="1200" dirty="0">
                          <a:effectLst/>
                        </a:rPr>
                        <a:t>III (2018)</a:t>
                      </a:r>
                      <a:endParaRPr lang="et-EE"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dirty="0">
                          <a:effectLst/>
                        </a:rPr>
                        <a:t>5 000 000</a:t>
                      </a:r>
                      <a:endParaRPr lang="et-EE"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a:effectLst/>
                        </a:rPr>
                        <a:t>184</a:t>
                      </a:r>
                      <a:endParaRPr lang="et-E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a:effectLst/>
                        </a:rPr>
                        <a:t>7 343 182</a:t>
                      </a:r>
                      <a:endParaRPr lang="et-E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a:effectLst/>
                        </a:rPr>
                        <a:t>125</a:t>
                      </a:r>
                      <a:endParaRPr lang="et-E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a:effectLst/>
                        </a:rPr>
                        <a:t>4 995 272</a:t>
                      </a:r>
                      <a:endParaRPr lang="et-E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93955645"/>
                  </a:ext>
                </a:extLst>
              </a:tr>
              <a:tr h="213297">
                <a:tc>
                  <a:txBody>
                    <a:bodyPr/>
                    <a:lstStyle/>
                    <a:p>
                      <a:pPr algn="l">
                        <a:lnSpc>
                          <a:spcPct val="115000"/>
                        </a:lnSpc>
                        <a:spcAft>
                          <a:spcPts val="0"/>
                        </a:spcAft>
                      </a:pPr>
                      <a:r>
                        <a:rPr lang="et-EE" sz="1200">
                          <a:effectLst/>
                        </a:rPr>
                        <a:t>Kokku</a:t>
                      </a:r>
                      <a:endParaRPr lang="et-E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b="1" dirty="0">
                          <a:effectLst/>
                        </a:rPr>
                        <a:t>14 240 000</a:t>
                      </a:r>
                      <a:endParaRPr lang="et-EE"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b="1" dirty="0">
                          <a:effectLst/>
                        </a:rPr>
                        <a:t>611</a:t>
                      </a:r>
                      <a:endParaRPr lang="et-EE"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b="1" dirty="0">
                          <a:effectLst/>
                        </a:rPr>
                        <a:t>24 371 731</a:t>
                      </a:r>
                      <a:endParaRPr lang="et-EE"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b="1" dirty="0">
                          <a:effectLst/>
                        </a:rPr>
                        <a:t>351</a:t>
                      </a:r>
                      <a:endParaRPr lang="et-EE"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t-EE" sz="1200" b="1" dirty="0">
                          <a:effectLst/>
                        </a:rPr>
                        <a:t>14 032 811</a:t>
                      </a:r>
                      <a:endParaRPr lang="et-EE"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88922615"/>
                  </a:ext>
                </a:extLst>
              </a:tr>
            </a:tbl>
          </a:graphicData>
        </a:graphic>
      </p:graphicFrame>
    </p:spTree>
    <p:extLst>
      <p:ext uri="{BB962C8B-B14F-4D97-AF65-F5344CB8AC3E}">
        <p14:creationId xmlns:p14="http://schemas.microsoft.com/office/powerpoint/2010/main" val="2960116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t-EE" dirty="0"/>
              <a:t>Viimased muudatused määruses</a:t>
            </a:r>
          </a:p>
        </p:txBody>
      </p:sp>
      <p:sp>
        <p:nvSpPr>
          <p:cNvPr id="3" name="Content Placeholder 2"/>
          <p:cNvSpPr>
            <a:spLocks noGrp="1"/>
          </p:cNvSpPr>
          <p:nvPr>
            <p:ph idx="1"/>
          </p:nvPr>
        </p:nvSpPr>
        <p:spPr/>
        <p:txBody>
          <a:bodyPr/>
          <a:lstStyle/>
          <a:p>
            <a:r>
              <a:rPr lang="et-EE" sz="2400" dirty="0"/>
              <a:t>Määruse viimane muudatus (allkirjastati </a:t>
            </a:r>
            <a:r>
              <a:rPr lang="et-EE" sz="2400" dirty="0">
                <a:solidFill>
                  <a:schemeClr val="tx1"/>
                </a:solidFill>
              </a:rPr>
              <a:t>18. juulil):</a:t>
            </a:r>
          </a:p>
          <a:p>
            <a:pPr marL="774900" indent="-342900">
              <a:lnSpc>
                <a:spcPct val="100000"/>
              </a:lnSpc>
              <a:spcAft>
                <a:spcPts val="0"/>
              </a:spcAft>
            </a:pPr>
            <a:r>
              <a:rPr lang="et-EE" sz="2400" dirty="0"/>
              <a:t>Kaob nõue raamatupidamises eristada toetuse kasutamisega seotud kulusid</a:t>
            </a:r>
          </a:p>
          <a:p>
            <a:pPr marL="774900" indent="-342900">
              <a:lnSpc>
                <a:spcPct val="100000"/>
              </a:lnSpc>
              <a:spcAft>
                <a:spcPts val="0"/>
              </a:spcAft>
            </a:pPr>
            <a:r>
              <a:rPr lang="et-EE" sz="2400" dirty="0"/>
              <a:t>Täpsustatakse põllumajandusliku majandustegevusega alustaja definitsiooni, alustaja ei tohi olla põllumajandusliku majandustegevusega tegelenud kauem kui 24 kuud </a:t>
            </a:r>
          </a:p>
          <a:p>
            <a:pPr marL="774900" indent="-342900">
              <a:lnSpc>
                <a:spcPct val="100000"/>
              </a:lnSpc>
              <a:spcAft>
                <a:spcPts val="0"/>
              </a:spcAft>
            </a:pPr>
            <a:r>
              <a:rPr lang="et-EE" sz="2400" dirty="0"/>
              <a:t>Määruse lisas täpsustatakse hindamiskriteeriumite alusel hindepunktide andmist, muutub hindamispunktide jaotus hindamiskriteeriumite vahel ning laiendatakse hindamiskriteeriumite aiandussektori osa</a:t>
            </a:r>
            <a:endParaRPr lang="et-EE" dirty="0"/>
          </a:p>
          <a:p>
            <a:endParaRPr lang="et-EE" dirty="0"/>
          </a:p>
          <a:p>
            <a:pPr lvl="1"/>
            <a:endParaRPr lang="et-EE" dirty="0"/>
          </a:p>
          <a:p>
            <a:endParaRPr lang="et-EE" dirty="0"/>
          </a:p>
        </p:txBody>
      </p:sp>
    </p:spTree>
    <p:extLst>
      <p:ext uri="{BB962C8B-B14F-4D97-AF65-F5344CB8AC3E}">
        <p14:creationId xmlns:p14="http://schemas.microsoft.com/office/powerpoint/2010/main" val="159671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95313" y="2448000"/>
            <a:ext cx="8208687" cy="1800000"/>
          </a:xfrm>
          <a:prstGeom prst="rect">
            <a:avLst/>
          </a:prstGeom>
        </p:spPr>
        <p:txBody>
          <a:bodyPr anchor="ctr"/>
          <a:lst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a:lstStyle>
          <a:p>
            <a:pPr algn="ctr"/>
            <a:r>
              <a:rPr lang="et-EE" dirty="0"/>
              <a:t>Üldised nõuded toetuse taotlemiseks</a:t>
            </a:r>
          </a:p>
        </p:txBody>
      </p:sp>
    </p:spTree>
    <p:extLst>
      <p:ext uri="{BB962C8B-B14F-4D97-AF65-F5344CB8AC3E}">
        <p14:creationId xmlns:p14="http://schemas.microsoft.com/office/powerpoint/2010/main" val="783326369"/>
      </p:ext>
    </p:extLst>
  </p:cSld>
  <p:clrMapOvr>
    <a:masterClrMapping/>
  </p:clrMapOvr>
</p:sld>
</file>

<file path=ppt/theme/theme1.xml><?xml version="1.0" encoding="utf-8"?>
<a:theme xmlns:a="http://schemas.openxmlformats.org/drawingml/2006/main" name="slaidipõhi-eu2017-MeM-tavaformaat-a">
  <a:themeElements>
    <a:clrScheme name="Valitsusstiil">
      <a:dk1>
        <a:sysClr val="windowText" lastClr="000000"/>
      </a:dk1>
      <a:lt1>
        <a:sysClr val="window" lastClr="FFFFFF"/>
      </a:lt1>
      <a:dk2>
        <a:srgbClr val="006EB5"/>
      </a:dk2>
      <a:lt2>
        <a:srgbClr val="E7E6E6"/>
      </a:lt2>
      <a:accent1>
        <a:srgbClr val="006EB5"/>
      </a:accent1>
      <a:accent2>
        <a:srgbClr val="F0A321"/>
      </a:accent2>
      <a:accent3>
        <a:srgbClr val="003087"/>
      </a:accent3>
      <a:accent4>
        <a:srgbClr val="90C8E8"/>
      </a:accent4>
      <a:accent5>
        <a:srgbClr val="BA432A"/>
      </a:accent5>
      <a:accent6>
        <a:srgbClr val="81D4AF"/>
      </a:accent6>
      <a:hlink>
        <a:srgbClr val="97999B"/>
      </a:hlink>
      <a:folHlink>
        <a:srgbClr val="954F72"/>
      </a:folHlink>
    </a:clrScheme>
    <a:fontScheme name="Valitsusstiil">
      <a:majorFont>
        <a:latin typeface="Roboto Condensed"/>
        <a:ea typeface=""/>
        <a:cs typeface=""/>
      </a:majorFont>
      <a:minorFont>
        <a:latin typeface="Roboto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laidipõhi-eu2017-MeM-tavaformaat.potx" id="{EFF6C6AD-DA59-4DF8-B54B-6FE9F6B4059C}" vid="{D64CEA81-1570-4CD5-81FA-789C7CED5C4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C1C41AF56AA9894C83C802B453BAED16" ma:contentTypeVersion="0" ma:contentTypeDescription="Loo uus dokument" ma:contentTypeScope="" ma:versionID="5172bda6cf6190e08c964dbc3cf217c3">
  <xsd:schema xmlns:xsd="http://www.w3.org/2001/XMLSchema" xmlns:xs="http://www.w3.org/2001/XMLSchema" xmlns:p="http://schemas.microsoft.com/office/2006/metadata/properties" targetNamespace="http://schemas.microsoft.com/office/2006/metadata/properties" ma:root="true" ma:fieldsID="75284b4047f4cf5347f2f816b293bb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5C11A2-DF02-441E-87E2-C8084BB99758}">
  <ds:schemaRef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EAC220A3-CB2C-414E-94FD-AAC47AF02884}">
  <ds:schemaRefs>
    <ds:schemaRef ds:uri="http://schemas.microsoft.com/sharepoint/v3/contenttype/forms"/>
  </ds:schemaRefs>
</ds:datastoreItem>
</file>

<file path=customXml/itemProps3.xml><?xml version="1.0" encoding="utf-8"?>
<ds:datastoreItem xmlns:ds="http://schemas.openxmlformats.org/officeDocument/2006/customXml" ds:itemID="{03B9CF48-81BA-4968-8704-BDC0BCC20B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slaidipõhi-MeM-tavaformaat</Template>
  <TotalTime>0</TotalTime>
  <Words>2032</Words>
  <Application>Microsoft Office PowerPoint</Application>
  <PresentationFormat>Kohandatud</PresentationFormat>
  <Paragraphs>221</Paragraphs>
  <Slides>47</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47</vt:i4>
      </vt:variant>
    </vt:vector>
  </HeadingPairs>
  <TitlesOfParts>
    <vt:vector size="52" baseType="lpstr">
      <vt:lpstr>Arial</vt:lpstr>
      <vt:lpstr>Roboto Condensed</vt:lpstr>
      <vt:lpstr>Roboto Condensed Light</vt:lpstr>
      <vt:lpstr>Times New Roman</vt:lpstr>
      <vt:lpstr>slaidipõhi-eu2017-MeM-tavaformaat-a</vt:lpstr>
      <vt:lpstr>Põllumajandusliku tegevusega alustava noore ettevõtja toetus </vt:lpstr>
      <vt:lpstr>Ettekande sisu</vt:lpstr>
      <vt:lpstr>PowerPointi esitlus</vt:lpstr>
      <vt:lpstr>Meetme eesmärgid (1)</vt:lpstr>
      <vt:lpstr>Meetme eesmärgid (2)</vt:lpstr>
      <vt:lpstr>Meetme alus</vt:lpstr>
      <vt:lpstr>Meetme rakendamise seis</vt:lpstr>
      <vt:lpstr>Viimased muudatused määruses</vt:lpstr>
      <vt:lpstr>PowerPointi esitlus</vt:lpstr>
      <vt:lpstr>Taotleja</vt:lpstr>
      <vt:lpstr>Kontrolli omamise nõue</vt:lpstr>
      <vt:lpstr>Äriplaan</vt:lpstr>
      <vt:lpstr>Nõuded haridusele ja töökogemusele (1)</vt:lpstr>
      <vt:lpstr>Nõuded haridusele ja töökogemusele (2)</vt:lpstr>
      <vt:lpstr>Esmakordselt alustamine</vt:lpstr>
      <vt:lpstr>Ettevõtte ülevõtmine</vt:lpstr>
      <vt:lpstr>Omatoodetud põllumajanduslik toode</vt:lpstr>
      <vt:lpstr>PowerPointi esitlus</vt:lpstr>
      <vt:lpstr>Teised toetused</vt:lpstr>
      <vt:lpstr>Majandusaasta aruanded</vt:lpstr>
      <vt:lpstr>Nõuded taotlejale (1)</vt:lpstr>
      <vt:lpstr>Nõuded taotlejale (2)</vt:lpstr>
      <vt:lpstr>PowerPointi esitlus</vt:lpstr>
      <vt:lpstr>Nõuded äriplaanile (1)</vt:lpstr>
      <vt:lpstr>Nõuded äriplaanile (2)</vt:lpstr>
      <vt:lpstr>Müügitulu ja standardkogutoodangu nõue</vt:lpstr>
      <vt:lpstr>PowerPointi esitlus</vt:lpstr>
      <vt:lpstr>Toetuse suurus</vt:lpstr>
      <vt:lpstr>Toetatavad tegevused</vt:lpstr>
      <vt:lpstr>Materiaalse põhivara näited</vt:lpstr>
      <vt:lpstr>PowerPointi esitlus</vt:lpstr>
      <vt:lpstr>Tegevuste elluviimine</vt:lpstr>
      <vt:lpstr>Müügitulu ja standardkogutoodang</vt:lpstr>
      <vt:lpstr>Toetuse saaja kohustused (1)</vt:lpstr>
      <vt:lpstr>Toetuse saaja kohustused (2)</vt:lpstr>
      <vt:lpstr>Toetuse saaja kohustused (3)</vt:lpstr>
      <vt:lpstr>Toetuse saaja kohustused (4)</vt:lpstr>
      <vt:lpstr>PowerPointi esitlus</vt:lpstr>
      <vt:lpstr>Taotluste esitamine</vt:lpstr>
      <vt:lpstr>Taotluste hindamine (1)</vt:lpstr>
      <vt:lpstr>Taotluste hindamine (2)</vt:lpstr>
      <vt:lpstr>Taotluste hindamine (3)</vt:lpstr>
      <vt:lpstr>Hindamiskriteeriumite A-osa (1)</vt:lpstr>
      <vt:lpstr>Hindamiskriteeriumite A-osa (2)</vt:lpstr>
      <vt:lpstr>Hindamiskriteeriumite B-osa</vt:lpstr>
      <vt:lpstr>Hindamiskriteeriumite muutused</vt:lpstr>
      <vt:lpstr>Aitäh!</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2019-07-12T06:29:59Z</dcterms:created>
  <dcterms:modified xsi:type="dcterms:W3CDTF">2019-07-21T16:29:31Z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0x010100C1C41AF56AA9894C83C802B453BAED16</vt:lpwstr>
  </property>
</Properties>
</file>