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262" r:id="rId3"/>
    <p:sldId id="263" r:id="rId4"/>
    <p:sldId id="259" r:id="rId5"/>
    <p:sldId id="265" r:id="rId6"/>
    <p:sldId id="260" r:id="rId7"/>
    <p:sldId id="257" r:id="rId8"/>
    <p:sldId id="277" r:id="rId9"/>
    <p:sldId id="278" r:id="rId10"/>
    <p:sldId id="276" r:id="rId11"/>
    <p:sldId id="294" r:id="rId12"/>
    <p:sldId id="295" r:id="rId13"/>
    <p:sldId id="296" r:id="rId14"/>
    <p:sldId id="297" r:id="rId15"/>
    <p:sldId id="298" r:id="rId16"/>
    <p:sldId id="266" r:id="rId17"/>
    <p:sldId id="268" r:id="rId18"/>
    <p:sldId id="269" r:id="rId19"/>
    <p:sldId id="292" r:id="rId20"/>
    <p:sldId id="270" r:id="rId21"/>
    <p:sldId id="271" r:id="rId22"/>
    <p:sldId id="272" r:id="rId23"/>
    <p:sldId id="261" r:id="rId24"/>
    <p:sldId id="273" r:id="rId25"/>
    <p:sldId id="274" r:id="rId26"/>
    <p:sldId id="275" r:id="rId27"/>
    <p:sldId id="293" r:id="rId28"/>
    <p:sldId id="279" r:id="rId29"/>
    <p:sldId id="280" r:id="rId30"/>
    <p:sldId id="281" r:id="rId31"/>
    <p:sldId id="282" r:id="rId32"/>
    <p:sldId id="283" r:id="rId33"/>
    <p:sldId id="287" r:id="rId34"/>
    <p:sldId id="288" r:id="rId35"/>
    <p:sldId id="289" r:id="rId36"/>
    <p:sldId id="290" r:id="rId37"/>
    <p:sldId id="291" r:id="rId38"/>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2" name="Pealkiri 1"/>
          <p:cNvSpPr>
            <a:spLocks noGrp="1"/>
          </p:cNvSpPr>
          <p:nvPr>
            <p:ph type="ctrTitle"/>
          </p:nvPr>
        </p:nvSpPr>
        <p:spPr>
          <a:xfrm>
            <a:off x="685800" y="2130425"/>
            <a:ext cx="7772400" cy="1470025"/>
          </a:xfrm>
        </p:spPr>
        <p:txBody>
          <a:bodyPr/>
          <a:lstStyle/>
          <a:p>
            <a:r>
              <a:rPr lang="et-EE"/>
              <a:t>Muutke tiitli laadi</a:t>
            </a:r>
          </a:p>
        </p:txBody>
      </p:sp>
      <p:sp>
        <p:nvSpPr>
          <p:cNvPr id="3" name="Alapealkiri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laadi muutmiseks</a:t>
            </a:r>
          </a:p>
        </p:txBody>
      </p:sp>
      <p:sp>
        <p:nvSpPr>
          <p:cNvPr id="4" name="Kuupäeva kohatäide 3"/>
          <p:cNvSpPr>
            <a:spLocks noGrp="1"/>
          </p:cNvSpPr>
          <p:nvPr>
            <p:ph type="dt" sz="half" idx="10"/>
          </p:nvPr>
        </p:nvSpPr>
        <p:spPr/>
        <p:txBody>
          <a:bodyPr/>
          <a:lstStyle/>
          <a:p>
            <a:fld id="{4301E08C-2F65-47C6-A5CF-EB5BDEF25FEB}" type="datetimeFigureOut">
              <a:rPr lang="et-EE" smtClean="0"/>
              <a:t>12.11.2019</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2503702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Vertikaalteksti kohatäide 2"/>
          <p:cNvSpPr>
            <a:spLocks noGrp="1"/>
          </p:cNvSpPr>
          <p:nvPr>
            <p:ph type="body" orient="vert" idx="1"/>
          </p:nvPr>
        </p:nvSpPr>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4301E08C-2F65-47C6-A5CF-EB5BDEF25FEB}" type="datetimeFigureOut">
              <a:rPr lang="et-EE" smtClean="0"/>
              <a:t>12.11.2019</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4278608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629400" y="274638"/>
            <a:ext cx="2057400" cy="5851525"/>
          </a:xfrm>
        </p:spPr>
        <p:txBody>
          <a:bodyPr vert="eaVert"/>
          <a:lstStyle/>
          <a:p>
            <a:r>
              <a:rPr lang="et-EE"/>
              <a:t>Muutke tiitli laadi</a:t>
            </a:r>
          </a:p>
        </p:txBody>
      </p:sp>
      <p:sp>
        <p:nvSpPr>
          <p:cNvPr id="3" name="Vertikaalteksti kohatäide 2"/>
          <p:cNvSpPr>
            <a:spLocks noGrp="1"/>
          </p:cNvSpPr>
          <p:nvPr>
            <p:ph type="body" orient="vert" idx="1"/>
          </p:nvPr>
        </p:nvSpPr>
        <p:spPr>
          <a:xfrm>
            <a:off x="457200" y="274638"/>
            <a:ext cx="6019800" cy="5851525"/>
          </a:xfrm>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4301E08C-2F65-47C6-A5CF-EB5BDEF25FEB}" type="datetimeFigureOut">
              <a:rPr lang="et-EE" smtClean="0"/>
              <a:t>12.11.2019</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2239637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Sisu kohatäide 2"/>
          <p:cNvSpPr>
            <a:spLocks noGrp="1"/>
          </p:cNvSpPr>
          <p:nvPr>
            <p:ph idx="1"/>
          </p:nvPr>
        </p:nvSpPr>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4301E08C-2F65-47C6-A5CF-EB5BDEF25FEB}" type="datetimeFigureOut">
              <a:rPr lang="et-EE" smtClean="0"/>
              <a:t>12.11.2019</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2976922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t-EE"/>
              <a:t>Muutke tiitli laadi</a:t>
            </a:r>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Muutke teksti laade</a:t>
            </a:r>
          </a:p>
        </p:txBody>
      </p:sp>
      <p:sp>
        <p:nvSpPr>
          <p:cNvPr id="4" name="Kuupäeva kohatäide 3"/>
          <p:cNvSpPr>
            <a:spLocks noGrp="1"/>
          </p:cNvSpPr>
          <p:nvPr>
            <p:ph type="dt" sz="half" idx="10"/>
          </p:nvPr>
        </p:nvSpPr>
        <p:spPr/>
        <p:txBody>
          <a:bodyPr/>
          <a:lstStyle/>
          <a:p>
            <a:fld id="{4301E08C-2F65-47C6-A5CF-EB5BDEF25FEB}" type="datetimeFigureOut">
              <a:rPr lang="et-EE" smtClean="0"/>
              <a:t>12.11.2019</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234479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Sisu kohatäid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Kuupäeva kohatäide 4"/>
          <p:cNvSpPr>
            <a:spLocks noGrp="1"/>
          </p:cNvSpPr>
          <p:nvPr>
            <p:ph type="dt" sz="half" idx="10"/>
          </p:nvPr>
        </p:nvSpPr>
        <p:spPr/>
        <p:txBody>
          <a:bodyPr/>
          <a:lstStyle/>
          <a:p>
            <a:fld id="{4301E08C-2F65-47C6-A5CF-EB5BDEF25FEB}" type="datetimeFigureOut">
              <a:rPr lang="et-EE" smtClean="0"/>
              <a:t>12.11.2019</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1253987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lvl1pPr>
              <a:defRPr/>
            </a:lvl1pPr>
          </a:lstStyle>
          <a:p>
            <a:r>
              <a:rPr lang="et-EE"/>
              <a:t>Muutke tiitli laadi</a:t>
            </a:r>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7" name="Kuupäeva kohatäide 6"/>
          <p:cNvSpPr>
            <a:spLocks noGrp="1"/>
          </p:cNvSpPr>
          <p:nvPr>
            <p:ph type="dt" sz="half" idx="10"/>
          </p:nvPr>
        </p:nvSpPr>
        <p:spPr/>
        <p:txBody>
          <a:bodyPr/>
          <a:lstStyle/>
          <a:p>
            <a:fld id="{4301E08C-2F65-47C6-A5CF-EB5BDEF25FEB}" type="datetimeFigureOut">
              <a:rPr lang="et-EE" smtClean="0"/>
              <a:t>12.11.2019</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268355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Kuupäeva kohatäide 2"/>
          <p:cNvSpPr>
            <a:spLocks noGrp="1"/>
          </p:cNvSpPr>
          <p:nvPr>
            <p:ph type="dt" sz="half" idx="10"/>
          </p:nvPr>
        </p:nvSpPr>
        <p:spPr/>
        <p:txBody>
          <a:bodyPr/>
          <a:lstStyle/>
          <a:p>
            <a:fld id="{4301E08C-2F65-47C6-A5CF-EB5BDEF25FEB}" type="datetimeFigureOut">
              <a:rPr lang="et-EE" smtClean="0"/>
              <a:t>12.11.2019</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58772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4301E08C-2F65-47C6-A5CF-EB5BDEF25FEB}" type="datetimeFigureOut">
              <a:rPr lang="et-EE" smtClean="0"/>
              <a:t>12.11.2019</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260033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nchor="b"/>
          <a:lstStyle>
            <a:lvl1pPr algn="l">
              <a:defRPr sz="2000" b="1"/>
            </a:lvl1pPr>
          </a:lstStyle>
          <a:p>
            <a:r>
              <a:rPr lang="et-EE"/>
              <a:t>Muutke tiitli laadi</a:t>
            </a:r>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5" name="Kuupäeva kohatäide 4"/>
          <p:cNvSpPr>
            <a:spLocks noGrp="1"/>
          </p:cNvSpPr>
          <p:nvPr>
            <p:ph type="dt" sz="half" idx="10"/>
          </p:nvPr>
        </p:nvSpPr>
        <p:spPr/>
        <p:txBody>
          <a:bodyPr/>
          <a:lstStyle/>
          <a:p>
            <a:fld id="{4301E08C-2F65-47C6-A5CF-EB5BDEF25FEB}" type="datetimeFigureOut">
              <a:rPr lang="et-EE" smtClean="0"/>
              <a:t>12.11.2019</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2923032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nchor="b"/>
          <a:lstStyle>
            <a:lvl1pPr algn="l">
              <a:defRPr sz="2000" b="1"/>
            </a:lvl1pPr>
          </a:lstStyle>
          <a:p>
            <a:r>
              <a:rPr lang="et-EE"/>
              <a:t>Muutke tiitli laadi</a:t>
            </a:r>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5" name="Kuupäeva kohatäide 4"/>
          <p:cNvSpPr>
            <a:spLocks noGrp="1"/>
          </p:cNvSpPr>
          <p:nvPr>
            <p:ph type="dt" sz="half" idx="10"/>
          </p:nvPr>
        </p:nvSpPr>
        <p:spPr/>
        <p:txBody>
          <a:bodyPr/>
          <a:lstStyle/>
          <a:p>
            <a:fld id="{4301E08C-2F65-47C6-A5CF-EB5BDEF25FEB}" type="datetimeFigureOut">
              <a:rPr lang="et-EE" smtClean="0"/>
              <a:t>12.11.2019</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DCECD875-0099-45B8-BD03-56CBDBDB6C5F}" type="slidenum">
              <a:rPr lang="et-EE" smtClean="0"/>
              <a:t>‹#›</a:t>
            </a:fld>
            <a:endParaRPr lang="et-EE"/>
          </a:p>
        </p:txBody>
      </p:sp>
    </p:spTree>
    <p:extLst>
      <p:ext uri="{BB962C8B-B14F-4D97-AF65-F5344CB8AC3E}">
        <p14:creationId xmlns:p14="http://schemas.microsoft.com/office/powerpoint/2010/main" val="1986739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t-EE"/>
              <a:t>Muutke tiitli laadi</a:t>
            </a:r>
          </a:p>
        </p:txBody>
      </p:sp>
      <p:sp>
        <p:nvSpPr>
          <p:cNvPr id="3" name="Teksti kohatäid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01E08C-2F65-47C6-A5CF-EB5BDEF25FEB}" type="datetimeFigureOut">
              <a:rPr lang="et-EE" smtClean="0"/>
              <a:t>12.11.2019</a:t>
            </a:fld>
            <a:endParaRPr lang="et-EE"/>
          </a:p>
        </p:txBody>
      </p:sp>
      <p:sp>
        <p:nvSpPr>
          <p:cNvPr id="5" name="Jaluse kohatäid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CD875-0099-45B8-BD03-56CBDBDB6C5F}" type="slidenum">
              <a:rPr lang="et-EE" smtClean="0"/>
              <a:t>‹#›</a:t>
            </a:fld>
            <a:endParaRPr lang="et-EE"/>
          </a:p>
        </p:txBody>
      </p:sp>
    </p:spTree>
    <p:extLst>
      <p:ext uri="{BB962C8B-B14F-4D97-AF65-F5344CB8AC3E}">
        <p14:creationId xmlns:p14="http://schemas.microsoft.com/office/powerpoint/2010/main" val="1386262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43608" y="620688"/>
            <a:ext cx="7268989" cy="1296144"/>
          </a:xfrm>
        </p:spPr>
        <p:txBody>
          <a:bodyPr/>
          <a:lstStyle/>
          <a:p>
            <a:pPr eaLnBrk="1" hangingPunct="1"/>
            <a:r>
              <a:rPr lang="et-EE" altLang="et-EE" b="1" dirty="0"/>
              <a:t>Bioturvalisus linnufarmis</a:t>
            </a:r>
          </a:p>
        </p:txBody>
      </p:sp>
      <p:sp>
        <p:nvSpPr>
          <p:cNvPr id="2051" name="Rectangle 3"/>
          <p:cNvSpPr>
            <a:spLocks noGrp="1" noChangeArrowheads="1"/>
          </p:cNvSpPr>
          <p:nvPr>
            <p:ph type="subTitle" idx="1"/>
          </p:nvPr>
        </p:nvSpPr>
        <p:spPr>
          <a:xfrm>
            <a:off x="1475656" y="1772817"/>
            <a:ext cx="6400800" cy="2304256"/>
          </a:xfrm>
        </p:spPr>
        <p:txBody>
          <a:bodyPr>
            <a:normAutofit lnSpcReduction="10000"/>
          </a:bodyPr>
          <a:lstStyle/>
          <a:p>
            <a:pPr eaLnBrk="1" hangingPunct="1">
              <a:lnSpc>
                <a:spcPct val="90000"/>
              </a:lnSpc>
            </a:pPr>
            <a:r>
              <a:rPr lang="et-EE" altLang="et-EE" sz="2800" dirty="0"/>
              <a:t>Tiiu Saar</a:t>
            </a:r>
          </a:p>
          <a:p>
            <a:pPr eaLnBrk="1" hangingPunct="1">
              <a:lnSpc>
                <a:spcPct val="90000"/>
              </a:lnSpc>
            </a:pPr>
            <a:r>
              <a:rPr lang="et-EE" altLang="et-EE" sz="2800" dirty="0"/>
              <a:t>EMÜ VLI</a:t>
            </a:r>
          </a:p>
          <a:p>
            <a:pPr eaLnBrk="1" hangingPunct="1">
              <a:lnSpc>
                <a:spcPct val="90000"/>
              </a:lnSpc>
            </a:pPr>
            <a:endParaRPr lang="et-EE" altLang="et-EE" sz="2800" dirty="0"/>
          </a:p>
          <a:p>
            <a:pPr eaLnBrk="1" hangingPunct="1">
              <a:lnSpc>
                <a:spcPct val="90000"/>
              </a:lnSpc>
            </a:pPr>
            <a:r>
              <a:rPr lang="et-EE" altLang="et-EE" dirty="0"/>
              <a:t>Veterinaarse bio- ja populatsioonimeditsiini õppetool</a:t>
            </a:r>
            <a:endParaRPr lang="et-EE" altLang="et-EE" sz="2800" dirty="0"/>
          </a:p>
        </p:txBody>
      </p:sp>
      <p:pic>
        <p:nvPicPr>
          <p:cNvPr id="1026" name="Picture 2" descr="http://www.pria.ee/docs/essential_resources/16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4149080"/>
            <a:ext cx="4680520" cy="222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8773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n-US" b="1" dirty="0" err="1"/>
              <a:t>Haiguste</a:t>
            </a:r>
            <a:r>
              <a:rPr lang="en-US" b="1" dirty="0"/>
              <a:t>  </a:t>
            </a:r>
            <a:r>
              <a:rPr lang="en-US" b="1" dirty="0" err="1"/>
              <a:t>ennetamise</a:t>
            </a:r>
            <a:r>
              <a:rPr lang="en-US" b="1" dirty="0"/>
              <a:t> </a:t>
            </a:r>
            <a:r>
              <a:rPr lang="en-US" b="1" dirty="0" err="1"/>
              <a:t>meetmete</a:t>
            </a:r>
            <a:r>
              <a:rPr lang="en-US" b="1" dirty="0"/>
              <a:t> </a:t>
            </a:r>
            <a:r>
              <a:rPr lang="en-US" b="1" dirty="0" err="1"/>
              <a:t>komponendid</a:t>
            </a:r>
            <a:r>
              <a:rPr lang="en-US" b="1" dirty="0"/>
              <a:t> </a:t>
            </a:r>
            <a:br>
              <a:rPr lang="et-EE" dirty="0"/>
            </a:br>
            <a:endParaRPr lang="et-EE" dirty="0"/>
          </a:p>
        </p:txBody>
      </p:sp>
      <p:sp>
        <p:nvSpPr>
          <p:cNvPr id="3" name="Sisu kohatäide 2"/>
          <p:cNvSpPr>
            <a:spLocks noGrp="1"/>
          </p:cNvSpPr>
          <p:nvPr>
            <p:ph idx="1"/>
          </p:nvPr>
        </p:nvSpPr>
        <p:spPr/>
        <p:txBody>
          <a:bodyPr>
            <a:normAutofit/>
          </a:bodyPr>
          <a:lstStyle/>
          <a:p>
            <a:r>
              <a:rPr lang="en-US" dirty="0"/>
              <a:t> </a:t>
            </a:r>
            <a:r>
              <a:rPr lang="en-US" dirty="0" err="1"/>
              <a:t>tähtsamatest</a:t>
            </a:r>
            <a:r>
              <a:rPr lang="en-US" dirty="0"/>
              <a:t> </a:t>
            </a:r>
            <a:r>
              <a:rPr lang="en-US" dirty="0" err="1"/>
              <a:t>nakkustest</a:t>
            </a:r>
            <a:r>
              <a:rPr lang="en-US" dirty="0"/>
              <a:t> </a:t>
            </a:r>
            <a:r>
              <a:rPr lang="en-US" dirty="0" err="1"/>
              <a:t>vaba</a:t>
            </a:r>
            <a:r>
              <a:rPr lang="en-US" dirty="0"/>
              <a:t> </a:t>
            </a:r>
            <a:r>
              <a:rPr lang="en-US" dirty="0" err="1"/>
              <a:t>lind</a:t>
            </a:r>
            <a:r>
              <a:rPr lang="en-US" dirty="0"/>
              <a:t>,</a:t>
            </a:r>
            <a:endParaRPr lang="et-EE" dirty="0"/>
          </a:p>
          <a:p>
            <a:pPr lvl="0"/>
            <a:r>
              <a:rPr lang="en-US" dirty="0"/>
              <a:t> </a:t>
            </a:r>
            <a:r>
              <a:rPr lang="en-US" dirty="0" err="1"/>
              <a:t>õige</a:t>
            </a:r>
            <a:r>
              <a:rPr lang="en-US" dirty="0"/>
              <a:t> </a:t>
            </a:r>
            <a:r>
              <a:rPr lang="en-US" dirty="0" err="1"/>
              <a:t>söötmine</a:t>
            </a:r>
            <a:r>
              <a:rPr lang="en-US" dirty="0"/>
              <a:t> ja </a:t>
            </a:r>
            <a:r>
              <a:rPr lang="en-US" dirty="0" err="1"/>
              <a:t>pidamine</a:t>
            </a:r>
            <a:r>
              <a:rPr lang="en-US" dirty="0"/>
              <a:t>,</a:t>
            </a:r>
            <a:endParaRPr lang="et-EE" dirty="0"/>
          </a:p>
          <a:p>
            <a:pPr lvl="0"/>
            <a:r>
              <a:rPr lang="en-US" dirty="0" err="1"/>
              <a:t>maksimaalsel</a:t>
            </a:r>
            <a:r>
              <a:rPr lang="en-US" dirty="0"/>
              <a:t> </a:t>
            </a:r>
            <a:r>
              <a:rPr lang="en-US" dirty="0" err="1"/>
              <a:t>tasemel</a:t>
            </a:r>
            <a:r>
              <a:rPr lang="en-US" dirty="0"/>
              <a:t> </a:t>
            </a:r>
            <a:r>
              <a:rPr lang="en-US" dirty="0" err="1"/>
              <a:t>hügieen</a:t>
            </a:r>
            <a:r>
              <a:rPr lang="en-US" dirty="0"/>
              <a:t> ja </a:t>
            </a:r>
            <a:r>
              <a:rPr lang="en-US" dirty="0" err="1"/>
              <a:t>hooldus</a:t>
            </a:r>
            <a:r>
              <a:rPr lang="en-US" dirty="0"/>
              <a:t>, </a:t>
            </a:r>
            <a:endParaRPr lang="et-EE" dirty="0"/>
          </a:p>
          <a:p>
            <a:pPr lvl="0"/>
            <a:r>
              <a:rPr lang="en-US" dirty="0" err="1"/>
              <a:t>vaktsineerimine</a:t>
            </a:r>
            <a:r>
              <a:rPr lang="en-US" dirty="0"/>
              <a:t>,</a:t>
            </a:r>
            <a:endParaRPr lang="et-EE" dirty="0"/>
          </a:p>
          <a:p>
            <a:pPr lvl="0"/>
            <a:r>
              <a:rPr lang="en-US" dirty="0" err="1"/>
              <a:t>ravimite</a:t>
            </a:r>
            <a:r>
              <a:rPr lang="en-US" dirty="0"/>
              <a:t> ja </a:t>
            </a:r>
            <a:r>
              <a:rPr lang="en-US" dirty="0" err="1"/>
              <a:t>preparaatide</a:t>
            </a:r>
            <a:r>
              <a:rPr lang="en-US" dirty="0"/>
              <a:t> </a:t>
            </a:r>
            <a:r>
              <a:rPr lang="en-US" dirty="0" err="1"/>
              <a:t>kasutamine</a:t>
            </a:r>
            <a:r>
              <a:rPr lang="en-US" dirty="0"/>
              <a:t>,</a:t>
            </a:r>
            <a:endParaRPr lang="et-EE" dirty="0"/>
          </a:p>
          <a:p>
            <a:pPr lvl="0"/>
            <a:r>
              <a:rPr lang="en-US" dirty="0" err="1"/>
              <a:t>bioturvalisus</a:t>
            </a:r>
            <a:r>
              <a:rPr lang="en-US" dirty="0"/>
              <a:t>.</a:t>
            </a:r>
            <a:endParaRPr lang="et-EE" dirty="0"/>
          </a:p>
          <a:p>
            <a:pPr marL="0" indent="0">
              <a:buNone/>
            </a:pPr>
            <a:endParaRPr lang="et-EE" dirty="0"/>
          </a:p>
        </p:txBody>
      </p:sp>
    </p:spTree>
    <p:extLst>
      <p:ext uri="{BB962C8B-B14F-4D97-AF65-F5344CB8AC3E}">
        <p14:creationId xmlns:p14="http://schemas.microsoft.com/office/powerpoint/2010/main" val="392047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4000" b="1" dirty="0"/>
              <a:t>Nakkusvaba lind</a:t>
            </a:r>
          </a:p>
        </p:txBody>
      </p:sp>
      <p:sp>
        <p:nvSpPr>
          <p:cNvPr id="3" name="Sisu kohatäide 2"/>
          <p:cNvSpPr>
            <a:spLocks noGrp="1"/>
          </p:cNvSpPr>
          <p:nvPr>
            <p:ph idx="1"/>
          </p:nvPr>
        </p:nvSpPr>
        <p:spPr/>
        <p:txBody>
          <a:bodyPr/>
          <a:lstStyle/>
          <a:p>
            <a:r>
              <a:rPr lang="et-EE" dirty="0"/>
              <a:t>Lindude soetamisel järgida reegleid:</a:t>
            </a:r>
          </a:p>
          <a:p>
            <a:pPr lvl="1"/>
            <a:r>
              <a:rPr lang="et-EE" dirty="0"/>
              <a:t>Karjatäienduse  (sh haudemunad) ostmine kindlast allikast – karjast, mille tervisestaatus on teada ja kontrollitud ja tõestatud laborianalüüsidega.</a:t>
            </a:r>
          </a:p>
          <a:p>
            <a:pPr lvl="1"/>
            <a:r>
              <a:rPr lang="et-EE" dirty="0"/>
              <a:t>Vältida lindude nakatumist transpordil saastunud veoki või tibude konteinerite vahendusel</a:t>
            </a:r>
          </a:p>
        </p:txBody>
      </p:sp>
    </p:spTree>
    <p:extLst>
      <p:ext uri="{BB962C8B-B14F-4D97-AF65-F5344CB8AC3E}">
        <p14:creationId xmlns:p14="http://schemas.microsoft.com/office/powerpoint/2010/main" val="4252590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3600" b="1" dirty="0"/>
              <a:t>Söötmine</a:t>
            </a:r>
            <a:r>
              <a:rPr lang="et-EE" sz="4000" b="1" dirty="0"/>
              <a:t> ja pidamine</a:t>
            </a:r>
            <a:endParaRPr lang="et-EE" sz="4000" dirty="0"/>
          </a:p>
        </p:txBody>
      </p:sp>
      <p:sp>
        <p:nvSpPr>
          <p:cNvPr id="3" name="Sisu kohatäide 2"/>
          <p:cNvSpPr>
            <a:spLocks noGrp="1"/>
          </p:cNvSpPr>
          <p:nvPr>
            <p:ph idx="1"/>
          </p:nvPr>
        </p:nvSpPr>
        <p:spPr/>
        <p:txBody>
          <a:bodyPr/>
          <a:lstStyle/>
          <a:p>
            <a:r>
              <a:rPr lang="et-EE" dirty="0"/>
              <a:t>Tasakaalustatud ratsioon ja õiged pidamistingimused vastavalt linnu vanusele, kasutuseesmärgile ja füsioloogilisele seisundile. </a:t>
            </a:r>
          </a:p>
          <a:p>
            <a:r>
              <a:rPr lang="et-EE" dirty="0"/>
              <a:t>Söötade mikrobioloogiline ohutus (</a:t>
            </a:r>
            <a:r>
              <a:rPr lang="et-EE" dirty="0" err="1"/>
              <a:t>salmonellad</a:t>
            </a:r>
            <a:r>
              <a:rPr lang="et-EE" dirty="0"/>
              <a:t>!)</a:t>
            </a:r>
          </a:p>
        </p:txBody>
      </p:sp>
    </p:spTree>
    <p:extLst>
      <p:ext uri="{BB962C8B-B14F-4D97-AF65-F5344CB8AC3E}">
        <p14:creationId xmlns:p14="http://schemas.microsoft.com/office/powerpoint/2010/main" val="495569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4000" b="1" dirty="0"/>
              <a:t>Farmi hügieen </a:t>
            </a:r>
            <a:endParaRPr lang="et-EE" sz="4000" dirty="0"/>
          </a:p>
        </p:txBody>
      </p:sp>
      <p:sp>
        <p:nvSpPr>
          <p:cNvPr id="3" name="Sisu kohatäide 2"/>
          <p:cNvSpPr>
            <a:spLocks noGrp="1"/>
          </p:cNvSpPr>
          <p:nvPr>
            <p:ph idx="1"/>
          </p:nvPr>
        </p:nvSpPr>
        <p:spPr/>
        <p:txBody>
          <a:bodyPr/>
          <a:lstStyle/>
          <a:p>
            <a:r>
              <a:rPr lang="et-EE" dirty="0"/>
              <a:t>Lindla ja seadmete põhjalik puhastus ja  desinfektsioon pärast lindude väljaviimist.</a:t>
            </a:r>
          </a:p>
          <a:p>
            <a:r>
              <a:rPr lang="et-EE" dirty="0"/>
              <a:t>Vana allapanu eemaldada (kompostida)</a:t>
            </a:r>
          </a:p>
          <a:p>
            <a:r>
              <a:rPr lang="et-EE" dirty="0"/>
              <a:t>Pärast puhastust ja desinfektsiooni peaks ruumid enne uute lindude sissetoomist ja tühjaks </a:t>
            </a:r>
            <a:r>
              <a:rPr lang="et-EE" b="1" dirty="0"/>
              <a:t>vähemalt kaheks nädalaks</a:t>
            </a:r>
          </a:p>
          <a:p>
            <a:r>
              <a:rPr lang="et-EE" dirty="0"/>
              <a:t>Regulaarne söötmisliinide puhastamine ja jootmissüsteemi desinfitseerimine</a:t>
            </a:r>
          </a:p>
        </p:txBody>
      </p:sp>
    </p:spTree>
    <p:extLst>
      <p:ext uri="{BB962C8B-B14F-4D97-AF65-F5344CB8AC3E}">
        <p14:creationId xmlns:p14="http://schemas.microsoft.com/office/powerpoint/2010/main" val="49702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z="4000" b="1" dirty="0"/>
              <a:t>Vaktsineerimine</a:t>
            </a:r>
            <a:r>
              <a:rPr lang="et-EE" dirty="0"/>
              <a:t> </a:t>
            </a:r>
          </a:p>
        </p:txBody>
      </p:sp>
      <p:sp>
        <p:nvSpPr>
          <p:cNvPr id="3" name="Sisu kohatäide 2"/>
          <p:cNvSpPr>
            <a:spLocks noGrp="1"/>
          </p:cNvSpPr>
          <p:nvPr>
            <p:ph idx="1"/>
          </p:nvPr>
        </p:nvSpPr>
        <p:spPr/>
        <p:txBody>
          <a:bodyPr/>
          <a:lstStyle/>
          <a:p>
            <a:r>
              <a:rPr lang="et-EE" dirty="0"/>
              <a:t>Vaktsineerimisprogramm koostatakse lähtuvalt </a:t>
            </a:r>
            <a:r>
              <a:rPr lang="et-EE" dirty="0" err="1"/>
              <a:t>epizootilisest</a:t>
            </a:r>
            <a:r>
              <a:rPr lang="et-EE" dirty="0"/>
              <a:t> olukorrast ja lindude kasutuseesmärgist. </a:t>
            </a:r>
          </a:p>
          <a:p>
            <a:r>
              <a:rPr lang="et-EE" dirty="0"/>
              <a:t>Riiklik tauditõrje programm keelab nt lindude gripi vastu vaktsineerimise</a:t>
            </a:r>
          </a:p>
        </p:txBody>
      </p:sp>
    </p:spTree>
    <p:extLst>
      <p:ext uri="{BB962C8B-B14F-4D97-AF65-F5344CB8AC3E}">
        <p14:creationId xmlns:p14="http://schemas.microsoft.com/office/powerpoint/2010/main" val="1036274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4000" b="1" dirty="0"/>
              <a:t>Ravimite kasutamine</a:t>
            </a:r>
          </a:p>
        </p:txBody>
      </p:sp>
      <p:sp>
        <p:nvSpPr>
          <p:cNvPr id="3" name="Sisu kohatäide 2"/>
          <p:cNvSpPr>
            <a:spLocks noGrp="1"/>
          </p:cNvSpPr>
          <p:nvPr>
            <p:ph idx="1"/>
          </p:nvPr>
        </p:nvSpPr>
        <p:spPr/>
        <p:txBody>
          <a:bodyPr/>
          <a:lstStyle/>
          <a:p>
            <a:r>
              <a:rPr lang="et-EE" dirty="0"/>
              <a:t>Õige </a:t>
            </a:r>
            <a:r>
              <a:rPr lang="et-EE" dirty="0" err="1"/>
              <a:t>annustamine</a:t>
            </a:r>
            <a:r>
              <a:rPr lang="et-EE" dirty="0"/>
              <a:t> ja manustamine</a:t>
            </a:r>
          </a:p>
          <a:p>
            <a:r>
              <a:rPr lang="et-EE" dirty="0"/>
              <a:t>Antibiootikumitundlikkuse määramine</a:t>
            </a:r>
          </a:p>
        </p:txBody>
      </p:sp>
    </p:spTree>
    <p:extLst>
      <p:ext uri="{BB962C8B-B14F-4D97-AF65-F5344CB8AC3E}">
        <p14:creationId xmlns:p14="http://schemas.microsoft.com/office/powerpoint/2010/main" val="3619606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4000" b="1" dirty="0"/>
              <a:t>Bioturvalisus</a:t>
            </a:r>
          </a:p>
        </p:txBody>
      </p:sp>
      <p:sp>
        <p:nvSpPr>
          <p:cNvPr id="3" name="Sisu kohatäide 2"/>
          <p:cNvSpPr>
            <a:spLocks noGrp="1"/>
          </p:cNvSpPr>
          <p:nvPr>
            <p:ph idx="1"/>
          </p:nvPr>
        </p:nvSpPr>
        <p:spPr/>
        <p:txBody>
          <a:bodyPr>
            <a:normAutofit/>
          </a:bodyPr>
          <a:lstStyle/>
          <a:p>
            <a:pPr marL="0" indent="0">
              <a:buNone/>
            </a:pPr>
            <a:r>
              <a:rPr lang="en-US" dirty="0" err="1"/>
              <a:t>Bioturvalisuse</a:t>
            </a:r>
            <a:r>
              <a:rPr lang="en-US" dirty="0"/>
              <a:t> </a:t>
            </a:r>
            <a:r>
              <a:rPr lang="en-US" dirty="0" err="1"/>
              <a:t>meetmete</a:t>
            </a:r>
            <a:r>
              <a:rPr lang="en-US" dirty="0"/>
              <a:t> </a:t>
            </a:r>
            <a:r>
              <a:rPr lang="en-US" dirty="0" err="1"/>
              <a:t>kompleksi</a:t>
            </a:r>
            <a:r>
              <a:rPr lang="en-US" dirty="0"/>
              <a:t> </a:t>
            </a:r>
            <a:r>
              <a:rPr lang="en-US" dirty="0" err="1"/>
              <a:t>kolm</a:t>
            </a:r>
            <a:r>
              <a:rPr lang="en-US" dirty="0"/>
              <a:t> </a:t>
            </a:r>
            <a:r>
              <a:rPr lang="en-US" dirty="0" err="1"/>
              <a:t>olulisemat</a:t>
            </a:r>
            <a:r>
              <a:rPr lang="en-US" dirty="0"/>
              <a:t> </a:t>
            </a:r>
            <a:r>
              <a:rPr lang="en-US" dirty="0" err="1"/>
              <a:t>komponenti</a:t>
            </a:r>
            <a:r>
              <a:rPr lang="en-US" dirty="0"/>
              <a:t> on: </a:t>
            </a:r>
            <a:endParaRPr lang="et-EE" dirty="0"/>
          </a:p>
          <a:p>
            <a:pPr lvl="0"/>
            <a:r>
              <a:rPr lang="en-US" dirty="0" err="1"/>
              <a:t>isoleerimine</a:t>
            </a:r>
            <a:endParaRPr lang="et-EE" dirty="0"/>
          </a:p>
          <a:p>
            <a:pPr lvl="0"/>
            <a:r>
              <a:rPr lang="en-US" dirty="0" err="1"/>
              <a:t>inimeste</a:t>
            </a:r>
            <a:r>
              <a:rPr lang="en-US" dirty="0"/>
              <a:t>, </a:t>
            </a:r>
            <a:r>
              <a:rPr lang="en-US" dirty="0" err="1"/>
              <a:t>transpordivahendite</a:t>
            </a:r>
            <a:r>
              <a:rPr lang="en-US" dirty="0"/>
              <a:t> ja </a:t>
            </a:r>
            <a:r>
              <a:rPr lang="en-US" dirty="0" err="1"/>
              <a:t>lindude</a:t>
            </a:r>
            <a:r>
              <a:rPr lang="en-US" dirty="0"/>
              <a:t> </a:t>
            </a:r>
            <a:r>
              <a:rPr lang="en-US" dirty="0" err="1"/>
              <a:t>liikumise</a:t>
            </a:r>
            <a:r>
              <a:rPr lang="en-US" dirty="0"/>
              <a:t> </a:t>
            </a:r>
            <a:r>
              <a:rPr lang="en-US" dirty="0" err="1"/>
              <a:t>kontroll</a:t>
            </a:r>
            <a:r>
              <a:rPr lang="en-US" dirty="0"/>
              <a:t>,</a:t>
            </a:r>
            <a:endParaRPr lang="et-EE" dirty="0"/>
          </a:p>
          <a:p>
            <a:pPr lvl="0"/>
            <a:r>
              <a:rPr lang="en-US" dirty="0" err="1"/>
              <a:t>puhastus</a:t>
            </a:r>
            <a:r>
              <a:rPr lang="en-US" dirty="0"/>
              <a:t> ja </a:t>
            </a:r>
            <a:r>
              <a:rPr lang="en-US" dirty="0" err="1"/>
              <a:t>desinfektsioon</a:t>
            </a:r>
            <a:r>
              <a:rPr lang="en-US" dirty="0"/>
              <a:t>.</a:t>
            </a:r>
            <a:endParaRPr lang="et-EE" dirty="0"/>
          </a:p>
          <a:p>
            <a:pPr marL="0" indent="0">
              <a:buNone/>
            </a:pPr>
            <a:r>
              <a:rPr lang="en-US" dirty="0" err="1"/>
              <a:t>Mõistet</a:t>
            </a:r>
            <a:r>
              <a:rPr lang="en-US" dirty="0"/>
              <a:t> </a:t>
            </a:r>
            <a:r>
              <a:rPr lang="en-US" dirty="0" err="1"/>
              <a:t>kasutatakse</a:t>
            </a:r>
            <a:r>
              <a:rPr lang="en-US" dirty="0"/>
              <a:t> </a:t>
            </a:r>
            <a:r>
              <a:rPr lang="en-US" dirty="0" err="1"/>
              <a:t>ka</a:t>
            </a:r>
            <a:r>
              <a:rPr lang="en-US" dirty="0"/>
              <a:t> </a:t>
            </a:r>
            <a:r>
              <a:rPr lang="en-US" dirty="0" err="1"/>
              <a:t>laiemalt</a:t>
            </a:r>
            <a:r>
              <a:rPr lang="en-US" dirty="0"/>
              <a:t>, </a:t>
            </a:r>
            <a:r>
              <a:rPr lang="en-US" dirty="0" err="1"/>
              <a:t>kaasates</a:t>
            </a:r>
            <a:r>
              <a:rPr lang="en-US" dirty="0"/>
              <a:t> </a:t>
            </a:r>
            <a:r>
              <a:rPr lang="en-US" dirty="0" err="1"/>
              <a:t>sellesse</a:t>
            </a:r>
            <a:r>
              <a:rPr lang="en-US" dirty="0"/>
              <a:t> </a:t>
            </a:r>
            <a:r>
              <a:rPr lang="en-US" dirty="0" err="1"/>
              <a:t>kõiki</a:t>
            </a:r>
            <a:r>
              <a:rPr lang="en-US" dirty="0"/>
              <a:t> </a:t>
            </a:r>
            <a:r>
              <a:rPr lang="en-US" dirty="0" err="1"/>
              <a:t>nakkushaiguste</a:t>
            </a:r>
            <a:r>
              <a:rPr lang="en-US" dirty="0"/>
              <a:t> </a:t>
            </a:r>
            <a:r>
              <a:rPr lang="en-US" dirty="0" err="1"/>
              <a:t>ennetusabinõusid</a:t>
            </a:r>
            <a:endParaRPr lang="et-EE" dirty="0"/>
          </a:p>
        </p:txBody>
      </p:sp>
    </p:spTree>
    <p:extLst>
      <p:ext uri="{BB962C8B-B14F-4D97-AF65-F5344CB8AC3E}">
        <p14:creationId xmlns:p14="http://schemas.microsoft.com/office/powerpoint/2010/main" val="3882164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err="1"/>
              <a:t>Isoleerimi</a:t>
            </a:r>
            <a:r>
              <a:rPr lang="et-EE" b="1" dirty="0" err="1"/>
              <a:t>ne</a:t>
            </a:r>
            <a:endParaRPr lang="et-EE" dirty="0"/>
          </a:p>
        </p:txBody>
      </p:sp>
      <p:sp>
        <p:nvSpPr>
          <p:cNvPr id="3" name="Sisu kohatäide 2"/>
          <p:cNvSpPr>
            <a:spLocks noGrp="1"/>
          </p:cNvSpPr>
          <p:nvPr>
            <p:ph idx="1"/>
          </p:nvPr>
        </p:nvSpPr>
        <p:spPr/>
        <p:txBody>
          <a:bodyPr>
            <a:normAutofit fontScale="92500"/>
          </a:bodyPr>
          <a:lstStyle/>
          <a:p>
            <a:r>
              <a:rPr lang="et-EE" dirty="0"/>
              <a:t>Isoleerimise </a:t>
            </a:r>
            <a:r>
              <a:rPr lang="en-US" dirty="0"/>
              <a:t>all </a:t>
            </a:r>
            <a:r>
              <a:rPr lang="en-US" dirty="0" err="1"/>
              <a:t>peetakse</a:t>
            </a:r>
            <a:r>
              <a:rPr lang="en-US" dirty="0"/>
              <a:t> </a:t>
            </a:r>
            <a:r>
              <a:rPr lang="en-US" dirty="0" err="1"/>
              <a:t>silmas</a:t>
            </a:r>
            <a:r>
              <a:rPr lang="en-US" dirty="0"/>
              <a:t> </a:t>
            </a:r>
            <a:r>
              <a:rPr lang="en-US" dirty="0" err="1"/>
              <a:t>ühest</a:t>
            </a:r>
            <a:r>
              <a:rPr lang="en-US" dirty="0"/>
              <a:t> </a:t>
            </a:r>
            <a:r>
              <a:rPr lang="en-US" dirty="0" err="1"/>
              <a:t>küljest</a:t>
            </a:r>
            <a:r>
              <a:rPr lang="en-US" dirty="0"/>
              <a:t> </a:t>
            </a:r>
            <a:r>
              <a:rPr lang="en-US" dirty="0" err="1"/>
              <a:t>lindude</a:t>
            </a:r>
            <a:r>
              <a:rPr lang="en-US" dirty="0"/>
              <a:t> </a:t>
            </a:r>
            <a:r>
              <a:rPr lang="en-US" dirty="0" err="1"/>
              <a:t>pidamist</a:t>
            </a:r>
            <a:r>
              <a:rPr lang="en-US" dirty="0"/>
              <a:t> </a:t>
            </a:r>
            <a:r>
              <a:rPr lang="en-US" dirty="0" err="1"/>
              <a:t>kontrollitud</a:t>
            </a:r>
            <a:r>
              <a:rPr lang="en-US" dirty="0"/>
              <a:t> </a:t>
            </a:r>
            <a:r>
              <a:rPr lang="en-US" dirty="0" err="1"/>
              <a:t>keskkonnas</a:t>
            </a:r>
            <a:r>
              <a:rPr lang="en-US" dirty="0"/>
              <a:t> (</a:t>
            </a:r>
            <a:r>
              <a:rPr lang="en-US" dirty="0" err="1"/>
              <a:t>piirdega</a:t>
            </a:r>
            <a:r>
              <a:rPr lang="en-US" dirty="0"/>
              <a:t> </a:t>
            </a:r>
            <a:r>
              <a:rPr lang="en-US" dirty="0" err="1"/>
              <a:t>ümbritsetud</a:t>
            </a:r>
            <a:r>
              <a:rPr lang="en-US" dirty="0"/>
              <a:t> </a:t>
            </a:r>
            <a:r>
              <a:rPr lang="en-US" dirty="0" err="1"/>
              <a:t>territooriumil</a:t>
            </a:r>
            <a:r>
              <a:rPr lang="en-US" dirty="0"/>
              <a:t> </a:t>
            </a:r>
            <a:r>
              <a:rPr lang="en-US" dirty="0" err="1"/>
              <a:t>suletud</a:t>
            </a:r>
            <a:r>
              <a:rPr lang="en-US" dirty="0"/>
              <a:t> </a:t>
            </a:r>
            <a:r>
              <a:rPr lang="en-US" dirty="0" err="1"/>
              <a:t>ruumides</a:t>
            </a:r>
            <a:r>
              <a:rPr lang="et-EE" dirty="0"/>
              <a:t>)</a:t>
            </a:r>
            <a:r>
              <a:rPr lang="en-US" dirty="0"/>
              <a:t>, </a:t>
            </a:r>
            <a:r>
              <a:rPr lang="en-US" dirty="0" err="1"/>
              <a:t>teisest</a:t>
            </a:r>
            <a:r>
              <a:rPr lang="en-US" dirty="0"/>
              <a:t> </a:t>
            </a:r>
            <a:r>
              <a:rPr lang="en-US" dirty="0" err="1"/>
              <a:t>küljest</a:t>
            </a:r>
            <a:r>
              <a:rPr lang="en-US" dirty="0"/>
              <a:t> </a:t>
            </a:r>
            <a:r>
              <a:rPr lang="en-US" dirty="0" err="1"/>
              <a:t>erinevas</a:t>
            </a:r>
            <a:r>
              <a:rPr lang="en-US" dirty="0"/>
              <a:t> </a:t>
            </a:r>
            <a:r>
              <a:rPr lang="en-US" dirty="0" err="1"/>
              <a:t>vanuses</a:t>
            </a:r>
            <a:r>
              <a:rPr lang="en-US" dirty="0"/>
              <a:t> ja </a:t>
            </a:r>
            <a:r>
              <a:rPr lang="en-US" dirty="0" err="1"/>
              <a:t>erineva</a:t>
            </a:r>
            <a:r>
              <a:rPr lang="en-US" dirty="0"/>
              <a:t> </a:t>
            </a:r>
            <a:r>
              <a:rPr lang="en-US" dirty="0" err="1"/>
              <a:t>kategooria</a:t>
            </a:r>
            <a:r>
              <a:rPr lang="en-US" dirty="0"/>
              <a:t> </a:t>
            </a:r>
            <a:r>
              <a:rPr lang="en-US" dirty="0" err="1"/>
              <a:t>lindude</a:t>
            </a:r>
            <a:r>
              <a:rPr lang="en-US" dirty="0"/>
              <a:t> </a:t>
            </a:r>
            <a:r>
              <a:rPr lang="en-US" dirty="0" err="1"/>
              <a:t>pidamist</a:t>
            </a:r>
            <a:r>
              <a:rPr lang="en-US" dirty="0"/>
              <a:t> </a:t>
            </a:r>
            <a:r>
              <a:rPr lang="en-US" dirty="0" err="1"/>
              <a:t>eraldatult</a:t>
            </a:r>
            <a:r>
              <a:rPr lang="en-US" dirty="0"/>
              <a:t>. </a:t>
            </a:r>
            <a:endParaRPr lang="et-EE" dirty="0"/>
          </a:p>
          <a:p>
            <a:r>
              <a:rPr lang="en-US" dirty="0"/>
              <a:t>„</a:t>
            </a:r>
            <a:r>
              <a:rPr lang="en-US" dirty="0" err="1"/>
              <a:t>kõik</a:t>
            </a:r>
            <a:r>
              <a:rPr lang="en-US" dirty="0"/>
              <a:t> </a:t>
            </a:r>
            <a:r>
              <a:rPr lang="en-US" dirty="0" err="1"/>
              <a:t>sisse</a:t>
            </a:r>
            <a:r>
              <a:rPr lang="en-US" dirty="0"/>
              <a:t>- </a:t>
            </a:r>
            <a:r>
              <a:rPr lang="en-US" dirty="0" err="1"/>
              <a:t>kõik</a:t>
            </a:r>
            <a:r>
              <a:rPr lang="en-US" dirty="0"/>
              <a:t> </a:t>
            </a:r>
            <a:r>
              <a:rPr lang="en-US" dirty="0" err="1"/>
              <a:t>välja</a:t>
            </a:r>
            <a:r>
              <a:rPr lang="en-US" dirty="0"/>
              <a:t>“ </a:t>
            </a:r>
            <a:r>
              <a:rPr lang="en-US" dirty="0" err="1"/>
              <a:t>põhimõtte</a:t>
            </a:r>
            <a:r>
              <a:rPr lang="en-US" dirty="0"/>
              <a:t> </a:t>
            </a:r>
            <a:r>
              <a:rPr lang="en-US" dirty="0" err="1"/>
              <a:t>rakendamine</a:t>
            </a:r>
            <a:r>
              <a:rPr lang="en-US" dirty="0"/>
              <a:t>. </a:t>
            </a:r>
            <a:r>
              <a:rPr lang="en-US" dirty="0" err="1"/>
              <a:t>Oluline</a:t>
            </a:r>
            <a:r>
              <a:rPr lang="en-US" dirty="0"/>
              <a:t> on </a:t>
            </a:r>
            <a:r>
              <a:rPr lang="en-US" dirty="0" err="1"/>
              <a:t>vältida</a:t>
            </a:r>
            <a:r>
              <a:rPr lang="en-US" dirty="0"/>
              <a:t> </a:t>
            </a:r>
            <a:r>
              <a:rPr lang="en-US" dirty="0" err="1"/>
              <a:t>lindude</a:t>
            </a:r>
            <a:r>
              <a:rPr lang="en-US" dirty="0"/>
              <a:t> </a:t>
            </a:r>
            <a:r>
              <a:rPr lang="en-US" dirty="0" err="1"/>
              <a:t>otseseid</a:t>
            </a:r>
            <a:r>
              <a:rPr lang="en-US" dirty="0"/>
              <a:t> ja </a:t>
            </a:r>
            <a:r>
              <a:rPr lang="en-US" dirty="0" err="1"/>
              <a:t>kaudseid</a:t>
            </a:r>
            <a:r>
              <a:rPr lang="en-US" dirty="0"/>
              <a:t> </a:t>
            </a:r>
            <a:r>
              <a:rPr lang="en-US" dirty="0" err="1"/>
              <a:t>kontakte</a:t>
            </a:r>
            <a:r>
              <a:rPr lang="en-US" dirty="0"/>
              <a:t> </a:t>
            </a:r>
            <a:r>
              <a:rPr lang="en-US" dirty="0" err="1"/>
              <a:t>metslindude</a:t>
            </a:r>
            <a:r>
              <a:rPr lang="en-US" dirty="0"/>
              <a:t> ja </a:t>
            </a:r>
            <a:r>
              <a:rPr lang="en-US" dirty="0" err="1"/>
              <a:t>teiste</a:t>
            </a:r>
            <a:r>
              <a:rPr lang="en-US" dirty="0"/>
              <a:t> </a:t>
            </a:r>
            <a:r>
              <a:rPr lang="en-US" dirty="0" err="1"/>
              <a:t>farmide</a:t>
            </a:r>
            <a:r>
              <a:rPr lang="en-US" dirty="0"/>
              <a:t> </a:t>
            </a:r>
            <a:r>
              <a:rPr lang="en-US" dirty="0" err="1"/>
              <a:t>kodulindudega</a:t>
            </a:r>
            <a:r>
              <a:rPr lang="en-US" dirty="0"/>
              <a:t>.</a:t>
            </a:r>
            <a:endParaRPr lang="et-EE" dirty="0"/>
          </a:p>
          <a:p>
            <a:endParaRPr lang="et-EE" dirty="0"/>
          </a:p>
        </p:txBody>
      </p:sp>
    </p:spTree>
    <p:extLst>
      <p:ext uri="{BB962C8B-B14F-4D97-AF65-F5344CB8AC3E}">
        <p14:creationId xmlns:p14="http://schemas.microsoft.com/office/powerpoint/2010/main" val="17924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n-US" sz="4000" b="1" dirty="0" err="1"/>
              <a:t>Liikumise</a:t>
            </a:r>
            <a:r>
              <a:rPr lang="en-US" sz="4000" b="1" dirty="0"/>
              <a:t> </a:t>
            </a:r>
            <a:r>
              <a:rPr lang="en-US" sz="4000" b="1" dirty="0" err="1"/>
              <a:t>kontroll</a:t>
            </a:r>
            <a:endParaRPr lang="et-EE" sz="4000" dirty="0"/>
          </a:p>
        </p:txBody>
      </p:sp>
      <p:sp>
        <p:nvSpPr>
          <p:cNvPr id="3" name="Sisu kohatäide 2"/>
          <p:cNvSpPr>
            <a:spLocks noGrp="1"/>
          </p:cNvSpPr>
          <p:nvPr>
            <p:ph idx="1"/>
          </p:nvPr>
        </p:nvSpPr>
        <p:spPr/>
        <p:txBody>
          <a:bodyPr/>
          <a:lstStyle/>
          <a:p>
            <a:r>
              <a:rPr lang="en-US" dirty="0"/>
              <a:t> </a:t>
            </a:r>
            <a:r>
              <a:rPr lang="en-US" dirty="0" err="1"/>
              <a:t>Jälgitakse</a:t>
            </a:r>
            <a:r>
              <a:rPr lang="en-US" dirty="0"/>
              <a:t> </a:t>
            </a:r>
            <a:r>
              <a:rPr lang="en-US" dirty="0" err="1"/>
              <a:t>inimeste</a:t>
            </a:r>
            <a:r>
              <a:rPr lang="en-US" dirty="0"/>
              <a:t> ja </a:t>
            </a:r>
            <a:r>
              <a:rPr lang="en-US" dirty="0" err="1"/>
              <a:t>veokite</a:t>
            </a:r>
            <a:r>
              <a:rPr lang="en-US" dirty="0"/>
              <a:t> </a:t>
            </a:r>
            <a:r>
              <a:rPr lang="en-US" dirty="0" err="1"/>
              <a:t>sisenemist</a:t>
            </a:r>
            <a:r>
              <a:rPr lang="en-US" dirty="0"/>
              <a:t> </a:t>
            </a:r>
            <a:r>
              <a:rPr lang="en-US" dirty="0" err="1"/>
              <a:t>farmi</a:t>
            </a:r>
            <a:r>
              <a:rPr lang="en-US" dirty="0"/>
              <a:t> </a:t>
            </a:r>
            <a:r>
              <a:rPr lang="en-US" dirty="0" err="1"/>
              <a:t>territooriumile</a:t>
            </a:r>
            <a:r>
              <a:rPr lang="en-US" dirty="0"/>
              <a:t> ja </a:t>
            </a:r>
            <a:r>
              <a:rPr lang="en-US" dirty="0" err="1"/>
              <a:t>nende</a:t>
            </a:r>
            <a:r>
              <a:rPr lang="en-US" dirty="0"/>
              <a:t> </a:t>
            </a:r>
            <a:r>
              <a:rPr lang="en-US" dirty="0" err="1"/>
              <a:t>liikumist</a:t>
            </a:r>
            <a:r>
              <a:rPr lang="en-US" dirty="0"/>
              <a:t> </a:t>
            </a:r>
            <a:r>
              <a:rPr lang="en-US" dirty="0" err="1"/>
              <a:t>farmis</a:t>
            </a:r>
            <a:r>
              <a:rPr lang="en-US" dirty="0"/>
              <a:t>. </a:t>
            </a:r>
            <a:r>
              <a:rPr lang="en-US" dirty="0" err="1"/>
              <a:t>Liikumise</a:t>
            </a:r>
            <a:r>
              <a:rPr lang="en-US" dirty="0"/>
              <a:t> </a:t>
            </a:r>
            <a:r>
              <a:rPr lang="en-US" dirty="0" err="1"/>
              <a:t>kontroll</a:t>
            </a:r>
            <a:r>
              <a:rPr lang="en-US" dirty="0"/>
              <a:t> </a:t>
            </a:r>
            <a:r>
              <a:rPr lang="en-US" dirty="0" err="1"/>
              <a:t>hõlmab</a:t>
            </a:r>
            <a:r>
              <a:rPr lang="en-US" dirty="0"/>
              <a:t> </a:t>
            </a:r>
            <a:r>
              <a:rPr lang="en-US" dirty="0" err="1"/>
              <a:t>ka</a:t>
            </a:r>
            <a:r>
              <a:rPr lang="en-US" dirty="0"/>
              <a:t> </a:t>
            </a:r>
            <a:r>
              <a:rPr lang="en-US" dirty="0" err="1"/>
              <a:t>lindude</a:t>
            </a:r>
            <a:r>
              <a:rPr lang="en-US" dirty="0"/>
              <a:t> </a:t>
            </a:r>
            <a:r>
              <a:rPr lang="en-US" dirty="0" err="1"/>
              <a:t>ümberpaigutamist</a:t>
            </a:r>
            <a:r>
              <a:rPr lang="en-US" dirty="0"/>
              <a:t> </a:t>
            </a:r>
            <a:r>
              <a:rPr lang="en-US" dirty="0" err="1"/>
              <a:t>farmisiseselt</a:t>
            </a:r>
            <a:r>
              <a:rPr lang="en-US" dirty="0"/>
              <a:t>  ja </a:t>
            </a:r>
            <a:r>
              <a:rPr lang="en-US" dirty="0" err="1"/>
              <a:t>uute</a:t>
            </a:r>
            <a:r>
              <a:rPr lang="en-US" dirty="0"/>
              <a:t> </a:t>
            </a:r>
            <a:r>
              <a:rPr lang="en-US" dirty="0" err="1"/>
              <a:t>lindude</a:t>
            </a:r>
            <a:r>
              <a:rPr lang="en-US" dirty="0"/>
              <a:t> </a:t>
            </a:r>
            <a:r>
              <a:rPr lang="en-US" dirty="0" err="1"/>
              <a:t>karja</a:t>
            </a:r>
            <a:r>
              <a:rPr lang="en-US" dirty="0"/>
              <a:t> </a:t>
            </a:r>
            <a:r>
              <a:rPr lang="en-US" dirty="0" err="1"/>
              <a:t>toomist</a:t>
            </a:r>
            <a:r>
              <a:rPr lang="en-US" dirty="0"/>
              <a:t>.</a:t>
            </a:r>
            <a:endParaRPr lang="et-EE" dirty="0"/>
          </a:p>
        </p:txBody>
      </p:sp>
    </p:spTree>
    <p:extLst>
      <p:ext uri="{BB962C8B-B14F-4D97-AF65-F5344CB8AC3E}">
        <p14:creationId xmlns:p14="http://schemas.microsoft.com/office/powerpoint/2010/main" val="4186486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normAutofit fontScale="92500" lnSpcReduction="10000"/>
          </a:bodyPr>
          <a:lstStyle/>
          <a:p>
            <a:r>
              <a:rPr lang="et-EE" dirty="0"/>
              <a:t>Farmi territoorium tarastatud</a:t>
            </a:r>
          </a:p>
          <a:p>
            <a:r>
              <a:rPr lang="et-EE" dirty="0"/>
              <a:t>Sisenemine territooriumile läbi pääsla</a:t>
            </a:r>
          </a:p>
          <a:p>
            <a:r>
              <a:rPr lang="et-EE" dirty="0"/>
              <a:t>Lindlate uksed lukustada</a:t>
            </a:r>
          </a:p>
          <a:p>
            <a:r>
              <a:rPr lang="et-EE" dirty="0"/>
              <a:t>Farmi töötajad ei tohiks külastada teisi linnukasvatusfarme, näitusi jms.</a:t>
            </a:r>
          </a:p>
          <a:p>
            <a:r>
              <a:rPr lang="et-EE" dirty="0"/>
              <a:t>Külastajaid lindlasse üldjuhul ei lubata</a:t>
            </a:r>
          </a:p>
          <a:p>
            <a:r>
              <a:rPr lang="et-EE" dirty="0"/>
              <a:t>Vältimatud külastajad, teenindav personal peab selga panema kaitseriietuse, jalakaitsed jms. enne lindude juurde minekut.</a:t>
            </a:r>
          </a:p>
          <a:p>
            <a:endParaRPr lang="et-EE" dirty="0"/>
          </a:p>
        </p:txBody>
      </p:sp>
    </p:spTree>
    <p:extLst>
      <p:ext uri="{BB962C8B-B14F-4D97-AF65-F5344CB8AC3E}">
        <p14:creationId xmlns:p14="http://schemas.microsoft.com/office/powerpoint/2010/main" val="2908892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4000" b="1" dirty="0"/>
              <a:t>Mõisted</a:t>
            </a:r>
          </a:p>
        </p:txBody>
      </p:sp>
      <p:sp>
        <p:nvSpPr>
          <p:cNvPr id="3" name="Sisu kohatäide 2"/>
          <p:cNvSpPr>
            <a:spLocks noGrp="1"/>
          </p:cNvSpPr>
          <p:nvPr>
            <p:ph idx="1"/>
          </p:nvPr>
        </p:nvSpPr>
        <p:spPr/>
        <p:txBody>
          <a:bodyPr/>
          <a:lstStyle/>
          <a:p>
            <a:r>
              <a:rPr lang="en-US" b="1" dirty="0" err="1"/>
              <a:t>Bioturvalisus</a:t>
            </a:r>
            <a:r>
              <a:rPr lang="et-EE" dirty="0"/>
              <a:t> - </a:t>
            </a:r>
            <a:r>
              <a:rPr lang="en-US" dirty="0" err="1"/>
              <a:t>ohjeldamise</a:t>
            </a:r>
            <a:r>
              <a:rPr lang="en-US" dirty="0"/>
              <a:t> </a:t>
            </a:r>
            <a:r>
              <a:rPr lang="en-US" dirty="0" err="1"/>
              <a:t>põhimõtted</a:t>
            </a:r>
            <a:r>
              <a:rPr lang="en-US" dirty="0"/>
              <a:t>, </a:t>
            </a:r>
            <a:r>
              <a:rPr lang="en-US" dirty="0" err="1"/>
              <a:t>tehnoloogiad</a:t>
            </a:r>
            <a:r>
              <a:rPr lang="en-US" dirty="0"/>
              <a:t> ja </a:t>
            </a:r>
            <a:r>
              <a:rPr lang="en-US" dirty="0" err="1"/>
              <a:t>tavad</a:t>
            </a:r>
            <a:r>
              <a:rPr lang="en-US" dirty="0"/>
              <a:t>, </a:t>
            </a:r>
            <a:r>
              <a:rPr lang="en-US" dirty="0" err="1"/>
              <a:t>mida</a:t>
            </a:r>
            <a:r>
              <a:rPr lang="en-US" dirty="0"/>
              <a:t> </a:t>
            </a:r>
            <a:r>
              <a:rPr lang="en-US" dirty="0" err="1"/>
              <a:t>rakendatakse</a:t>
            </a:r>
            <a:r>
              <a:rPr lang="en-US" dirty="0"/>
              <a:t> </a:t>
            </a:r>
            <a:r>
              <a:rPr lang="en-US" dirty="0" err="1"/>
              <a:t>patogeenide</a:t>
            </a:r>
            <a:r>
              <a:rPr lang="en-US" dirty="0"/>
              <a:t> </a:t>
            </a:r>
            <a:r>
              <a:rPr lang="en-US" dirty="0" err="1"/>
              <a:t>ning</a:t>
            </a:r>
            <a:r>
              <a:rPr lang="en-US" dirty="0"/>
              <a:t> </a:t>
            </a:r>
            <a:r>
              <a:rPr lang="en-US" dirty="0" err="1"/>
              <a:t>toksiinidega</a:t>
            </a:r>
            <a:r>
              <a:rPr lang="en-US" dirty="0"/>
              <a:t> </a:t>
            </a:r>
            <a:r>
              <a:rPr lang="en-US" dirty="0" err="1"/>
              <a:t>tahtmatu</a:t>
            </a:r>
            <a:r>
              <a:rPr lang="en-US" dirty="0"/>
              <a:t> </a:t>
            </a:r>
            <a:r>
              <a:rPr lang="en-US" dirty="0" err="1"/>
              <a:t>kokkupuute</a:t>
            </a:r>
            <a:r>
              <a:rPr lang="en-US" dirty="0"/>
              <a:t> </a:t>
            </a:r>
            <a:r>
              <a:rPr lang="en-US" dirty="0" err="1"/>
              <a:t>ärahoidmiseks</a:t>
            </a:r>
            <a:r>
              <a:rPr lang="en-US" dirty="0"/>
              <a:t> </a:t>
            </a:r>
            <a:r>
              <a:rPr lang="en-US" dirty="0" err="1"/>
              <a:t>või</a:t>
            </a:r>
            <a:r>
              <a:rPr lang="en-US" dirty="0"/>
              <a:t> </a:t>
            </a:r>
            <a:r>
              <a:rPr lang="en-US" dirty="0" err="1"/>
              <a:t>nende</a:t>
            </a:r>
            <a:r>
              <a:rPr lang="en-US" dirty="0"/>
              <a:t> </a:t>
            </a:r>
            <a:r>
              <a:rPr lang="en-US" dirty="0" err="1"/>
              <a:t>juhusliku</a:t>
            </a:r>
            <a:r>
              <a:rPr lang="en-US" dirty="0"/>
              <a:t> </a:t>
            </a:r>
            <a:r>
              <a:rPr lang="en-US" dirty="0" err="1"/>
              <a:t>vabanemise</a:t>
            </a:r>
            <a:r>
              <a:rPr lang="en-US" dirty="0"/>
              <a:t> </a:t>
            </a:r>
            <a:r>
              <a:rPr lang="en-US" dirty="0" err="1"/>
              <a:t>vältimiseks</a:t>
            </a:r>
            <a:r>
              <a:rPr lang="en-US" dirty="0"/>
              <a:t>.</a:t>
            </a:r>
            <a:endParaRPr lang="et-EE" dirty="0"/>
          </a:p>
          <a:p>
            <a:r>
              <a:rPr lang="en-US" b="1" dirty="0" err="1"/>
              <a:t>Bioohutus</a:t>
            </a:r>
            <a:r>
              <a:rPr lang="et-EE" b="1" dirty="0"/>
              <a:t> </a:t>
            </a:r>
            <a:r>
              <a:rPr lang="et-EE" dirty="0"/>
              <a:t>- </a:t>
            </a:r>
            <a:r>
              <a:rPr lang="en-US" dirty="0" err="1"/>
              <a:t>juhtimispraktika</a:t>
            </a:r>
            <a:r>
              <a:rPr lang="en-US" dirty="0"/>
              <a:t>, </a:t>
            </a:r>
            <a:r>
              <a:rPr lang="en-US" dirty="0" err="1"/>
              <a:t>mis</a:t>
            </a:r>
            <a:r>
              <a:rPr lang="en-US" dirty="0"/>
              <a:t> </a:t>
            </a:r>
            <a:r>
              <a:rPr lang="en-US" dirty="0" err="1"/>
              <a:t>vähendab</a:t>
            </a:r>
            <a:r>
              <a:rPr lang="en-US" dirty="0"/>
              <a:t> </a:t>
            </a:r>
            <a:r>
              <a:rPr lang="en-US" dirty="0" err="1"/>
              <a:t>nakkusohtlike</a:t>
            </a:r>
            <a:r>
              <a:rPr lang="en-US" dirty="0"/>
              <a:t> </a:t>
            </a:r>
            <a:r>
              <a:rPr lang="en-US" dirty="0" err="1"/>
              <a:t>ainete</a:t>
            </a:r>
            <a:r>
              <a:rPr lang="en-US" dirty="0"/>
              <a:t> </a:t>
            </a:r>
            <a:r>
              <a:rPr lang="en-US" dirty="0" err="1"/>
              <a:t>võimalust</a:t>
            </a:r>
            <a:r>
              <a:rPr lang="en-US" dirty="0"/>
              <a:t> </a:t>
            </a:r>
            <a:r>
              <a:rPr lang="en-US" dirty="0" err="1"/>
              <a:t>pääseda</a:t>
            </a:r>
            <a:r>
              <a:rPr lang="en-US" dirty="0"/>
              <a:t> </a:t>
            </a:r>
            <a:r>
              <a:rPr lang="en-US" dirty="0" err="1"/>
              <a:t>loomsesse</a:t>
            </a:r>
            <a:r>
              <a:rPr lang="en-US" dirty="0"/>
              <a:t> </a:t>
            </a:r>
            <a:r>
              <a:rPr lang="en-US" dirty="0" err="1"/>
              <a:t>tootmisüksusse</a:t>
            </a:r>
            <a:endParaRPr lang="et-EE" dirty="0"/>
          </a:p>
        </p:txBody>
      </p:sp>
    </p:spTree>
    <p:extLst>
      <p:ext uri="{BB962C8B-B14F-4D97-AF65-F5344CB8AC3E}">
        <p14:creationId xmlns:p14="http://schemas.microsoft.com/office/powerpoint/2010/main" val="1268927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n-US" sz="4000" b="1" dirty="0" err="1"/>
              <a:t>Puhastus</a:t>
            </a:r>
            <a:r>
              <a:rPr lang="en-US" sz="4000" b="1" dirty="0"/>
              <a:t> ja </a:t>
            </a:r>
            <a:r>
              <a:rPr lang="en-US" sz="4000" b="1" dirty="0" err="1"/>
              <a:t>desinfektsioon</a:t>
            </a:r>
            <a:endParaRPr lang="et-EE" sz="4000" dirty="0"/>
          </a:p>
        </p:txBody>
      </p:sp>
      <p:sp>
        <p:nvSpPr>
          <p:cNvPr id="3" name="Sisu kohatäide 2"/>
          <p:cNvSpPr>
            <a:spLocks noGrp="1"/>
          </p:cNvSpPr>
          <p:nvPr>
            <p:ph idx="1"/>
          </p:nvPr>
        </p:nvSpPr>
        <p:spPr/>
        <p:txBody>
          <a:bodyPr>
            <a:normAutofit lnSpcReduction="10000"/>
          </a:bodyPr>
          <a:lstStyle/>
          <a:p>
            <a:pPr marL="0" indent="0">
              <a:buNone/>
            </a:pPr>
            <a:r>
              <a:rPr lang="et-EE" dirty="0"/>
              <a:t>Puhastus ja desinfektsioon t</a:t>
            </a:r>
            <a:r>
              <a:rPr lang="en-US" dirty="0" err="1"/>
              <a:t>ähendab</a:t>
            </a:r>
            <a:r>
              <a:rPr lang="et-EE" dirty="0"/>
              <a:t> </a:t>
            </a:r>
            <a:r>
              <a:rPr lang="en-US" dirty="0" err="1"/>
              <a:t>farmi</a:t>
            </a:r>
            <a:r>
              <a:rPr lang="en-US" dirty="0"/>
              <a:t> </a:t>
            </a:r>
            <a:r>
              <a:rPr lang="en-US" dirty="0" err="1"/>
              <a:t>sisenevate</a:t>
            </a:r>
            <a:r>
              <a:rPr lang="en-US" dirty="0"/>
              <a:t> </a:t>
            </a:r>
            <a:r>
              <a:rPr lang="en-US" dirty="0" err="1"/>
              <a:t>inimeste</a:t>
            </a:r>
            <a:r>
              <a:rPr lang="en-US" dirty="0"/>
              <a:t>, </a:t>
            </a:r>
            <a:r>
              <a:rPr lang="en-US" dirty="0" err="1"/>
              <a:t>materjalide</a:t>
            </a:r>
            <a:r>
              <a:rPr lang="en-US" dirty="0"/>
              <a:t> ja </a:t>
            </a:r>
            <a:r>
              <a:rPr lang="en-US" dirty="0" err="1"/>
              <a:t>varustuse</a:t>
            </a:r>
            <a:r>
              <a:rPr lang="en-US" dirty="0"/>
              <a:t> </a:t>
            </a:r>
            <a:r>
              <a:rPr lang="en-US" dirty="0" err="1"/>
              <a:t>desinfitseerimist</a:t>
            </a:r>
            <a:r>
              <a:rPr lang="en-US" dirty="0"/>
              <a:t> ja </a:t>
            </a:r>
            <a:r>
              <a:rPr lang="en-US" dirty="0" err="1"/>
              <a:t>farmitöötajate</a:t>
            </a:r>
            <a:r>
              <a:rPr lang="en-US" dirty="0"/>
              <a:t> </a:t>
            </a:r>
            <a:r>
              <a:rPr lang="en-US" dirty="0" err="1"/>
              <a:t>hügieeni</a:t>
            </a:r>
            <a:r>
              <a:rPr lang="en-US" dirty="0"/>
              <a:t>.</a:t>
            </a:r>
            <a:endParaRPr lang="et-EE" dirty="0"/>
          </a:p>
          <a:p>
            <a:r>
              <a:rPr lang="en-US" dirty="0" err="1"/>
              <a:t>Veokite</a:t>
            </a:r>
            <a:r>
              <a:rPr lang="en-US" dirty="0"/>
              <a:t> </a:t>
            </a:r>
            <a:r>
              <a:rPr lang="en-US" dirty="0" err="1"/>
              <a:t>põhi</a:t>
            </a:r>
            <a:r>
              <a:rPr lang="en-US" dirty="0"/>
              <a:t> ja </a:t>
            </a:r>
            <a:r>
              <a:rPr lang="en-US" dirty="0" err="1"/>
              <a:t>rattad</a:t>
            </a:r>
            <a:r>
              <a:rPr lang="en-US" dirty="0"/>
              <a:t> </a:t>
            </a:r>
            <a:r>
              <a:rPr lang="en-US" dirty="0" err="1"/>
              <a:t>tuleb</a:t>
            </a:r>
            <a:r>
              <a:rPr lang="en-US" dirty="0"/>
              <a:t> </a:t>
            </a:r>
            <a:r>
              <a:rPr lang="en-US" dirty="0" err="1"/>
              <a:t>desinfitseerida</a:t>
            </a:r>
            <a:r>
              <a:rPr lang="en-US" dirty="0"/>
              <a:t> </a:t>
            </a:r>
            <a:r>
              <a:rPr lang="en-US" dirty="0" err="1"/>
              <a:t>enne</a:t>
            </a:r>
            <a:r>
              <a:rPr lang="en-US" dirty="0"/>
              <a:t> </a:t>
            </a:r>
            <a:r>
              <a:rPr lang="en-US" dirty="0" err="1"/>
              <a:t>farmi</a:t>
            </a:r>
            <a:r>
              <a:rPr lang="en-US" dirty="0"/>
              <a:t> </a:t>
            </a:r>
            <a:r>
              <a:rPr lang="en-US" dirty="0" err="1"/>
              <a:t>territooriumile</a:t>
            </a:r>
            <a:r>
              <a:rPr lang="en-US" dirty="0"/>
              <a:t> </a:t>
            </a:r>
            <a:r>
              <a:rPr lang="en-US" dirty="0" err="1"/>
              <a:t>sisenemist</a:t>
            </a:r>
            <a:r>
              <a:rPr lang="en-US" dirty="0"/>
              <a:t>. </a:t>
            </a:r>
            <a:endParaRPr lang="et-EE" dirty="0"/>
          </a:p>
          <a:p>
            <a:r>
              <a:rPr lang="en-US" dirty="0" err="1"/>
              <a:t>Puure</a:t>
            </a:r>
            <a:r>
              <a:rPr lang="en-US" dirty="0"/>
              <a:t>, </a:t>
            </a:r>
            <a:r>
              <a:rPr lang="en-US" dirty="0" err="1"/>
              <a:t>konteinereid</a:t>
            </a:r>
            <a:r>
              <a:rPr lang="en-US" dirty="0"/>
              <a:t> </a:t>
            </a:r>
            <a:r>
              <a:rPr lang="en-US" dirty="0" err="1"/>
              <a:t>jm</a:t>
            </a:r>
            <a:r>
              <a:rPr lang="en-US" dirty="0"/>
              <a:t> </a:t>
            </a:r>
            <a:r>
              <a:rPr lang="en-US" dirty="0" err="1"/>
              <a:t>lindude</a:t>
            </a:r>
            <a:r>
              <a:rPr lang="en-US" dirty="0"/>
              <a:t> </a:t>
            </a:r>
            <a:r>
              <a:rPr lang="en-US" dirty="0" err="1"/>
              <a:t>pidamiseks</a:t>
            </a:r>
            <a:r>
              <a:rPr lang="en-US" dirty="0"/>
              <a:t> </a:t>
            </a:r>
            <a:r>
              <a:rPr lang="en-US" dirty="0" err="1"/>
              <a:t>või</a:t>
            </a:r>
            <a:r>
              <a:rPr lang="en-US" dirty="0"/>
              <a:t> </a:t>
            </a:r>
            <a:r>
              <a:rPr lang="en-US" dirty="0" err="1"/>
              <a:t>transpordiks</a:t>
            </a:r>
            <a:r>
              <a:rPr lang="en-US" dirty="0"/>
              <a:t> </a:t>
            </a:r>
            <a:r>
              <a:rPr lang="en-US" dirty="0" err="1"/>
              <a:t>mõeldud</a:t>
            </a:r>
            <a:r>
              <a:rPr lang="en-US" dirty="0"/>
              <a:t> </a:t>
            </a:r>
            <a:r>
              <a:rPr lang="en-US" dirty="0" err="1"/>
              <a:t>vahendeid</a:t>
            </a:r>
            <a:r>
              <a:rPr lang="en-US" dirty="0"/>
              <a:t> ja </a:t>
            </a:r>
            <a:r>
              <a:rPr lang="en-US" dirty="0" err="1"/>
              <a:t>seadmeid</a:t>
            </a:r>
            <a:r>
              <a:rPr lang="en-US" dirty="0"/>
              <a:t> </a:t>
            </a:r>
            <a:r>
              <a:rPr lang="en-US" dirty="0" err="1"/>
              <a:t>peab</a:t>
            </a:r>
            <a:r>
              <a:rPr lang="en-US" dirty="0"/>
              <a:t> </a:t>
            </a:r>
            <a:r>
              <a:rPr lang="en-US" dirty="0" err="1"/>
              <a:t>enne</a:t>
            </a:r>
            <a:r>
              <a:rPr lang="en-US" dirty="0"/>
              <a:t> </a:t>
            </a:r>
            <a:r>
              <a:rPr lang="en-US" dirty="0" err="1"/>
              <a:t>kasutamist</a:t>
            </a:r>
            <a:r>
              <a:rPr lang="en-US" dirty="0"/>
              <a:t> </a:t>
            </a:r>
            <a:r>
              <a:rPr lang="en-US" dirty="0" err="1"/>
              <a:t>puhastama</a:t>
            </a:r>
            <a:r>
              <a:rPr lang="en-US" dirty="0"/>
              <a:t> ja </a:t>
            </a:r>
            <a:r>
              <a:rPr lang="en-US" dirty="0" err="1"/>
              <a:t>desinfitseerima</a:t>
            </a:r>
            <a:r>
              <a:rPr lang="en-US" dirty="0"/>
              <a:t>.</a:t>
            </a:r>
            <a:endParaRPr lang="et-EE" dirty="0"/>
          </a:p>
        </p:txBody>
      </p:sp>
    </p:spTree>
    <p:extLst>
      <p:ext uri="{BB962C8B-B14F-4D97-AF65-F5344CB8AC3E}">
        <p14:creationId xmlns:p14="http://schemas.microsoft.com/office/powerpoint/2010/main" val="3383917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dirty="0"/>
          </a:p>
        </p:txBody>
      </p:sp>
      <p:sp>
        <p:nvSpPr>
          <p:cNvPr id="3" name="Sisu kohatäide 2"/>
          <p:cNvSpPr>
            <a:spLocks noGrp="1"/>
          </p:cNvSpPr>
          <p:nvPr>
            <p:ph idx="1"/>
          </p:nvPr>
        </p:nvSpPr>
        <p:spPr/>
        <p:txBody>
          <a:bodyPr>
            <a:normAutofit lnSpcReduction="10000"/>
          </a:bodyPr>
          <a:lstStyle/>
          <a:p>
            <a:r>
              <a:rPr lang="en-US" dirty="0" err="1"/>
              <a:t>Tööriistad</a:t>
            </a:r>
            <a:r>
              <a:rPr lang="en-US" dirty="0"/>
              <a:t> ja </a:t>
            </a:r>
            <a:r>
              <a:rPr lang="en-US" dirty="0" err="1"/>
              <a:t>seadmed</a:t>
            </a:r>
            <a:r>
              <a:rPr lang="en-US" dirty="0"/>
              <a:t>, </a:t>
            </a:r>
            <a:r>
              <a:rPr lang="en-US" dirty="0" err="1"/>
              <a:t>mis</a:t>
            </a:r>
            <a:r>
              <a:rPr lang="en-US" dirty="0"/>
              <a:t> </a:t>
            </a:r>
            <a:r>
              <a:rPr lang="en-US" dirty="0" err="1"/>
              <a:t>viiakse</a:t>
            </a:r>
            <a:r>
              <a:rPr lang="en-US" dirty="0"/>
              <a:t> </a:t>
            </a:r>
            <a:r>
              <a:rPr lang="en-US" dirty="0" err="1"/>
              <a:t>lindlasse</a:t>
            </a:r>
            <a:r>
              <a:rPr lang="en-US" dirty="0"/>
              <a:t>, </a:t>
            </a:r>
            <a:r>
              <a:rPr lang="en-US" dirty="0" err="1"/>
              <a:t>peavad</a:t>
            </a:r>
            <a:r>
              <a:rPr lang="en-US" dirty="0"/>
              <a:t> </a:t>
            </a:r>
            <a:r>
              <a:rPr lang="en-US" dirty="0" err="1"/>
              <a:t>olema</a:t>
            </a:r>
            <a:r>
              <a:rPr lang="en-US" dirty="0"/>
              <a:t> </a:t>
            </a:r>
            <a:r>
              <a:rPr lang="en-US" dirty="0" err="1"/>
              <a:t>puhastatud</a:t>
            </a:r>
            <a:r>
              <a:rPr lang="en-US" dirty="0"/>
              <a:t> ja </a:t>
            </a:r>
            <a:r>
              <a:rPr lang="en-US" dirty="0" err="1"/>
              <a:t>desinfitseeritud</a:t>
            </a:r>
            <a:r>
              <a:rPr lang="en-US" dirty="0"/>
              <a:t> </a:t>
            </a:r>
            <a:r>
              <a:rPr lang="en-US" dirty="0" err="1"/>
              <a:t>enne</a:t>
            </a:r>
            <a:r>
              <a:rPr lang="en-US" dirty="0"/>
              <a:t> </a:t>
            </a:r>
            <a:r>
              <a:rPr lang="en-US" dirty="0" err="1"/>
              <a:t>lindlasse</a:t>
            </a:r>
            <a:r>
              <a:rPr lang="en-US" dirty="0"/>
              <a:t> </a:t>
            </a:r>
            <a:r>
              <a:rPr lang="en-US" dirty="0" err="1"/>
              <a:t>sisenemist</a:t>
            </a:r>
            <a:r>
              <a:rPr lang="en-US" dirty="0"/>
              <a:t> ja </a:t>
            </a:r>
            <a:r>
              <a:rPr lang="en-US" dirty="0" err="1"/>
              <a:t>pärast</a:t>
            </a:r>
            <a:r>
              <a:rPr lang="en-US" dirty="0"/>
              <a:t> </a:t>
            </a:r>
            <a:r>
              <a:rPr lang="en-US" dirty="0" err="1"/>
              <a:t>sealt</a:t>
            </a:r>
            <a:r>
              <a:rPr lang="en-US" dirty="0"/>
              <a:t> </a:t>
            </a:r>
            <a:r>
              <a:rPr lang="en-US" dirty="0" err="1"/>
              <a:t>lahkumist</a:t>
            </a:r>
            <a:r>
              <a:rPr lang="en-US" dirty="0"/>
              <a:t>.</a:t>
            </a:r>
            <a:endParaRPr lang="et-EE" dirty="0"/>
          </a:p>
          <a:p>
            <a:r>
              <a:rPr lang="en-US" dirty="0" err="1"/>
              <a:t>Farmi</a:t>
            </a:r>
            <a:r>
              <a:rPr lang="en-US" dirty="0"/>
              <a:t> </a:t>
            </a:r>
            <a:r>
              <a:rPr lang="en-US" dirty="0" err="1"/>
              <a:t>töötajad</a:t>
            </a:r>
            <a:r>
              <a:rPr lang="en-US" dirty="0"/>
              <a:t> </a:t>
            </a:r>
            <a:r>
              <a:rPr lang="en-US" dirty="0" err="1"/>
              <a:t>peavad</a:t>
            </a:r>
            <a:r>
              <a:rPr lang="en-US" dirty="0"/>
              <a:t> </a:t>
            </a:r>
            <a:r>
              <a:rPr lang="en-US" dirty="0" err="1"/>
              <a:t>kandma</a:t>
            </a:r>
            <a:r>
              <a:rPr lang="en-US" dirty="0"/>
              <a:t> </a:t>
            </a:r>
            <a:r>
              <a:rPr lang="en-US" dirty="0" err="1"/>
              <a:t>farmis</a:t>
            </a:r>
            <a:r>
              <a:rPr lang="en-US" dirty="0"/>
              <a:t> </a:t>
            </a:r>
            <a:r>
              <a:rPr lang="en-US" dirty="0" err="1"/>
              <a:t>töötades</a:t>
            </a:r>
            <a:r>
              <a:rPr lang="en-US" dirty="0"/>
              <a:t> </a:t>
            </a:r>
            <a:r>
              <a:rPr lang="en-US" dirty="0" err="1"/>
              <a:t>eraldi</a:t>
            </a:r>
            <a:r>
              <a:rPr lang="en-US" dirty="0"/>
              <a:t> </a:t>
            </a:r>
            <a:r>
              <a:rPr lang="en-US" dirty="0" err="1"/>
              <a:t>riietust</a:t>
            </a:r>
            <a:r>
              <a:rPr lang="en-US" dirty="0"/>
              <a:t> (</a:t>
            </a:r>
            <a:r>
              <a:rPr lang="en-US" dirty="0" err="1"/>
              <a:t>sh</a:t>
            </a:r>
            <a:r>
              <a:rPr lang="en-US" dirty="0"/>
              <a:t> </a:t>
            </a:r>
            <a:r>
              <a:rPr lang="en-US" dirty="0" err="1"/>
              <a:t>jalanõud</a:t>
            </a:r>
            <a:r>
              <a:rPr lang="en-US" dirty="0"/>
              <a:t>, </a:t>
            </a:r>
            <a:r>
              <a:rPr lang="en-US" dirty="0" err="1"/>
              <a:t>müts</a:t>
            </a:r>
            <a:r>
              <a:rPr lang="en-US" dirty="0"/>
              <a:t>, </a:t>
            </a:r>
            <a:r>
              <a:rPr lang="en-US" dirty="0" err="1"/>
              <a:t>kindad</a:t>
            </a:r>
            <a:r>
              <a:rPr lang="en-US" dirty="0"/>
              <a:t>). </a:t>
            </a:r>
            <a:r>
              <a:rPr lang="en-US" dirty="0" err="1"/>
              <a:t>Nad</a:t>
            </a:r>
            <a:r>
              <a:rPr lang="en-US" dirty="0"/>
              <a:t>  </a:t>
            </a:r>
            <a:r>
              <a:rPr lang="en-US" dirty="0" err="1"/>
              <a:t>peavad</a:t>
            </a:r>
            <a:r>
              <a:rPr lang="en-US" dirty="0"/>
              <a:t> </a:t>
            </a:r>
            <a:r>
              <a:rPr lang="en-US" dirty="0" err="1"/>
              <a:t>pesema</a:t>
            </a:r>
            <a:r>
              <a:rPr lang="en-US" dirty="0"/>
              <a:t> ja </a:t>
            </a:r>
            <a:r>
              <a:rPr lang="en-US" dirty="0" err="1"/>
              <a:t>desinfitseerima</a:t>
            </a:r>
            <a:r>
              <a:rPr lang="en-US" dirty="0"/>
              <a:t> </a:t>
            </a:r>
            <a:r>
              <a:rPr lang="en-US" dirty="0" err="1"/>
              <a:t>käed</a:t>
            </a:r>
            <a:r>
              <a:rPr lang="en-US" dirty="0"/>
              <a:t> </a:t>
            </a:r>
            <a:r>
              <a:rPr lang="en-US" dirty="0" err="1"/>
              <a:t>enne</a:t>
            </a:r>
            <a:r>
              <a:rPr lang="en-US" dirty="0"/>
              <a:t> </a:t>
            </a:r>
            <a:r>
              <a:rPr lang="en-US" dirty="0" err="1"/>
              <a:t>lindlasse</a:t>
            </a:r>
            <a:r>
              <a:rPr lang="en-US" dirty="0"/>
              <a:t> </a:t>
            </a:r>
            <a:r>
              <a:rPr lang="en-US" dirty="0" err="1"/>
              <a:t>sisenemist</a:t>
            </a:r>
            <a:r>
              <a:rPr lang="en-US" dirty="0"/>
              <a:t> ja </a:t>
            </a:r>
            <a:r>
              <a:rPr lang="en-US" dirty="0" err="1"/>
              <a:t>pärast</a:t>
            </a:r>
            <a:r>
              <a:rPr lang="en-US" dirty="0"/>
              <a:t> </a:t>
            </a:r>
            <a:r>
              <a:rPr lang="en-US" dirty="0" err="1"/>
              <a:t>tööd</a:t>
            </a:r>
            <a:r>
              <a:rPr lang="en-US" dirty="0"/>
              <a:t>. </a:t>
            </a:r>
            <a:endParaRPr lang="et-EE" dirty="0"/>
          </a:p>
          <a:p>
            <a:endParaRPr lang="et-EE" dirty="0"/>
          </a:p>
        </p:txBody>
      </p:sp>
    </p:spTree>
    <p:extLst>
      <p:ext uri="{BB962C8B-B14F-4D97-AF65-F5344CB8AC3E}">
        <p14:creationId xmlns:p14="http://schemas.microsoft.com/office/powerpoint/2010/main" val="3835679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n-US" dirty="0" err="1"/>
              <a:t>Siia</a:t>
            </a:r>
            <a:r>
              <a:rPr lang="en-US" dirty="0"/>
              <a:t> </a:t>
            </a:r>
            <a:r>
              <a:rPr lang="en-US" dirty="0" err="1"/>
              <a:t>kuulub</a:t>
            </a:r>
            <a:r>
              <a:rPr lang="en-US" dirty="0"/>
              <a:t> </a:t>
            </a:r>
            <a:r>
              <a:rPr lang="en-US" dirty="0" err="1"/>
              <a:t>ka</a:t>
            </a:r>
            <a:r>
              <a:rPr lang="en-US" dirty="0"/>
              <a:t> </a:t>
            </a:r>
            <a:r>
              <a:rPr lang="en-US" dirty="0" err="1"/>
              <a:t>desinfektsioonilahusega</a:t>
            </a:r>
            <a:r>
              <a:rPr lang="en-US" dirty="0"/>
              <a:t> </a:t>
            </a:r>
            <a:r>
              <a:rPr lang="en-US" dirty="0" err="1"/>
              <a:t>vannide</a:t>
            </a:r>
            <a:r>
              <a:rPr lang="en-US" dirty="0"/>
              <a:t> </a:t>
            </a:r>
            <a:r>
              <a:rPr lang="en-US" dirty="0" err="1"/>
              <a:t>paigutamine</a:t>
            </a:r>
            <a:r>
              <a:rPr lang="en-US" dirty="0"/>
              <a:t> </a:t>
            </a:r>
            <a:r>
              <a:rPr lang="en-US" dirty="0" err="1"/>
              <a:t>lindlate</a:t>
            </a:r>
            <a:r>
              <a:rPr lang="en-US" dirty="0"/>
              <a:t> </a:t>
            </a:r>
            <a:r>
              <a:rPr lang="en-US" dirty="0" err="1"/>
              <a:t>sissepääsudele</a:t>
            </a:r>
            <a:r>
              <a:rPr lang="en-US" dirty="0"/>
              <a:t> ja </a:t>
            </a:r>
            <a:r>
              <a:rPr lang="en-US" dirty="0" err="1"/>
              <a:t>vee</a:t>
            </a:r>
            <a:r>
              <a:rPr lang="en-US" dirty="0"/>
              <a:t> ja </a:t>
            </a:r>
            <a:r>
              <a:rPr lang="en-US" dirty="0" err="1"/>
              <a:t>õhu</a:t>
            </a:r>
            <a:r>
              <a:rPr lang="en-US" dirty="0"/>
              <a:t> </a:t>
            </a:r>
            <a:r>
              <a:rPr lang="en-US" dirty="0" err="1"/>
              <a:t>saneerimine</a:t>
            </a:r>
            <a:r>
              <a:rPr lang="en-US" dirty="0"/>
              <a:t> </a:t>
            </a:r>
            <a:r>
              <a:rPr lang="en-US" dirty="0" err="1"/>
              <a:t>desinfektsiooniainetega</a:t>
            </a:r>
            <a:r>
              <a:rPr lang="et-EE" dirty="0"/>
              <a:t>.</a:t>
            </a:r>
          </a:p>
        </p:txBody>
      </p:sp>
    </p:spTree>
    <p:extLst>
      <p:ext uri="{BB962C8B-B14F-4D97-AF65-F5344CB8AC3E}">
        <p14:creationId xmlns:p14="http://schemas.microsoft.com/office/powerpoint/2010/main" val="1578160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ealkiri 4"/>
          <p:cNvSpPr>
            <a:spLocks noGrp="1"/>
          </p:cNvSpPr>
          <p:nvPr>
            <p:ph type="title"/>
          </p:nvPr>
        </p:nvSpPr>
        <p:spPr/>
        <p:txBody>
          <a:bodyPr/>
          <a:lstStyle/>
          <a:p>
            <a:endParaRPr lang="et-EE" dirty="0"/>
          </a:p>
        </p:txBody>
      </p:sp>
      <p:graphicFrame>
        <p:nvGraphicFramePr>
          <p:cNvPr id="4" name="Sisu kohatäide 3"/>
          <p:cNvGraphicFramePr>
            <a:graphicFrameLocks noGrp="1"/>
          </p:cNvGraphicFramePr>
          <p:nvPr>
            <p:ph idx="1"/>
            <p:extLst>
              <p:ext uri="{D42A27DB-BD31-4B8C-83A1-F6EECF244321}">
                <p14:modId xmlns:p14="http://schemas.microsoft.com/office/powerpoint/2010/main" val="4083606707"/>
              </p:ext>
            </p:extLst>
          </p:nvPr>
        </p:nvGraphicFramePr>
        <p:xfrm>
          <a:off x="457200" y="1600200"/>
          <a:ext cx="8229886" cy="3565488"/>
        </p:xfrm>
        <a:graphic>
          <a:graphicData uri="http://schemas.openxmlformats.org/drawingml/2006/table">
            <a:tbl>
              <a:tblPr firstRow="1" bandRow="1">
                <a:tableStyleId>{5C22544A-7EE6-4342-B048-85BDC9FD1C3A}</a:tableStyleId>
              </a:tblPr>
              <a:tblGrid>
                <a:gridCol w="4114943">
                  <a:extLst>
                    <a:ext uri="{9D8B030D-6E8A-4147-A177-3AD203B41FA5}">
                      <a16:colId xmlns:a16="http://schemas.microsoft.com/office/drawing/2014/main" val="20000"/>
                    </a:ext>
                  </a:extLst>
                </a:gridCol>
                <a:gridCol w="4114943">
                  <a:extLst>
                    <a:ext uri="{9D8B030D-6E8A-4147-A177-3AD203B41FA5}">
                      <a16:colId xmlns:a16="http://schemas.microsoft.com/office/drawing/2014/main" val="20001"/>
                    </a:ext>
                  </a:extLst>
                </a:gridCol>
              </a:tblGrid>
              <a:tr h="487568">
                <a:tc>
                  <a:txBody>
                    <a:bodyPr/>
                    <a:lstStyle/>
                    <a:p>
                      <a:r>
                        <a:rPr lang="et-EE" dirty="0"/>
                        <a:t>Kemikaal</a:t>
                      </a:r>
                    </a:p>
                  </a:txBody>
                  <a:tcPr marL="95879" marR="95879"/>
                </a:tc>
                <a:tc>
                  <a:txBody>
                    <a:bodyPr/>
                    <a:lstStyle/>
                    <a:p>
                      <a:r>
                        <a:rPr lang="et-EE" dirty="0"/>
                        <a:t>Toime metallidele</a:t>
                      </a:r>
                    </a:p>
                  </a:txBody>
                  <a:tcPr marL="95879" marR="95879"/>
                </a:tc>
                <a:extLst>
                  <a:ext uri="{0D108BD9-81ED-4DB2-BD59-A6C34878D82A}">
                    <a16:rowId xmlns:a16="http://schemas.microsoft.com/office/drawing/2014/main" val="10000"/>
                  </a:ext>
                </a:extLst>
              </a:tr>
              <a:tr h="487568">
                <a:tc>
                  <a:txBody>
                    <a:bodyPr/>
                    <a:lstStyle/>
                    <a:p>
                      <a:r>
                        <a:rPr lang="et-EE" dirty="0"/>
                        <a:t>Naatriumhüdroksiid</a:t>
                      </a:r>
                    </a:p>
                  </a:txBody>
                  <a:tcPr marL="95879" marR="95879"/>
                </a:tc>
                <a:tc>
                  <a:txBody>
                    <a:bodyPr/>
                    <a:lstStyle/>
                    <a:p>
                      <a:r>
                        <a:rPr lang="et-EE" dirty="0" err="1"/>
                        <a:t>Korrosiivne</a:t>
                      </a:r>
                      <a:r>
                        <a:rPr lang="et-EE" dirty="0"/>
                        <a:t> alumiiniumile ja  sulamitele</a:t>
                      </a:r>
                    </a:p>
                  </a:txBody>
                  <a:tcPr marL="95879" marR="95879"/>
                </a:tc>
                <a:extLst>
                  <a:ext uri="{0D108BD9-81ED-4DB2-BD59-A6C34878D82A}">
                    <a16:rowId xmlns:a16="http://schemas.microsoft.com/office/drawing/2014/main" val="10001"/>
                  </a:ext>
                </a:extLst>
              </a:tr>
              <a:tr h="487568">
                <a:tc>
                  <a:txBody>
                    <a:bodyPr/>
                    <a:lstStyle/>
                    <a:p>
                      <a:r>
                        <a:rPr lang="et-EE" dirty="0"/>
                        <a:t>Naatrium karbonaat</a:t>
                      </a:r>
                    </a:p>
                  </a:txBody>
                  <a:tcPr marL="95879" marR="9587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err="1"/>
                        <a:t>Korrosiivne</a:t>
                      </a:r>
                      <a:r>
                        <a:rPr lang="et-EE" dirty="0"/>
                        <a:t> alumiiniumile ja  sulamitele</a:t>
                      </a:r>
                    </a:p>
                    <a:p>
                      <a:endParaRPr lang="et-EE" dirty="0"/>
                    </a:p>
                  </a:txBody>
                  <a:tcPr marL="95879" marR="95879"/>
                </a:tc>
                <a:extLst>
                  <a:ext uri="{0D108BD9-81ED-4DB2-BD59-A6C34878D82A}">
                    <a16:rowId xmlns:a16="http://schemas.microsoft.com/office/drawing/2014/main" val="10002"/>
                  </a:ext>
                </a:extLst>
              </a:tr>
              <a:tr h="487568">
                <a:tc>
                  <a:txBody>
                    <a:bodyPr/>
                    <a:lstStyle/>
                    <a:p>
                      <a:r>
                        <a:rPr lang="et-EE" dirty="0"/>
                        <a:t>Happed</a:t>
                      </a:r>
                    </a:p>
                  </a:txBody>
                  <a:tcPr marL="95879" marR="95879"/>
                </a:tc>
                <a:tc>
                  <a:txBody>
                    <a:bodyPr/>
                    <a:lstStyle/>
                    <a:p>
                      <a:r>
                        <a:rPr lang="et-EE" dirty="0"/>
                        <a:t>Metallidele tugevalt </a:t>
                      </a:r>
                      <a:r>
                        <a:rPr lang="et-EE" dirty="0" err="1"/>
                        <a:t>korrosiivne</a:t>
                      </a:r>
                      <a:endParaRPr lang="et-EE" dirty="0"/>
                    </a:p>
                  </a:txBody>
                  <a:tcPr marL="95879" marR="95879"/>
                </a:tc>
                <a:extLst>
                  <a:ext uri="{0D108BD9-81ED-4DB2-BD59-A6C34878D82A}">
                    <a16:rowId xmlns:a16="http://schemas.microsoft.com/office/drawing/2014/main" val="10003"/>
                  </a:ext>
                </a:extLst>
              </a:tr>
              <a:tr h="487568">
                <a:tc>
                  <a:txBody>
                    <a:bodyPr/>
                    <a:lstStyle/>
                    <a:p>
                      <a:r>
                        <a:rPr lang="et-EE" dirty="0" err="1"/>
                        <a:t>Virkon</a:t>
                      </a:r>
                      <a:r>
                        <a:rPr lang="et-EE" dirty="0"/>
                        <a:t> S</a:t>
                      </a:r>
                    </a:p>
                  </a:txBody>
                  <a:tcPr marL="95879" marR="95879"/>
                </a:tc>
                <a:tc>
                  <a:txBody>
                    <a:bodyPr/>
                    <a:lstStyle/>
                    <a:p>
                      <a:r>
                        <a:rPr lang="et-EE" dirty="0"/>
                        <a:t>Metallidel keskmiselt </a:t>
                      </a:r>
                      <a:r>
                        <a:rPr lang="et-EE" dirty="0" err="1"/>
                        <a:t>korrosiivne</a:t>
                      </a:r>
                      <a:endParaRPr lang="et-EE" dirty="0"/>
                    </a:p>
                  </a:txBody>
                  <a:tcPr marL="95879" marR="95879"/>
                </a:tc>
                <a:extLst>
                  <a:ext uri="{0D108BD9-81ED-4DB2-BD59-A6C34878D82A}">
                    <a16:rowId xmlns:a16="http://schemas.microsoft.com/office/drawing/2014/main" val="10004"/>
                  </a:ext>
                </a:extLst>
              </a:tr>
              <a:tr h="487568">
                <a:tc>
                  <a:txBody>
                    <a:bodyPr/>
                    <a:lstStyle/>
                    <a:p>
                      <a:r>
                        <a:rPr lang="et-EE" dirty="0" err="1"/>
                        <a:t>Hüpokloritid</a:t>
                      </a:r>
                      <a:r>
                        <a:rPr lang="et-EE" dirty="0"/>
                        <a:t>, </a:t>
                      </a:r>
                      <a:r>
                        <a:rPr lang="et-EE" dirty="0" err="1"/>
                        <a:t>formaldehüüd</a:t>
                      </a:r>
                      <a:endParaRPr lang="et-EE" dirty="0"/>
                    </a:p>
                  </a:txBody>
                  <a:tcPr marL="95879" marR="95879"/>
                </a:tc>
                <a:tc>
                  <a:txBody>
                    <a:bodyPr/>
                    <a:lstStyle/>
                    <a:p>
                      <a:r>
                        <a:rPr lang="et-EE" dirty="0"/>
                        <a:t>Mõnele metallile </a:t>
                      </a:r>
                      <a:r>
                        <a:rPr lang="et-EE" dirty="0" err="1"/>
                        <a:t>korrosiivne</a:t>
                      </a:r>
                      <a:endParaRPr lang="et-EE" dirty="0"/>
                    </a:p>
                  </a:txBody>
                  <a:tcPr marL="95879" marR="95879"/>
                </a:tc>
                <a:extLst>
                  <a:ext uri="{0D108BD9-81ED-4DB2-BD59-A6C34878D82A}">
                    <a16:rowId xmlns:a16="http://schemas.microsoft.com/office/drawing/2014/main" val="10005"/>
                  </a:ext>
                </a:extLst>
              </a:tr>
              <a:tr h="487568">
                <a:tc>
                  <a:txBody>
                    <a:bodyPr/>
                    <a:lstStyle/>
                    <a:p>
                      <a:r>
                        <a:rPr lang="et-EE" dirty="0"/>
                        <a:t>Fenoolid</a:t>
                      </a:r>
                    </a:p>
                  </a:txBody>
                  <a:tcPr marL="95879" marR="95879"/>
                </a:tc>
                <a:tc>
                  <a:txBody>
                    <a:bodyPr/>
                    <a:lstStyle/>
                    <a:p>
                      <a:r>
                        <a:rPr lang="et-EE" dirty="0"/>
                        <a:t>Enamasti mitte </a:t>
                      </a:r>
                      <a:r>
                        <a:rPr lang="et-EE" dirty="0" err="1"/>
                        <a:t>korrosiivsed</a:t>
                      </a:r>
                      <a:endParaRPr lang="et-EE" dirty="0"/>
                    </a:p>
                  </a:txBody>
                  <a:tcPr marL="95879" marR="95879"/>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7651885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n-US" b="1" dirty="0" err="1"/>
              <a:t>Ennetusmeetmete</a:t>
            </a:r>
            <a:r>
              <a:rPr lang="en-US" b="1" dirty="0"/>
              <a:t> </a:t>
            </a:r>
            <a:r>
              <a:rPr lang="en-US" b="1" dirty="0" err="1"/>
              <a:t>rakendamine</a:t>
            </a:r>
            <a:br>
              <a:rPr lang="et-EE" b="1" dirty="0"/>
            </a:br>
            <a:endParaRPr lang="et-EE" b="1" dirty="0"/>
          </a:p>
        </p:txBody>
      </p:sp>
      <p:sp>
        <p:nvSpPr>
          <p:cNvPr id="3" name="Sisu kohatäide 2"/>
          <p:cNvSpPr>
            <a:spLocks noGrp="1"/>
          </p:cNvSpPr>
          <p:nvPr>
            <p:ph idx="1"/>
          </p:nvPr>
        </p:nvSpPr>
        <p:spPr/>
        <p:txBody>
          <a:bodyPr/>
          <a:lstStyle/>
          <a:p>
            <a:r>
              <a:rPr lang="en-US" dirty="0" err="1"/>
              <a:t>Intensiivse</a:t>
            </a:r>
            <a:r>
              <a:rPr lang="en-US" dirty="0"/>
              <a:t> </a:t>
            </a:r>
            <a:r>
              <a:rPr lang="en-US" dirty="0" err="1"/>
              <a:t>tootmisega</a:t>
            </a:r>
            <a:r>
              <a:rPr lang="en-US" dirty="0"/>
              <a:t> </a:t>
            </a:r>
            <a:r>
              <a:rPr lang="en-US" dirty="0" err="1"/>
              <a:t>linnufarmides</a:t>
            </a:r>
            <a:r>
              <a:rPr lang="en-US" dirty="0"/>
              <a:t> </a:t>
            </a:r>
            <a:r>
              <a:rPr lang="en-US" dirty="0" err="1"/>
              <a:t>rakendatakse</a:t>
            </a:r>
            <a:r>
              <a:rPr lang="en-US" dirty="0"/>
              <a:t> </a:t>
            </a:r>
            <a:r>
              <a:rPr lang="en-US" dirty="0" err="1"/>
              <a:t>haiguste</a:t>
            </a:r>
            <a:r>
              <a:rPr lang="en-US" dirty="0"/>
              <a:t> </a:t>
            </a:r>
            <a:r>
              <a:rPr lang="en-US" dirty="0" err="1"/>
              <a:t>ennetamisel</a:t>
            </a:r>
            <a:r>
              <a:rPr lang="en-US" dirty="0"/>
              <a:t> HACCP </a:t>
            </a:r>
            <a:r>
              <a:rPr lang="en-US" i="1" dirty="0"/>
              <a:t>(hazard analysis critical control </a:t>
            </a:r>
            <a:r>
              <a:rPr lang="en-US" i="1" dirty="0" err="1"/>
              <a:t>ponit</a:t>
            </a:r>
            <a:r>
              <a:rPr lang="en-US" i="1" dirty="0"/>
              <a:t>)</a:t>
            </a:r>
            <a:r>
              <a:rPr lang="en-US" dirty="0"/>
              <a:t> </a:t>
            </a:r>
            <a:r>
              <a:rPr lang="en-US" dirty="0" err="1"/>
              <a:t>põhimõtteid</a:t>
            </a:r>
            <a:r>
              <a:rPr lang="en-US" dirty="0"/>
              <a:t>.</a:t>
            </a:r>
            <a:endParaRPr lang="et-EE" dirty="0"/>
          </a:p>
          <a:p>
            <a:endParaRPr lang="et-EE" dirty="0"/>
          </a:p>
        </p:txBody>
      </p:sp>
    </p:spTree>
    <p:extLst>
      <p:ext uri="{BB962C8B-B14F-4D97-AF65-F5344CB8AC3E}">
        <p14:creationId xmlns:p14="http://schemas.microsoft.com/office/powerpoint/2010/main" val="3287289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n-US" sz="4000" b="1" dirty="0"/>
              <a:t>HACCP </a:t>
            </a:r>
            <a:r>
              <a:rPr lang="en-US" sz="4000" b="1" dirty="0" err="1"/>
              <a:t>süsteemi</a:t>
            </a:r>
            <a:r>
              <a:rPr lang="en-US" sz="4000" b="1" dirty="0"/>
              <a:t> </a:t>
            </a:r>
            <a:r>
              <a:rPr lang="en-US" sz="4000" b="1" dirty="0" err="1"/>
              <a:t>komponendi</a:t>
            </a:r>
            <a:r>
              <a:rPr lang="et-EE" sz="4000" b="1" dirty="0"/>
              <a:t>d</a:t>
            </a:r>
            <a:r>
              <a:rPr lang="en-US" sz="4000" b="1" dirty="0"/>
              <a:t> </a:t>
            </a:r>
            <a:endParaRPr lang="et-EE" sz="4000" b="1" dirty="0"/>
          </a:p>
        </p:txBody>
      </p:sp>
      <p:sp>
        <p:nvSpPr>
          <p:cNvPr id="3" name="Sisu kohatäide 2"/>
          <p:cNvSpPr>
            <a:spLocks noGrp="1"/>
          </p:cNvSpPr>
          <p:nvPr>
            <p:ph idx="1"/>
          </p:nvPr>
        </p:nvSpPr>
        <p:spPr/>
        <p:txBody>
          <a:bodyPr>
            <a:normAutofit/>
          </a:bodyPr>
          <a:lstStyle/>
          <a:p>
            <a:pPr lvl="0"/>
            <a:r>
              <a:rPr lang="en-US" dirty="0" err="1"/>
              <a:t>Ohu</a:t>
            </a:r>
            <a:r>
              <a:rPr lang="et-EE" dirty="0"/>
              <a:t> </a:t>
            </a:r>
            <a:r>
              <a:rPr lang="en-US" dirty="0" err="1"/>
              <a:t>analüüs</a:t>
            </a:r>
            <a:r>
              <a:rPr lang="et-EE" dirty="0"/>
              <a:t> </a:t>
            </a:r>
            <a:r>
              <a:rPr lang="en-US" dirty="0"/>
              <a:t>- </a:t>
            </a:r>
            <a:r>
              <a:rPr lang="en-US" dirty="0" err="1"/>
              <a:t>ohutegurite</a:t>
            </a:r>
            <a:r>
              <a:rPr lang="en-US" dirty="0"/>
              <a:t> </a:t>
            </a:r>
            <a:r>
              <a:rPr lang="en-US" dirty="0" err="1"/>
              <a:t>määratlemine</a:t>
            </a:r>
            <a:r>
              <a:rPr lang="en-US" dirty="0"/>
              <a:t> </a:t>
            </a:r>
            <a:r>
              <a:rPr lang="en-US" dirty="0" err="1"/>
              <a:t>igas</a:t>
            </a:r>
            <a:r>
              <a:rPr lang="en-US" dirty="0"/>
              <a:t> </a:t>
            </a:r>
            <a:r>
              <a:rPr lang="en-US" dirty="0" err="1"/>
              <a:t>protsessi</a:t>
            </a:r>
            <a:r>
              <a:rPr lang="en-US" dirty="0"/>
              <a:t> </a:t>
            </a:r>
            <a:r>
              <a:rPr lang="en-US" dirty="0" err="1"/>
              <a:t>etapis</a:t>
            </a:r>
            <a:r>
              <a:rPr lang="en-US" dirty="0"/>
              <a:t> (</a:t>
            </a:r>
            <a:r>
              <a:rPr lang="en-US" dirty="0" err="1"/>
              <a:t>mikrobioloogilised</a:t>
            </a:r>
            <a:r>
              <a:rPr lang="en-US" dirty="0"/>
              <a:t>, </a:t>
            </a:r>
            <a:r>
              <a:rPr lang="en-US" dirty="0" err="1"/>
              <a:t>keemilised</a:t>
            </a:r>
            <a:r>
              <a:rPr lang="en-US" dirty="0"/>
              <a:t> ja </a:t>
            </a:r>
            <a:r>
              <a:rPr lang="en-US" dirty="0" err="1"/>
              <a:t>füüsikalised</a:t>
            </a:r>
            <a:r>
              <a:rPr lang="en-US" dirty="0"/>
              <a:t> </a:t>
            </a:r>
            <a:r>
              <a:rPr lang="en-US" dirty="0" err="1"/>
              <a:t>ohud</a:t>
            </a:r>
            <a:r>
              <a:rPr lang="en-US" dirty="0"/>
              <a:t>),</a:t>
            </a:r>
            <a:endParaRPr lang="et-EE" dirty="0"/>
          </a:p>
          <a:p>
            <a:pPr lvl="0"/>
            <a:r>
              <a:rPr lang="en-US" dirty="0" err="1"/>
              <a:t>kriitiliste</a:t>
            </a:r>
            <a:r>
              <a:rPr lang="en-US" dirty="0"/>
              <a:t> </a:t>
            </a:r>
            <a:r>
              <a:rPr lang="en-US" dirty="0" err="1"/>
              <a:t>kontrollpunktide</a:t>
            </a:r>
            <a:r>
              <a:rPr lang="en-US" dirty="0"/>
              <a:t> </a:t>
            </a:r>
            <a:r>
              <a:rPr lang="en-US" dirty="0" err="1"/>
              <a:t>määratlemine</a:t>
            </a:r>
            <a:r>
              <a:rPr lang="en-US" dirty="0"/>
              <a:t> – </a:t>
            </a:r>
            <a:r>
              <a:rPr lang="en-US" dirty="0" err="1"/>
              <a:t>olulised</a:t>
            </a:r>
            <a:r>
              <a:rPr lang="en-US" dirty="0"/>
              <a:t> </a:t>
            </a:r>
            <a:r>
              <a:rPr lang="en-US" dirty="0" err="1"/>
              <a:t>etapid</a:t>
            </a:r>
            <a:r>
              <a:rPr lang="en-US" dirty="0"/>
              <a:t>, </a:t>
            </a:r>
            <a:r>
              <a:rPr lang="en-US" dirty="0" err="1"/>
              <a:t>kus</a:t>
            </a:r>
            <a:r>
              <a:rPr lang="en-US" dirty="0"/>
              <a:t> </a:t>
            </a:r>
            <a:r>
              <a:rPr lang="en-US" dirty="0" err="1"/>
              <a:t>rakendatavad</a:t>
            </a:r>
            <a:r>
              <a:rPr lang="en-US" dirty="0"/>
              <a:t> </a:t>
            </a:r>
            <a:r>
              <a:rPr lang="en-US" dirty="0" err="1"/>
              <a:t>abinõud</a:t>
            </a:r>
            <a:r>
              <a:rPr lang="en-US" dirty="0"/>
              <a:t> </a:t>
            </a:r>
            <a:r>
              <a:rPr lang="en-US" dirty="0" err="1"/>
              <a:t>aitavad</a:t>
            </a:r>
            <a:r>
              <a:rPr lang="en-US" dirty="0"/>
              <a:t> </a:t>
            </a:r>
            <a:r>
              <a:rPr lang="en-US" dirty="0" err="1"/>
              <a:t>ohuteguri</a:t>
            </a:r>
            <a:r>
              <a:rPr lang="en-US" dirty="0"/>
              <a:t> </a:t>
            </a:r>
            <a:r>
              <a:rPr lang="en-US" dirty="0" err="1"/>
              <a:t>mõju</a:t>
            </a:r>
            <a:r>
              <a:rPr lang="en-US" dirty="0"/>
              <a:t> </a:t>
            </a:r>
            <a:r>
              <a:rPr lang="en-US" dirty="0" err="1"/>
              <a:t>vältida</a:t>
            </a:r>
            <a:r>
              <a:rPr lang="en-US" dirty="0"/>
              <a:t> </a:t>
            </a:r>
            <a:r>
              <a:rPr lang="en-US" dirty="0" err="1"/>
              <a:t>või</a:t>
            </a:r>
            <a:r>
              <a:rPr lang="en-US" dirty="0"/>
              <a:t> </a:t>
            </a:r>
            <a:r>
              <a:rPr lang="en-US" dirty="0" err="1"/>
              <a:t>vähendada</a:t>
            </a:r>
            <a:r>
              <a:rPr lang="en-US" dirty="0"/>
              <a:t>,</a:t>
            </a:r>
            <a:endParaRPr lang="et-EE" dirty="0"/>
          </a:p>
          <a:p>
            <a:pPr lvl="0"/>
            <a:r>
              <a:rPr lang="en-US" dirty="0"/>
              <a:t> </a:t>
            </a:r>
            <a:r>
              <a:rPr lang="en-US" dirty="0" err="1"/>
              <a:t>kriitilised</a:t>
            </a:r>
            <a:r>
              <a:rPr lang="en-US" dirty="0"/>
              <a:t> </a:t>
            </a:r>
            <a:r>
              <a:rPr lang="en-US" dirty="0" err="1"/>
              <a:t>piirid</a:t>
            </a:r>
            <a:r>
              <a:rPr lang="en-US" dirty="0"/>
              <a:t> – </a:t>
            </a:r>
            <a:r>
              <a:rPr lang="en-US" dirty="0" err="1"/>
              <a:t>määratakse</a:t>
            </a:r>
            <a:r>
              <a:rPr lang="en-US" dirty="0"/>
              <a:t> </a:t>
            </a:r>
            <a:r>
              <a:rPr lang="en-US" dirty="0" err="1"/>
              <a:t>piirid</a:t>
            </a:r>
            <a:r>
              <a:rPr lang="en-US" dirty="0"/>
              <a:t>, </a:t>
            </a:r>
            <a:r>
              <a:rPr lang="en-US" dirty="0" err="1"/>
              <a:t>milleni</a:t>
            </a:r>
            <a:r>
              <a:rPr lang="en-US" dirty="0"/>
              <a:t> </a:t>
            </a:r>
            <a:r>
              <a:rPr lang="en-US" dirty="0" err="1"/>
              <a:t>tahetakse</a:t>
            </a:r>
            <a:r>
              <a:rPr lang="en-US" dirty="0"/>
              <a:t> </a:t>
            </a:r>
            <a:r>
              <a:rPr lang="en-US" dirty="0" err="1"/>
              <a:t>ohuteguri</a:t>
            </a:r>
            <a:r>
              <a:rPr lang="en-US" dirty="0"/>
              <a:t> </a:t>
            </a:r>
            <a:r>
              <a:rPr lang="en-US" dirty="0" err="1"/>
              <a:t>tase</a:t>
            </a:r>
            <a:r>
              <a:rPr lang="en-US" dirty="0"/>
              <a:t> </a:t>
            </a:r>
            <a:r>
              <a:rPr lang="en-US" dirty="0" err="1"/>
              <a:t>viia</a:t>
            </a:r>
            <a:r>
              <a:rPr lang="en-US" dirty="0"/>
              <a:t>,</a:t>
            </a:r>
            <a:endParaRPr lang="et-EE" dirty="0"/>
          </a:p>
        </p:txBody>
      </p:sp>
    </p:spTree>
    <p:extLst>
      <p:ext uri="{BB962C8B-B14F-4D97-AF65-F5344CB8AC3E}">
        <p14:creationId xmlns:p14="http://schemas.microsoft.com/office/powerpoint/2010/main" val="19416219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normAutofit fontScale="92500" lnSpcReduction="20000"/>
          </a:bodyPr>
          <a:lstStyle/>
          <a:p>
            <a:pPr lvl="0"/>
            <a:r>
              <a:rPr lang="en-US" dirty="0" err="1"/>
              <a:t>monitooring</a:t>
            </a:r>
            <a:r>
              <a:rPr lang="en-US" dirty="0"/>
              <a:t> – </a:t>
            </a:r>
            <a:r>
              <a:rPr lang="en-US" dirty="0" err="1"/>
              <a:t>ohuteguri</a:t>
            </a:r>
            <a:r>
              <a:rPr lang="en-US" dirty="0"/>
              <a:t> </a:t>
            </a:r>
            <a:r>
              <a:rPr lang="en-US" dirty="0" err="1"/>
              <a:t>mõju</a:t>
            </a:r>
            <a:r>
              <a:rPr lang="en-US" dirty="0"/>
              <a:t> </a:t>
            </a:r>
            <a:r>
              <a:rPr lang="en-US" dirty="0" err="1"/>
              <a:t>vähendamiseks</a:t>
            </a:r>
            <a:r>
              <a:rPr lang="en-US" dirty="0"/>
              <a:t> </a:t>
            </a:r>
            <a:r>
              <a:rPr lang="en-US" dirty="0" err="1"/>
              <a:t>rakendatud</a:t>
            </a:r>
            <a:r>
              <a:rPr lang="en-US" dirty="0"/>
              <a:t> </a:t>
            </a:r>
            <a:r>
              <a:rPr lang="en-US" dirty="0" err="1"/>
              <a:t>meetmete</a:t>
            </a:r>
            <a:r>
              <a:rPr lang="en-US" dirty="0"/>
              <a:t> </a:t>
            </a:r>
            <a:r>
              <a:rPr lang="en-US" dirty="0" err="1"/>
              <a:t>tõhususe</a:t>
            </a:r>
            <a:r>
              <a:rPr lang="en-US" dirty="0"/>
              <a:t> </a:t>
            </a:r>
            <a:r>
              <a:rPr lang="en-US" dirty="0" err="1"/>
              <a:t>jälgimine</a:t>
            </a:r>
            <a:r>
              <a:rPr lang="en-US" dirty="0"/>
              <a:t> ja </a:t>
            </a:r>
            <a:r>
              <a:rPr lang="en-US" dirty="0" err="1"/>
              <a:t>mõõtmine</a:t>
            </a:r>
            <a:r>
              <a:rPr lang="en-US" dirty="0"/>
              <a:t> </a:t>
            </a:r>
            <a:r>
              <a:rPr lang="en-US" dirty="0" err="1"/>
              <a:t>kõikides</a:t>
            </a:r>
            <a:r>
              <a:rPr lang="en-US" dirty="0"/>
              <a:t> </a:t>
            </a:r>
            <a:r>
              <a:rPr lang="en-US" dirty="0" err="1"/>
              <a:t>protsessi</a:t>
            </a:r>
            <a:r>
              <a:rPr lang="en-US" dirty="0"/>
              <a:t> </a:t>
            </a:r>
            <a:r>
              <a:rPr lang="en-US" dirty="0" err="1"/>
              <a:t>etappides</a:t>
            </a:r>
            <a:r>
              <a:rPr lang="en-US" dirty="0"/>
              <a:t>,</a:t>
            </a:r>
            <a:endParaRPr lang="et-EE" dirty="0"/>
          </a:p>
          <a:p>
            <a:pPr lvl="0"/>
            <a:r>
              <a:rPr lang="en-US" dirty="0" err="1"/>
              <a:t>korrigeeriv</a:t>
            </a:r>
            <a:r>
              <a:rPr lang="en-US" dirty="0"/>
              <a:t> </a:t>
            </a:r>
            <a:r>
              <a:rPr lang="en-US" dirty="0" err="1"/>
              <a:t>tegevus</a:t>
            </a:r>
            <a:r>
              <a:rPr lang="en-US" dirty="0"/>
              <a:t> – </a:t>
            </a:r>
            <a:r>
              <a:rPr lang="en-US" dirty="0" err="1"/>
              <a:t>täiendavate</a:t>
            </a:r>
            <a:r>
              <a:rPr lang="en-US" dirty="0"/>
              <a:t> </a:t>
            </a:r>
            <a:r>
              <a:rPr lang="en-US" dirty="0" err="1"/>
              <a:t>abinõude</a:t>
            </a:r>
            <a:r>
              <a:rPr lang="en-US" dirty="0"/>
              <a:t> </a:t>
            </a:r>
            <a:r>
              <a:rPr lang="en-US" dirty="0" err="1"/>
              <a:t>rakendamine</a:t>
            </a:r>
            <a:r>
              <a:rPr lang="en-US" dirty="0"/>
              <a:t> </a:t>
            </a:r>
            <a:r>
              <a:rPr lang="en-US" dirty="0" err="1"/>
              <a:t>nõrkade</a:t>
            </a:r>
            <a:r>
              <a:rPr lang="en-US" dirty="0"/>
              <a:t> </a:t>
            </a:r>
            <a:r>
              <a:rPr lang="en-US" dirty="0" err="1"/>
              <a:t>lülide</a:t>
            </a:r>
            <a:r>
              <a:rPr lang="en-US" dirty="0"/>
              <a:t> </a:t>
            </a:r>
            <a:r>
              <a:rPr lang="en-US" dirty="0" err="1"/>
              <a:t>avastamise</a:t>
            </a:r>
            <a:r>
              <a:rPr lang="en-US" dirty="0"/>
              <a:t> </a:t>
            </a:r>
            <a:r>
              <a:rPr lang="en-US" dirty="0" err="1"/>
              <a:t>süsteemis</a:t>
            </a:r>
            <a:r>
              <a:rPr lang="en-US" dirty="0"/>
              <a:t>,</a:t>
            </a:r>
            <a:endParaRPr lang="et-EE" dirty="0"/>
          </a:p>
          <a:p>
            <a:pPr lvl="0"/>
            <a:r>
              <a:rPr lang="en-US" dirty="0" err="1"/>
              <a:t>registreerimine</a:t>
            </a:r>
            <a:r>
              <a:rPr lang="en-US" dirty="0"/>
              <a:t> – </a:t>
            </a:r>
            <a:r>
              <a:rPr lang="en-US" dirty="0" err="1"/>
              <a:t>menetluste</a:t>
            </a:r>
            <a:r>
              <a:rPr lang="en-US" dirty="0"/>
              <a:t> </a:t>
            </a:r>
            <a:r>
              <a:rPr lang="en-US" dirty="0" err="1"/>
              <a:t>kirjalik</a:t>
            </a:r>
            <a:r>
              <a:rPr lang="en-US" dirty="0"/>
              <a:t> </a:t>
            </a:r>
            <a:r>
              <a:rPr lang="en-US" dirty="0" err="1"/>
              <a:t>registreerimine</a:t>
            </a:r>
            <a:r>
              <a:rPr lang="en-US" dirty="0"/>
              <a:t>, </a:t>
            </a:r>
            <a:r>
              <a:rPr lang="en-US" dirty="0" err="1"/>
              <a:t>mis</a:t>
            </a:r>
            <a:r>
              <a:rPr lang="en-US" dirty="0"/>
              <a:t> </a:t>
            </a:r>
            <a:r>
              <a:rPr lang="en-US" dirty="0" err="1"/>
              <a:t>võimaldab</a:t>
            </a:r>
            <a:r>
              <a:rPr lang="en-US" dirty="0"/>
              <a:t> </a:t>
            </a:r>
            <a:r>
              <a:rPr lang="en-US" dirty="0" err="1"/>
              <a:t>jälgida</a:t>
            </a:r>
            <a:r>
              <a:rPr lang="en-US" dirty="0"/>
              <a:t> </a:t>
            </a:r>
            <a:r>
              <a:rPr lang="en-US" dirty="0" err="1"/>
              <a:t>süsteemi</a:t>
            </a:r>
            <a:r>
              <a:rPr lang="en-US" dirty="0"/>
              <a:t> </a:t>
            </a:r>
            <a:r>
              <a:rPr lang="en-US" dirty="0" err="1"/>
              <a:t>toimimist</a:t>
            </a:r>
            <a:r>
              <a:rPr lang="en-US" dirty="0"/>
              <a:t>, </a:t>
            </a:r>
            <a:r>
              <a:rPr lang="en-US" dirty="0" err="1"/>
              <a:t>selle</a:t>
            </a:r>
            <a:r>
              <a:rPr lang="en-US" dirty="0"/>
              <a:t> </a:t>
            </a:r>
            <a:r>
              <a:rPr lang="en-US" dirty="0" err="1"/>
              <a:t>järjepidevust</a:t>
            </a:r>
            <a:r>
              <a:rPr lang="en-US" dirty="0"/>
              <a:t> ja </a:t>
            </a:r>
            <a:r>
              <a:rPr lang="en-US" dirty="0" err="1"/>
              <a:t>korrektsust</a:t>
            </a:r>
            <a:r>
              <a:rPr lang="en-US" dirty="0"/>
              <a:t>, </a:t>
            </a:r>
            <a:endParaRPr lang="et-EE" dirty="0"/>
          </a:p>
          <a:p>
            <a:pPr lvl="0"/>
            <a:r>
              <a:rPr lang="en-US" dirty="0" err="1"/>
              <a:t>süsteemi</a:t>
            </a:r>
            <a:r>
              <a:rPr lang="en-US" dirty="0"/>
              <a:t> </a:t>
            </a:r>
            <a:r>
              <a:rPr lang="en-US" dirty="0" err="1"/>
              <a:t>kontrollimine</a:t>
            </a:r>
            <a:r>
              <a:rPr lang="en-US" dirty="0"/>
              <a:t> – </a:t>
            </a:r>
            <a:r>
              <a:rPr lang="en-US" dirty="0" err="1"/>
              <a:t>kas</a:t>
            </a:r>
            <a:r>
              <a:rPr lang="en-US" dirty="0"/>
              <a:t> HACCP </a:t>
            </a:r>
            <a:r>
              <a:rPr lang="en-US" dirty="0" err="1"/>
              <a:t>plaan</a:t>
            </a:r>
            <a:r>
              <a:rPr lang="en-US" dirty="0"/>
              <a:t> </a:t>
            </a:r>
            <a:r>
              <a:rPr lang="en-US" dirty="0" err="1"/>
              <a:t>täidab</a:t>
            </a:r>
            <a:r>
              <a:rPr lang="en-US" dirty="0"/>
              <a:t> </a:t>
            </a:r>
            <a:r>
              <a:rPr lang="en-US" dirty="0" err="1"/>
              <a:t>oma</a:t>
            </a:r>
            <a:r>
              <a:rPr lang="en-US" dirty="0"/>
              <a:t> </a:t>
            </a:r>
            <a:r>
              <a:rPr lang="en-US" dirty="0" err="1"/>
              <a:t>eesmärke</a:t>
            </a:r>
            <a:r>
              <a:rPr lang="en-US" dirty="0"/>
              <a:t>.</a:t>
            </a:r>
            <a:endParaRPr lang="et-EE" dirty="0"/>
          </a:p>
          <a:p>
            <a:endParaRPr lang="et-EE" dirty="0"/>
          </a:p>
        </p:txBody>
      </p:sp>
    </p:spTree>
    <p:extLst>
      <p:ext uri="{BB962C8B-B14F-4D97-AF65-F5344CB8AC3E}">
        <p14:creationId xmlns:p14="http://schemas.microsoft.com/office/powerpoint/2010/main" val="2741262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dirty="0"/>
              <a:t>HACCP printsiipide rakendamisel nakkushaiguste ennetamise süsteemis on kõige olulisem kriitiliste kontrollpunktide määramine, mis eeldab põhjalikku analüüsi, mis tugineb:</a:t>
            </a:r>
          </a:p>
          <a:p>
            <a:pPr lvl="1"/>
            <a:r>
              <a:rPr lang="et-EE" dirty="0"/>
              <a:t>Teadmistel haigustekitajate omadustest</a:t>
            </a:r>
          </a:p>
          <a:p>
            <a:pPr lvl="1"/>
            <a:r>
              <a:rPr lang="et-EE" dirty="0"/>
              <a:t>Patogeenide ülekandeteedest.</a:t>
            </a:r>
          </a:p>
        </p:txBody>
      </p:sp>
    </p:spTree>
    <p:extLst>
      <p:ext uri="{BB962C8B-B14F-4D97-AF65-F5344CB8AC3E}">
        <p14:creationId xmlns:p14="http://schemas.microsoft.com/office/powerpoint/2010/main" val="4291909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4000" b="1" dirty="0"/>
              <a:t>Kuidas haigustekitajad levivad</a:t>
            </a:r>
            <a:r>
              <a:rPr lang="et-EE" sz="4000" dirty="0"/>
              <a:t>?</a:t>
            </a:r>
          </a:p>
        </p:txBody>
      </p:sp>
      <p:sp>
        <p:nvSpPr>
          <p:cNvPr id="3" name="Sisu kohatäide 2"/>
          <p:cNvSpPr>
            <a:spLocks noGrp="1"/>
          </p:cNvSpPr>
          <p:nvPr>
            <p:ph idx="1"/>
          </p:nvPr>
        </p:nvSpPr>
        <p:spPr/>
        <p:txBody>
          <a:bodyPr/>
          <a:lstStyle/>
          <a:p>
            <a:r>
              <a:rPr lang="et-EE" b="1" dirty="0"/>
              <a:t>Respiratoorsed haigusetekitajad </a:t>
            </a:r>
            <a:r>
              <a:rPr lang="et-EE" dirty="0"/>
              <a:t>levivad  õhukaudu hingamiselundite  nõredega, põhjustades aevastamist ja köha.  Seega, on oluline saastunud esemete efektiivne desinfitseerimine ja vajadusel lindude vaktsineerimine.</a:t>
            </a:r>
          </a:p>
        </p:txBody>
      </p:sp>
    </p:spTree>
    <p:extLst>
      <p:ext uri="{BB962C8B-B14F-4D97-AF65-F5344CB8AC3E}">
        <p14:creationId xmlns:p14="http://schemas.microsoft.com/office/powerpoint/2010/main" val="1795335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b="1" dirty="0"/>
              <a:t>Sooltrakti haigused </a:t>
            </a:r>
            <a:r>
              <a:rPr lang="et-EE" dirty="0"/>
              <a:t>levivad väljaheidetega ja allapanuga. Haigusetekitajate leviku vältimiseks on oluline  pindade puhastamine ja desinfitseerimine.</a:t>
            </a:r>
          </a:p>
          <a:p>
            <a:r>
              <a:rPr lang="et-EE" b="1" dirty="0"/>
              <a:t>Väga püsivad ja resistentsed nakkustekitajad </a:t>
            </a:r>
            <a:r>
              <a:rPr lang="et-EE" dirty="0"/>
              <a:t>(viirused) nõuavad spetsiifilisi tõrjemeetmeid</a:t>
            </a:r>
            <a:endParaRPr lang="et-EE" b="1" dirty="0"/>
          </a:p>
          <a:p>
            <a:pPr marL="0" indent="0">
              <a:buNone/>
            </a:pPr>
            <a:endParaRPr lang="et-EE" dirty="0"/>
          </a:p>
          <a:p>
            <a:pPr marL="0" indent="0">
              <a:buNone/>
            </a:pPr>
            <a:endParaRPr lang="et-EE" dirty="0"/>
          </a:p>
          <a:p>
            <a:pPr marL="0" indent="0">
              <a:buNone/>
            </a:pPr>
            <a:endParaRPr lang="et-EE" dirty="0"/>
          </a:p>
        </p:txBody>
      </p:sp>
    </p:spTree>
    <p:extLst>
      <p:ext uri="{BB962C8B-B14F-4D97-AF65-F5344CB8AC3E}">
        <p14:creationId xmlns:p14="http://schemas.microsoft.com/office/powerpoint/2010/main" val="3011833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n-US" b="1" dirty="0" err="1"/>
              <a:t>Desinfektandid</a:t>
            </a:r>
            <a:r>
              <a:rPr lang="et-EE" dirty="0"/>
              <a:t> - </a:t>
            </a:r>
            <a:r>
              <a:rPr lang="en-US" dirty="0" err="1"/>
              <a:t>antimikrobiaalsed</a:t>
            </a:r>
            <a:r>
              <a:rPr lang="en-US" dirty="0"/>
              <a:t> </a:t>
            </a:r>
            <a:r>
              <a:rPr lang="en-US" dirty="0" err="1"/>
              <a:t>ained</a:t>
            </a:r>
            <a:r>
              <a:rPr lang="en-US" dirty="0"/>
              <a:t>, </a:t>
            </a:r>
            <a:r>
              <a:rPr lang="en-US" dirty="0" err="1"/>
              <a:t>mida</a:t>
            </a:r>
            <a:r>
              <a:rPr lang="en-US" dirty="0"/>
              <a:t> </a:t>
            </a:r>
            <a:r>
              <a:rPr lang="en-US" dirty="0" err="1"/>
              <a:t>rakendatakse</a:t>
            </a:r>
            <a:r>
              <a:rPr lang="en-US" dirty="0"/>
              <a:t> </a:t>
            </a:r>
            <a:r>
              <a:rPr lang="en-US" dirty="0" err="1"/>
              <a:t>elutute</a:t>
            </a:r>
            <a:r>
              <a:rPr lang="en-US" dirty="0"/>
              <a:t> </a:t>
            </a:r>
            <a:r>
              <a:rPr lang="en-US" dirty="0" err="1"/>
              <a:t>objektide</a:t>
            </a:r>
            <a:r>
              <a:rPr lang="en-US" dirty="0"/>
              <a:t> </a:t>
            </a:r>
            <a:r>
              <a:rPr lang="en-US" dirty="0" err="1"/>
              <a:t>pinnalseal</a:t>
            </a:r>
            <a:r>
              <a:rPr lang="en-US" dirty="0"/>
              <a:t> </a:t>
            </a:r>
            <a:r>
              <a:rPr lang="en-US" dirty="0" err="1"/>
              <a:t>elavate</a:t>
            </a:r>
            <a:r>
              <a:rPr lang="en-US" dirty="0"/>
              <a:t> </a:t>
            </a:r>
            <a:r>
              <a:rPr lang="en-US" dirty="0" err="1"/>
              <a:t>mikroorganismide</a:t>
            </a:r>
            <a:r>
              <a:rPr lang="en-US" dirty="0"/>
              <a:t> </a:t>
            </a:r>
            <a:r>
              <a:rPr lang="en-US" dirty="0" err="1"/>
              <a:t>hävitamiseks</a:t>
            </a:r>
            <a:r>
              <a:rPr lang="en-US" dirty="0"/>
              <a:t>.</a:t>
            </a:r>
            <a:endParaRPr lang="et-EE" dirty="0"/>
          </a:p>
          <a:p>
            <a:r>
              <a:rPr lang="en-US" b="1" dirty="0" err="1"/>
              <a:t>Desinfitseerimine</a:t>
            </a:r>
            <a:r>
              <a:rPr lang="et-EE" dirty="0"/>
              <a:t> - </a:t>
            </a:r>
            <a:r>
              <a:rPr lang="en-US" dirty="0" err="1"/>
              <a:t>toiming</a:t>
            </a:r>
            <a:r>
              <a:rPr lang="en-US" dirty="0"/>
              <a:t>, mille  </a:t>
            </a:r>
            <a:r>
              <a:rPr lang="en-US" dirty="0" err="1"/>
              <a:t>käigus</a:t>
            </a:r>
            <a:r>
              <a:rPr lang="en-US" dirty="0"/>
              <a:t>  </a:t>
            </a:r>
            <a:r>
              <a:rPr lang="en-US" dirty="0" err="1"/>
              <a:t>kasutatakse</a:t>
            </a:r>
            <a:r>
              <a:rPr lang="en-US" dirty="0"/>
              <a:t> </a:t>
            </a:r>
            <a:r>
              <a:rPr lang="en-US" dirty="0" err="1"/>
              <a:t>spetsiaalseid</a:t>
            </a:r>
            <a:r>
              <a:rPr lang="en-US" dirty="0"/>
              <a:t> </a:t>
            </a:r>
            <a:r>
              <a:rPr lang="en-US" dirty="0" err="1"/>
              <a:t>puhastusmeetodeid</a:t>
            </a:r>
            <a:r>
              <a:rPr lang="en-US" dirty="0"/>
              <a:t>, </a:t>
            </a:r>
            <a:r>
              <a:rPr lang="en-US" dirty="0" err="1"/>
              <a:t>mis</a:t>
            </a:r>
            <a:r>
              <a:rPr lang="en-US" dirty="0"/>
              <a:t> </a:t>
            </a:r>
            <a:r>
              <a:rPr lang="en-US" dirty="0" err="1"/>
              <a:t>hävitavad</a:t>
            </a:r>
            <a:r>
              <a:rPr lang="en-US" dirty="0"/>
              <a:t> </a:t>
            </a:r>
            <a:r>
              <a:rPr lang="en-US" dirty="0" err="1"/>
              <a:t>või</a:t>
            </a:r>
            <a:r>
              <a:rPr lang="en-US" dirty="0"/>
              <a:t> </a:t>
            </a:r>
            <a:r>
              <a:rPr lang="en-US" dirty="0" err="1"/>
              <a:t>takistavad</a:t>
            </a:r>
            <a:r>
              <a:rPr lang="en-US" dirty="0"/>
              <a:t> </a:t>
            </a:r>
            <a:r>
              <a:rPr lang="en-US" dirty="0" err="1"/>
              <a:t>nakkuslike</a:t>
            </a:r>
            <a:r>
              <a:rPr lang="en-US" dirty="0"/>
              <a:t> </a:t>
            </a:r>
            <a:r>
              <a:rPr lang="en-US" dirty="0" err="1"/>
              <a:t>organismide</a:t>
            </a:r>
            <a:r>
              <a:rPr lang="en-US" dirty="0"/>
              <a:t> </a:t>
            </a:r>
            <a:r>
              <a:rPr lang="en-US" dirty="0" err="1"/>
              <a:t>kasvu</a:t>
            </a:r>
            <a:r>
              <a:rPr lang="en-US" dirty="0"/>
              <a:t>.</a:t>
            </a:r>
            <a:endParaRPr lang="et-EE" dirty="0"/>
          </a:p>
          <a:p>
            <a:endParaRPr lang="et-EE" dirty="0"/>
          </a:p>
        </p:txBody>
      </p:sp>
    </p:spTree>
    <p:extLst>
      <p:ext uri="{BB962C8B-B14F-4D97-AF65-F5344CB8AC3E}">
        <p14:creationId xmlns:p14="http://schemas.microsoft.com/office/powerpoint/2010/main" val="4516012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b="1" dirty="0"/>
              <a:t>Vertikaalselt levivad infektsioonid </a:t>
            </a:r>
            <a:r>
              <a:rPr lang="et-EE" dirty="0"/>
              <a:t>nt </a:t>
            </a:r>
            <a:r>
              <a:rPr lang="et-EE" dirty="0" err="1"/>
              <a:t>mükoplasmad</a:t>
            </a:r>
            <a:r>
              <a:rPr lang="et-EE" dirty="0"/>
              <a:t> ja mõned </a:t>
            </a:r>
            <a:r>
              <a:rPr lang="et-EE" i="1" dirty="0" err="1"/>
              <a:t>Salmonella</a:t>
            </a:r>
            <a:r>
              <a:rPr lang="et-EE" dirty="0"/>
              <a:t> </a:t>
            </a:r>
            <a:r>
              <a:rPr lang="et-EE" dirty="0" err="1"/>
              <a:t>serotüübid</a:t>
            </a:r>
            <a:r>
              <a:rPr lang="et-EE" dirty="0"/>
              <a:t> nõuavad hügieeni reeglite täitmist aretusfarmis, haudejaamas ja tootmisfarmis, lisaks transpordivahendite ja tööprotsessi kaasatud varustuse hügieeninõuete täitmist.</a:t>
            </a:r>
          </a:p>
        </p:txBody>
      </p:sp>
    </p:spTree>
    <p:extLst>
      <p:ext uri="{BB962C8B-B14F-4D97-AF65-F5344CB8AC3E}">
        <p14:creationId xmlns:p14="http://schemas.microsoft.com/office/powerpoint/2010/main" val="21415978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a:t>Linnu tervis ja heaolu programmi eesmärgid</a:t>
            </a:r>
          </a:p>
        </p:txBody>
      </p:sp>
      <p:sp>
        <p:nvSpPr>
          <p:cNvPr id="3" name="Sisu kohatäide 2"/>
          <p:cNvSpPr>
            <a:spLocks noGrp="1"/>
          </p:cNvSpPr>
          <p:nvPr>
            <p:ph idx="1"/>
          </p:nvPr>
        </p:nvSpPr>
        <p:spPr/>
        <p:txBody>
          <a:bodyPr/>
          <a:lstStyle/>
          <a:p>
            <a:r>
              <a:rPr lang="et-EE" dirty="0"/>
              <a:t>Millised haigustekitajad esinevad aretus- ja tootmiskarjades ja nende monitooring</a:t>
            </a:r>
          </a:p>
          <a:p>
            <a:endParaRPr lang="et-EE" dirty="0"/>
          </a:p>
        </p:txBody>
      </p:sp>
    </p:spTree>
    <p:extLst>
      <p:ext uri="{BB962C8B-B14F-4D97-AF65-F5344CB8AC3E}">
        <p14:creationId xmlns:p14="http://schemas.microsoft.com/office/powerpoint/2010/main" val="5646605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a:t>Monitooring</a:t>
            </a:r>
            <a:br>
              <a:rPr lang="et-EE" dirty="0"/>
            </a:br>
            <a:endParaRPr lang="et-EE" dirty="0"/>
          </a:p>
        </p:txBody>
      </p:sp>
      <p:sp>
        <p:nvSpPr>
          <p:cNvPr id="3" name="Sisu kohatäide 2"/>
          <p:cNvSpPr>
            <a:spLocks noGrp="1"/>
          </p:cNvSpPr>
          <p:nvPr>
            <p:ph idx="1"/>
          </p:nvPr>
        </p:nvSpPr>
        <p:spPr/>
        <p:txBody>
          <a:bodyPr>
            <a:normAutofit lnSpcReduction="10000"/>
          </a:bodyPr>
          <a:lstStyle/>
          <a:p>
            <a:r>
              <a:rPr lang="et-EE" dirty="0"/>
              <a:t>Edukas haiguste monitooring põhineb:</a:t>
            </a:r>
          </a:p>
          <a:p>
            <a:pPr lvl="1"/>
            <a:r>
              <a:rPr lang="et-EE" b="1" dirty="0"/>
              <a:t>Regulaarsel farmi jõudluse monitooringul  </a:t>
            </a:r>
            <a:r>
              <a:rPr lang="et-EE" dirty="0"/>
              <a:t>sh</a:t>
            </a:r>
          </a:p>
          <a:p>
            <a:pPr lvl="2"/>
            <a:r>
              <a:rPr lang="et-EE" dirty="0"/>
              <a:t>Suremus</a:t>
            </a:r>
          </a:p>
          <a:p>
            <a:pPr lvl="2"/>
            <a:r>
              <a:rPr lang="et-EE" dirty="0"/>
              <a:t>Hädatapmised</a:t>
            </a:r>
          </a:p>
          <a:p>
            <a:pPr lvl="2"/>
            <a:r>
              <a:rPr lang="et-EE" dirty="0"/>
              <a:t>Ööpäevane juurdekasv</a:t>
            </a:r>
          </a:p>
          <a:p>
            <a:pPr lvl="2"/>
            <a:r>
              <a:rPr lang="et-EE" dirty="0"/>
              <a:t>Söödaväärindus</a:t>
            </a:r>
          </a:p>
          <a:p>
            <a:pPr lvl="2"/>
            <a:r>
              <a:rPr lang="et-EE" dirty="0"/>
              <a:t>Munatoodang</a:t>
            </a:r>
          </a:p>
          <a:p>
            <a:pPr lvl="2"/>
            <a:r>
              <a:rPr lang="et-EE" dirty="0"/>
              <a:t>Muna kvaliteet</a:t>
            </a:r>
          </a:p>
          <a:p>
            <a:pPr lvl="2"/>
            <a:r>
              <a:rPr lang="et-EE" dirty="0"/>
              <a:t>Viljakus</a:t>
            </a:r>
          </a:p>
          <a:p>
            <a:pPr lvl="2"/>
            <a:r>
              <a:rPr lang="et-EE" dirty="0"/>
              <a:t>Haude protsent</a:t>
            </a:r>
          </a:p>
        </p:txBody>
      </p:sp>
    </p:spTree>
    <p:extLst>
      <p:ext uri="{BB962C8B-B14F-4D97-AF65-F5344CB8AC3E}">
        <p14:creationId xmlns:p14="http://schemas.microsoft.com/office/powerpoint/2010/main" val="2110493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dirty="0"/>
          </a:p>
        </p:txBody>
      </p:sp>
      <p:sp>
        <p:nvSpPr>
          <p:cNvPr id="3" name="Sisu kohatäide 2"/>
          <p:cNvSpPr>
            <a:spLocks noGrp="1"/>
          </p:cNvSpPr>
          <p:nvPr>
            <p:ph idx="1"/>
          </p:nvPr>
        </p:nvSpPr>
        <p:spPr/>
        <p:txBody>
          <a:bodyPr/>
          <a:lstStyle/>
          <a:p>
            <a:r>
              <a:rPr lang="et-EE" b="1" dirty="0"/>
              <a:t>Proovide võtmine ja sõeluuring haigustekitajatele</a:t>
            </a:r>
          </a:p>
          <a:p>
            <a:pPr lvl="1"/>
            <a:r>
              <a:rPr lang="et-EE" dirty="0" err="1"/>
              <a:t>Seroloogia</a:t>
            </a:r>
            <a:endParaRPr lang="et-EE" dirty="0"/>
          </a:p>
          <a:p>
            <a:pPr lvl="2"/>
            <a:r>
              <a:rPr lang="et-EE" dirty="0"/>
              <a:t>Vaktsineerimise efektiivsuse hindamine</a:t>
            </a:r>
          </a:p>
          <a:p>
            <a:pPr lvl="2"/>
            <a:r>
              <a:rPr lang="et-EE" dirty="0"/>
              <a:t>Uurimine haiguspuhangu ajal</a:t>
            </a:r>
          </a:p>
          <a:p>
            <a:pPr lvl="2"/>
            <a:r>
              <a:rPr lang="et-EE" dirty="0"/>
              <a:t>Vereproovid haigutekitajatega kokkupuute kohta</a:t>
            </a:r>
          </a:p>
          <a:p>
            <a:pPr lvl="2"/>
            <a:r>
              <a:rPr lang="et-EE" dirty="0"/>
              <a:t>Regulaarne uurimine spetsiifilistest patogeenidest vaba staatuse suhtes</a:t>
            </a:r>
          </a:p>
        </p:txBody>
      </p:sp>
    </p:spTree>
    <p:extLst>
      <p:ext uri="{BB962C8B-B14F-4D97-AF65-F5344CB8AC3E}">
        <p14:creationId xmlns:p14="http://schemas.microsoft.com/office/powerpoint/2010/main" val="31057727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endParaRPr lang="et-EE" b="1" dirty="0"/>
          </a:p>
        </p:txBody>
      </p:sp>
      <p:sp>
        <p:nvSpPr>
          <p:cNvPr id="3" name="Sisu kohatäide 2"/>
          <p:cNvSpPr>
            <a:spLocks noGrp="1"/>
          </p:cNvSpPr>
          <p:nvPr>
            <p:ph idx="1"/>
          </p:nvPr>
        </p:nvSpPr>
        <p:spPr/>
        <p:txBody>
          <a:bodyPr/>
          <a:lstStyle/>
          <a:p>
            <a:pPr lvl="1">
              <a:buFont typeface="Arial" panose="020B0604020202020204" pitchFamily="34" charset="0"/>
              <a:buChar char="•"/>
            </a:pPr>
            <a:r>
              <a:rPr lang="et-EE" dirty="0"/>
              <a:t>Lahang</a:t>
            </a:r>
          </a:p>
          <a:p>
            <a:pPr lvl="1"/>
            <a:r>
              <a:rPr lang="et-EE" dirty="0"/>
              <a:t>Teostatakse haiguspuhangu ajal,</a:t>
            </a:r>
          </a:p>
          <a:p>
            <a:pPr lvl="1"/>
            <a:r>
              <a:rPr lang="et-EE" dirty="0"/>
              <a:t>Spetsiifiliste kahjustuste avastamine (</a:t>
            </a:r>
            <a:r>
              <a:rPr lang="et-EE" dirty="0" err="1"/>
              <a:t>subkliiniline</a:t>
            </a:r>
            <a:r>
              <a:rPr lang="et-EE" dirty="0"/>
              <a:t> </a:t>
            </a:r>
            <a:r>
              <a:rPr lang="et-EE" dirty="0" err="1"/>
              <a:t>eimerioos</a:t>
            </a:r>
            <a:r>
              <a:rPr lang="et-EE" dirty="0"/>
              <a:t>),</a:t>
            </a:r>
          </a:p>
          <a:p>
            <a:pPr lvl="1"/>
            <a:r>
              <a:rPr lang="et-EE" dirty="0"/>
              <a:t>Luustiku arengu hindamine,</a:t>
            </a:r>
          </a:p>
          <a:p>
            <a:pPr lvl="1"/>
            <a:r>
              <a:rPr lang="et-EE" dirty="0"/>
              <a:t>Haiguste </a:t>
            </a:r>
            <a:r>
              <a:rPr lang="et-EE" dirty="0" err="1"/>
              <a:t>subkliinilised</a:t>
            </a:r>
            <a:r>
              <a:rPr lang="et-EE" dirty="0"/>
              <a:t> indikatsioonid (soolte kahjustused, parasiitide olemasolu, õhukottide kahjustused)</a:t>
            </a:r>
          </a:p>
        </p:txBody>
      </p:sp>
    </p:spTree>
    <p:extLst>
      <p:ext uri="{BB962C8B-B14F-4D97-AF65-F5344CB8AC3E}">
        <p14:creationId xmlns:p14="http://schemas.microsoft.com/office/powerpoint/2010/main" val="1782661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dirty="0"/>
              <a:t>Muud proovid</a:t>
            </a:r>
          </a:p>
          <a:p>
            <a:pPr lvl="1"/>
            <a:r>
              <a:rPr lang="et-EE" dirty="0"/>
              <a:t>PCR (polümeraasi ahelareaktsioon) äiged</a:t>
            </a:r>
          </a:p>
          <a:p>
            <a:pPr marL="457200" lvl="1" indent="0">
              <a:buNone/>
            </a:pPr>
            <a:r>
              <a:rPr lang="et-EE" dirty="0"/>
              <a:t>viiruste/bakterite antigeeni määramiseks,</a:t>
            </a:r>
          </a:p>
          <a:p>
            <a:pPr lvl="1"/>
            <a:r>
              <a:rPr lang="et-EE" dirty="0"/>
              <a:t>Roe parasiidi munade uurimiseks, </a:t>
            </a:r>
            <a:r>
              <a:rPr lang="et-EE" i="1" dirty="0" err="1"/>
              <a:t>Salmonella</a:t>
            </a:r>
            <a:r>
              <a:rPr lang="et-EE" dirty="0"/>
              <a:t> </a:t>
            </a:r>
            <a:r>
              <a:rPr lang="et-EE" dirty="0" err="1"/>
              <a:t>spp</a:t>
            </a:r>
            <a:r>
              <a:rPr lang="et-EE" dirty="0"/>
              <a:t>.,</a:t>
            </a:r>
          </a:p>
          <a:p>
            <a:pPr marL="457200" lvl="1" indent="0">
              <a:buNone/>
            </a:pPr>
            <a:r>
              <a:rPr lang="et-EE" i="1" dirty="0"/>
              <a:t>	</a:t>
            </a:r>
            <a:r>
              <a:rPr lang="et-EE" i="1" dirty="0" err="1"/>
              <a:t>Campylobacter</a:t>
            </a:r>
            <a:r>
              <a:rPr lang="et-EE" i="1" dirty="0"/>
              <a:t> </a:t>
            </a:r>
            <a:r>
              <a:rPr lang="et-EE" dirty="0" err="1"/>
              <a:t>spp</a:t>
            </a:r>
            <a:r>
              <a:rPr lang="et-EE" dirty="0"/>
              <a:t>.,</a:t>
            </a:r>
          </a:p>
          <a:p>
            <a:pPr lvl="1"/>
            <a:r>
              <a:rPr lang="et-EE" dirty="0"/>
              <a:t>Vesi – vee kvaliteedi määramiseks,</a:t>
            </a:r>
          </a:p>
          <a:p>
            <a:pPr lvl="1"/>
            <a:r>
              <a:rPr lang="et-EE" dirty="0"/>
              <a:t>Koeproovid viiruste isoleerimiseks, võõrkehade tuvastamiseks</a:t>
            </a:r>
          </a:p>
          <a:p>
            <a:pPr lvl="1"/>
            <a:endParaRPr lang="et-EE" dirty="0"/>
          </a:p>
          <a:p>
            <a:pPr marL="457200" lvl="1" indent="0">
              <a:buNone/>
            </a:pPr>
            <a:endParaRPr lang="et-EE" dirty="0"/>
          </a:p>
        </p:txBody>
      </p:sp>
    </p:spTree>
    <p:extLst>
      <p:ext uri="{BB962C8B-B14F-4D97-AF65-F5344CB8AC3E}">
        <p14:creationId xmlns:p14="http://schemas.microsoft.com/office/powerpoint/2010/main" val="33078338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dirty="0"/>
              <a:t>Metslinnud ja kahjurid</a:t>
            </a:r>
          </a:p>
          <a:p>
            <a:pPr lvl="1"/>
            <a:r>
              <a:rPr lang="et-EE" dirty="0"/>
              <a:t>Potentsiaalsete nakkuse kandjate avastamine (linnugripp, </a:t>
            </a:r>
            <a:r>
              <a:rPr lang="et-EE" i="1" dirty="0" err="1"/>
              <a:t>Mycoplasma</a:t>
            </a:r>
            <a:r>
              <a:rPr lang="et-EE" i="1" dirty="0"/>
              <a:t> </a:t>
            </a:r>
            <a:r>
              <a:rPr lang="et-EE" dirty="0" err="1"/>
              <a:t>spp</a:t>
            </a:r>
            <a:r>
              <a:rPr lang="et-EE" dirty="0"/>
              <a:t>., </a:t>
            </a:r>
            <a:r>
              <a:rPr lang="et-EE" i="1" dirty="0" err="1"/>
              <a:t>Salmonella</a:t>
            </a:r>
            <a:r>
              <a:rPr lang="et-EE" dirty="0"/>
              <a:t> </a:t>
            </a:r>
            <a:r>
              <a:rPr lang="et-EE" dirty="0" err="1"/>
              <a:t>spp</a:t>
            </a:r>
            <a:r>
              <a:rPr lang="et-EE" dirty="0"/>
              <a:t>.)</a:t>
            </a:r>
          </a:p>
        </p:txBody>
      </p:sp>
    </p:spTree>
    <p:extLst>
      <p:ext uri="{BB962C8B-B14F-4D97-AF65-F5344CB8AC3E}">
        <p14:creationId xmlns:p14="http://schemas.microsoft.com/office/powerpoint/2010/main" val="14477983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b="1" dirty="0"/>
              <a:t>Kommunikatsioon	</a:t>
            </a:r>
          </a:p>
          <a:p>
            <a:pPr lvl="1"/>
            <a:r>
              <a:rPr lang="et-EE" dirty="0"/>
              <a:t>Teadlikkus lindude haigustest,</a:t>
            </a:r>
          </a:p>
          <a:p>
            <a:pPr lvl="1"/>
            <a:r>
              <a:rPr lang="et-EE" dirty="0"/>
              <a:t>Haigusest varane teavitus ja teiste farmide hoiatamine ,</a:t>
            </a:r>
          </a:p>
          <a:p>
            <a:pPr lvl="1"/>
            <a:r>
              <a:rPr lang="et-EE" dirty="0"/>
              <a:t>Haigusest teavitamine riiklikul ja rahvusvahelisel tasemel. </a:t>
            </a:r>
          </a:p>
        </p:txBody>
      </p:sp>
    </p:spTree>
    <p:extLst>
      <p:ext uri="{BB962C8B-B14F-4D97-AF65-F5344CB8AC3E}">
        <p14:creationId xmlns:p14="http://schemas.microsoft.com/office/powerpoint/2010/main" val="2428232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normAutofit lnSpcReduction="10000"/>
          </a:bodyPr>
          <a:lstStyle/>
          <a:p>
            <a:r>
              <a:rPr lang="et-EE" b="1" dirty="0"/>
              <a:t>Patogeenid</a:t>
            </a:r>
            <a:r>
              <a:rPr lang="et-EE" dirty="0"/>
              <a:t> on aga kõik nakkuslikud tegurid, mis on võimelised tekitama haigust nagu näiteks viirused, bakterid. Eestis on riiklikul tasandil bioturvalisuse programmid kohandatud vaid teatud haiguste suhtes (linnugripp, salmonelloos), kõigi teiste bioturvalisuse aspektide jälgimine jääb ikkagi iga karjaomaniku enda vastutusalaks, kuna oma karja kaitsmine saab olla vaid iga omaniku enda eesmärk.</a:t>
            </a:r>
          </a:p>
          <a:p>
            <a:endParaRPr lang="et-EE" dirty="0"/>
          </a:p>
        </p:txBody>
      </p:sp>
    </p:spTree>
    <p:extLst>
      <p:ext uri="{BB962C8B-B14F-4D97-AF65-F5344CB8AC3E}">
        <p14:creationId xmlns:p14="http://schemas.microsoft.com/office/powerpoint/2010/main" val="2411460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dirty="0"/>
          </a:p>
        </p:txBody>
      </p:sp>
      <p:sp>
        <p:nvSpPr>
          <p:cNvPr id="3" name="Sisu kohatäide 2"/>
          <p:cNvSpPr>
            <a:spLocks noGrp="1"/>
          </p:cNvSpPr>
          <p:nvPr>
            <p:ph idx="1"/>
          </p:nvPr>
        </p:nvSpPr>
        <p:spPr/>
        <p:txBody>
          <a:bodyPr>
            <a:normAutofit lnSpcReduction="10000"/>
          </a:bodyPr>
          <a:lstStyle/>
          <a:p>
            <a:endParaRPr lang="et-EE" dirty="0"/>
          </a:p>
          <a:p>
            <a:r>
              <a:rPr lang="et-EE" b="1" dirty="0"/>
              <a:t>Nakkushaigused</a:t>
            </a:r>
            <a:r>
              <a:rPr lang="et-EE" dirty="0"/>
              <a:t> ehk </a:t>
            </a:r>
            <a:r>
              <a:rPr lang="et-EE" b="1" dirty="0"/>
              <a:t>infektsioonhaigused</a:t>
            </a:r>
            <a:r>
              <a:rPr lang="et-EE" dirty="0"/>
              <a:t>  on haigused või haigustunnusteta kandlusseisundid, mille põhjustab organismi sattunud nakkustekitaja ja mille puhul on võimalik levik inimeselt või loomalt inimesele või loomale otseselt või kaudselt. </a:t>
            </a:r>
          </a:p>
          <a:p>
            <a:r>
              <a:rPr lang="en-US" b="1" dirty="0" err="1"/>
              <a:t>Zoonoos</a:t>
            </a:r>
            <a:r>
              <a:rPr lang="et-EE" dirty="0"/>
              <a:t> - </a:t>
            </a:r>
            <a:r>
              <a:rPr lang="en-US" dirty="0" err="1"/>
              <a:t>nakkus</a:t>
            </a:r>
            <a:r>
              <a:rPr lang="en-US" dirty="0"/>
              <a:t>, </a:t>
            </a:r>
            <a:r>
              <a:rPr lang="en-US" dirty="0" err="1"/>
              <a:t>mis</a:t>
            </a:r>
            <a:r>
              <a:rPr lang="en-US" dirty="0"/>
              <a:t> </a:t>
            </a:r>
            <a:r>
              <a:rPr lang="en-US" dirty="0" err="1"/>
              <a:t>kandub</a:t>
            </a:r>
            <a:r>
              <a:rPr lang="en-US" dirty="0"/>
              <a:t> </a:t>
            </a:r>
            <a:r>
              <a:rPr lang="en-US" dirty="0" err="1"/>
              <a:t>üle</a:t>
            </a:r>
            <a:r>
              <a:rPr lang="en-US" dirty="0"/>
              <a:t> </a:t>
            </a:r>
            <a:r>
              <a:rPr lang="en-US" dirty="0" err="1"/>
              <a:t>inimeselt</a:t>
            </a:r>
            <a:r>
              <a:rPr lang="en-US" dirty="0"/>
              <a:t> </a:t>
            </a:r>
            <a:r>
              <a:rPr lang="en-US" dirty="0" err="1"/>
              <a:t>loomale</a:t>
            </a:r>
            <a:r>
              <a:rPr lang="en-US" dirty="0"/>
              <a:t> ja </a:t>
            </a:r>
            <a:r>
              <a:rPr lang="en-US" dirty="0" err="1"/>
              <a:t>loomalt</a:t>
            </a:r>
            <a:r>
              <a:rPr lang="en-US" dirty="0"/>
              <a:t> </a:t>
            </a:r>
            <a:r>
              <a:rPr lang="en-US" dirty="0" err="1"/>
              <a:t>inimesele</a:t>
            </a:r>
            <a:endParaRPr lang="et-EE" dirty="0"/>
          </a:p>
        </p:txBody>
      </p:sp>
    </p:spTree>
    <p:extLst>
      <p:ext uri="{BB962C8B-B14F-4D97-AF65-F5344CB8AC3E}">
        <p14:creationId xmlns:p14="http://schemas.microsoft.com/office/powerpoint/2010/main" val="972491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4000" b="1" dirty="0"/>
              <a:t>Bioturvalisus</a:t>
            </a:r>
          </a:p>
        </p:txBody>
      </p:sp>
      <p:sp>
        <p:nvSpPr>
          <p:cNvPr id="3" name="Sisu kohatäide 2"/>
          <p:cNvSpPr>
            <a:spLocks noGrp="1"/>
          </p:cNvSpPr>
          <p:nvPr>
            <p:ph idx="1"/>
          </p:nvPr>
        </p:nvSpPr>
        <p:spPr/>
        <p:txBody>
          <a:bodyPr/>
          <a:lstStyle/>
          <a:p>
            <a:r>
              <a:rPr lang="en-US" b="1" dirty="0" err="1"/>
              <a:t>Bioturvalisuse</a:t>
            </a:r>
            <a:r>
              <a:rPr lang="en-US" b="1" dirty="0"/>
              <a:t> </a:t>
            </a:r>
            <a:r>
              <a:rPr lang="en-US" i="1" dirty="0"/>
              <a:t>(biosecurity)</a:t>
            </a:r>
            <a:r>
              <a:rPr lang="en-US" dirty="0"/>
              <a:t> all </a:t>
            </a:r>
            <a:r>
              <a:rPr lang="en-US" dirty="0" err="1"/>
              <a:t>mõistetakse</a:t>
            </a:r>
            <a:r>
              <a:rPr lang="en-US" dirty="0"/>
              <a:t> </a:t>
            </a:r>
            <a:r>
              <a:rPr lang="en-US" dirty="0" err="1"/>
              <a:t>hügieenimeetmeid</a:t>
            </a:r>
            <a:r>
              <a:rPr lang="en-US" dirty="0"/>
              <a:t>, mille </a:t>
            </a:r>
            <a:r>
              <a:rPr lang="en-US" dirty="0" err="1"/>
              <a:t>eesmärk</a:t>
            </a:r>
            <a:r>
              <a:rPr lang="en-US" dirty="0"/>
              <a:t> on </a:t>
            </a:r>
            <a:r>
              <a:rPr lang="en-US" dirty="0" err="1"/>
              <a:t>nakkushaiguse</a:t>
            </a:r>
            <a:r>
              <a:rPr lang="en-US" dirty="0"/>
              <a:t> </a:t>
            </a:r>
            <a:r>
              <a:rPr lang="en-US" dirty="0" err="1"/>
              <a:t>tekitajate</a:t>
            </a:r>
            <a:r>
              <a:rPr lang="en-US" dirty="0"/>
              <a:t> </a:t>
            </a:r>
            <a:r>
              <a:rPr lang="en-US" dirty="0" err="1"/>
              <a:t>karja</a:t>
            </a:r>
            <a:r>
              <a:rPr lang="en-US" dirty="0"/>
              <a:t> </a:t>
            </a:r>
            <a:r>
              <a:rPr lang="en-US" dirty="0" err="1"/>
              <a:t>toomise</a:t>
            </a:r>
            <a:r>
              <a:rPr lang="en-US" dirty="0"/>
              <a:t> ja/</a:t>
            </a:r>
            <a:r>
              <a:rPr lang="en-US" dirty="0" err="1"/>
              <a:t>või</a:t>
            </a:r>
            <a:r>
              <a:rPr lang="en-US" dirty="0"/>
              <a:t> </a:t>
            </a:r>
            <a:r>
              <a:rPr lang="en-US" dirty="0" err="1"/>
              <a:t>karjast</a:t>
            </a:r>
            <a:r>
              <a:rPr lang="en-US" dirty="0"/>
              <a:t> </a:t>
            </a:r>
            <a:r>
              <a:rPr lang="en-US" dirty="0" err="1"/>
              <a:t>karja</a:t>
            </a:r>
            <a:r>
              <a:rPr lang="en-US" dirty="0"/>
              <a:t> </a:t>
            </a:r>
            <a:r>
              <a:rPr lang="en-US" dirty="0" err="1"/>
              <a:t>levimise</a:t>
            </a:r>
            <a:r>
              <a:rPr lang="en-US" dirty="0"/>
              <a:t> </a:t>
            </a:r>
            <a:r>
              <a:rPr lang="en-US" dirty="0" err="1"/>
              <a:t>vältimine</a:t>
            </a:r>
            <a:r>
              <a:rPr lang="en-US" dirty="0"/>
              <a:t>. </a:t>
            </a:r>
            <a:endParaRPr lang="et-EE" dirty="0"/>
          </a:p>
        </p:txBody>
      </p:sp>
    </p:spTree>
    <p:extLst>
      <p:ext uri="{BB962C8B-B14F-4D97-AF65-F5344CB8AC3E}">
        <p14:creationId xmlns:p14="http://schemas.microsoft.com/office/powerpoint/2010/main" val="2382378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2940243" y="2451811"/>
            <a:ext cx="3287942" cy="91440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1600" b="1" dirty="0"/>
              <a:t>BIOTURVALISUS</a:t>
            </a:r>
          </a:p>
        </p:txBody>
      </p:sp>
      <p:sp>
        <p:nvSpPr>
          <p:cNvPr id="9" name="Ristkülik 8"/>
          <p:cNvSpPr/>
          <p:nvPr/>
        </p:nvSpPr>
        <p:spPr>
          <a:xfrm>
            <a:off x="1314108" y="789683"/>
            <a:ext cx="1817731" cy="623093"/>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Vaktsineerimine</a:t>
            </a:r>
          </a:p>
        </p:txBody>
      </p:sp>
      <p:sp>
        <p:nvSpPr>
          <p:cNvPr id="10" name="Ristkülik 9"/>
          <p:cNvSpPr/>
          <p:nvPr/>
        </p:nvSpPr>
        <p:spPr>
          <a:xfrm>
            <a:off x="3707904" y="789682"/>
            <a:ext cx="1728192" cy="65351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Ravimid</a:t>
            </a:r>
          </a:p>
        </p:txBody>
      </p:sp>
      <p:sp>
        <p:nvSpPr>
          <p:cNvPr id="11" name="Ristkülik 10"/>
          <p:cNvSpPr/>
          <p:nvPr/>
        </p:nvSpPr>
        <p:spPr>
          <a:xfrm>
            <a:off x="6048164" y="789681"/>
            <a:ext cx="2340260" cy="65351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Keskkonna järelvalve</a:t>
            </a:r>
          </a:p>
        </p:txBody>
      </p:sp>
      <p:sp>
        <p:nvSpPr>
          <p:cNvPr id="12" name="Ristkülik 11"/>
          <p:cNvSpPr/>
          <p:nvPr/>
        </p:nvSpPr>
        <p:spPr>
          <a:xfrm>
            <a:off x="611560" y="2631831"/>
            <a:ext cx="1872208" cy="55436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Territooriumi järelvalve</a:t>
            </a:r>
          </a:p>
        </p:txBody>
      </p:sp>
      <p:sp>
        <p:nvSpPr>
          <p:cNvPr id="13" name="Ristkülik 12"/>
          <p:cNvSpPr/>
          <p:nvPr/>
        </p:nvSpPr>
        <p:spPr>
          <a:xfrm>
            <a:off x="1547664" y="4094784"/>
            <a:ext cx="2785156" cy="774376"/>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Riiklik/rahvusvaheline järelvalve</a:t>
            </a:r>
          </a:p>
        </p:txBody>
      </p:sp>
      <p:sp>
        <p:nvSpPr>
          <p:cNvPr id="14" name="Ristkülik 13"/>
          <p:cNvSpPr/>
          <p:nvPr/>
        </p:nvSpPr>
        <p:spPr>
          <a:xfrm>
            <a:off x="4788025" y="4094784"/>
            <a:ext cx="2088232" cy="774376"/>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i="1" dirty="0" err="1"/>
              <a:t>Stamping</a:t>
            </a:r>
            <a:r>
              <a:rPr lang="et-EE" i="1" dirty="0"/>
              <a:t> </a:t>
            </a:r>
            <a:r>
              <a:rPr lang="et-EE" i="1" dirty="0" err="1"/>
              <a:t>out</a:t>
            </a:r>
            <a:endParaRPr lang="et-EE" i="1" dirty="0"/>
          </a:p>
        </p:txBody>
      </p:sp>
      <p:sp>
        <p:nvSpPr>
          <p:cNvPr id="15" name="Ristkülik 14"/>
          <p:cNvSpPr/>
          <p:nvPr/>
        </p:nvSpPr>
        <p:spPr>
          <a:xfrm>
            <a:off x="6732240" y="2631831"/>
            <a:ext cx="2088232" cy="55436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dirty="0"/>
              <a:t>Lõplik puhastus ja desinfektsioon</a:t>
            </a:r>
          </a:p>
        </p:txBody>
      </p:sp>
    </p:spTree>
    <p:extLst>
      <p:ext uri="{BB962C8B-B14F-4D97-AF65-F5344CB8AC3E}">
        <p14:creationId xmlns:p14="http://schemas.microsoft.com/office/powerpoint/2010/main" val="550038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a:t>Milleks bioturvalisuse?</a:t>
            </a:r>
          </a:p>
        </p:txBody>
      </p:sp>
      <p:sp>
        <p:nvSpPr>
          <p:cNvPr id="3" name="Sisu kohatäide 2"/>
          <p:cNvSpPr>
            <a:spLocks noGrp="1"/>
          </p:cNvSpPr>
          <p:nvPr>
            <p:ph idx="1"/>
          </p:nvPr>
        </p:nvSpPr>
        <p:spPr/>
        <p:txBody>
          <a:bodyPr>
            <a:normAutofit/>
          </a:bodyPr>
          <a:lstStyle/>
          <a:p>
            <a:r>
              <a:rPr lang="et-EE" dirty="0"/>
              <a:t>Kontroll kõrge </a:t>
            </a:r>
            <a:r>
              <a:rPr lang="et-EE" dirty="0" err="1"/>
              <a:t>tõvestusvõimega</a:t>
            </a:r>
            <a:r>
              <a:rPr lang="et-EE" dirty="0"/>
              <a:t> tekitajate poolt põhjustatud haiguste üle riiklikul tasandil</a:t>
            </a:r>
          </a:p>
          <a:p>
            <a:r>
              <a:rPr lang="et-EE" dirty="0"/>
              <a:t> Vähendada nakatumise võimalusi üldlevinud haigustekitajate suhtes (</a:t>
            </a:r>
            <a:r>
              <a:rPr lang="et-EE" i="1" dirty="0" err="1"/>
              <a:t>E.coli</a:t>
            </a:r>
            <a:r>
              <a:rPr lang="et-EE" dirty="0"/>
              <a:t>)</a:t>
            </a:r>
          </a:p>
          <a:p>
            <a:r>
              <a:rPr lang="et-EE" dirty="0"/>
              <a:t>Vähendada ja elimineerida nakatumist haiguste suhtes, mis nõrgestavad  organismi (</a:t>
            </a:r>
            <a:r>
              <a:rPr lang="et-EE" dirty="0" err="1"/>
              <a:t>Marek`i</a:t>
            </a:r>
            <a:r>
              <a:rPr lang="et-EE" dirty="0"/>
              <a:t> ja </a:t>
            </a:r>
            <a:r>
              <a:rPr lang="et-EE" dirty="0" err="1"/>
              <a:t>Gumboro</a:t>
            </a:r>
            <a:r>
              <a:rPr lang="et-EE" dirty="0"/>
              <a:t> haigus) </a:t>
            </a:r>
          </a:p>
        </p:txBody>
      </p:sp>
    </p:spTree>
    <p:extLst>
      <p:ext uri="{BB962C8B-B14F-4D97-AF65-F5344CB8AC3E}">
        <p14:creationId xmlns:p14="http://schemas.microsoft.com/office/powerpoint/2010/main" val="2377136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dirty="0"/>
              <a:t>Vähendada saastumisohtu lindude ja linnukasvatussaadustega (</a:t>
            </a:r>
            <a:r>
              <a:rPr lang="et-EE" i="1" dirty="0" err="1"/>
              <a:t>Salmonella</a:t>
            </a:r>
            <a:r>
              <a:rPr lang="et-EE" i="1" dirty="0"/>
              <a:t>, </a:t>
            </a:r>
            <a:r>
              <a:rPr lang="et-EE" i="1" dirty="0" err="1"/>
              <a:t>Campylobacterium</a:t>
            </a:r>
            <a:r>
              <a:rPr lang="et-EE" dirty="0"/>
              <a:t>)</a:t>
            </a:r>
          </a:p>
        </p:txBody>
      </p:sp>
    </p:spTree>
    <p:extLst>
      <p:ext uri="{BB962C8B-B14F-4D97-AF65-F5344CB8AC3E}">
        <p14:creationId xmlns:p14="http://schemas.microsoft.com/office/powerpoint/2010/main" val="948382956"/>
      </p:ext>
    </p:extLst>
  </p:cSld>
  <p:clrMapOvr>
    <a:masterClrMapping/>
  </p:clrMapOvr>
</p:sld>
</file>

<file path=ppt/theme/theme1.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21329</TotalTime>
  <Words>1138</Words>
  <Application>Microsoft Office PowerPoint</Application>
  <PresentationFormat>On-screen Show (4:3)</PresentationFormat>
  <Paragraphs>148</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Tarkvarakomplekti Office kujundus</vt:lpstr>
      <vt:lpstr>Bioturvalisus linnufarmis</vt:lpstr>
      <vt:lpstr>Mõisted</vt:lpstr>
      <vt:lpstr>PowerPoint Presentation</vt:lpstr>
      <vt:lpstr>PowerPoint Presentation</vt:lpstr>
      <vt:lpstr>PowerPoint Presentation</vt:lpstr>
      <vt:lpstr>Bioturvalisus</vt:lpstr>
      <vt:lpstr>PowerPoint Presentation</vt:lpstr>
      <vt:lpstr>Milleks bioturvalisuse?</vt:lpstr>
      <vt:lpstr>PowerPoint Presentation</vt:lpstr>
      <vt:lpstr>Haiguste  ennetamise meetmete komponendid  </vt:lpstr>
      <vt:lpstr>Nakkusvaba lind</vt:lpstr>
      <vt:lpstr>Söötmine ja pidamine</vt:lpstr>
      <vt:lpstr>Farmi hügieen </vt:lpstr>
      <vt:lpstr>Vaktsineerimine </vt:lpstr>
      <vt:lpstr>Ravimite kasutamine</vt:lpstr>
      <vt:lpstr>Bioturvalisus</vt:lpstr>
      <vt:lpstr>Isoleerimine</vt:lpstr>
      <vt:lpstr>Liikumise kontroll</vt:lpstr>
      <vt:lpstr>PowerPoint Presentation</vt:lpstr>
      <vt:lpstr>Puhastus ja desinfektsioon</vt:lpstr>
      <vt:lpstr>PowerPoint Presentation</vt:lpstr>
      <vt:lpstr>PowerPoint Presentation</vt:lpstr>
      <vt:lpstr>PowerPoint Presentation</vt:lpstr>
      <vt:lpstr>Ennetusmeetmete rakendamine </vt:lpstr>
      <vt:lpstr>HACCP süsteemi komponendid </vt:lpstr>
      <vt:lpstr>PowerPoint Presentation</vt:lpstr>
      <vt:lpstr>PowerPoint Presentation</vt:lpstr>
      <vt:lpstr>Kuidas haigustekitajad levivad?</vt:lpstr>
      <vt:lpstr>PowerPoint Presentation</vt:lpstr>
      <vt:lpstr>PowerPoint Presentation</vt:lpstr>
      <vt:lpstr>Linnu tervis ja heaolu programmi eesmärgid</vt:lpstr>
      <vt:lpstr>Monitooring </vt:lpstr>
      <vt:lpstr>PowerPoint Presentation</vt:lpstr>
      <vt:lpstr>PowerPoint Presentation</vt:lpstr>
      <vt:lpstr>PowerPoint Presentation</vt:lpstr>
      <vt:lpstr>PowerPoint Presentation</vt:lpstr>
      <vt:lpstr>PowerPoint Presentation</vt:lpstr>
    </vt:vector>
  </TitlesOfParts>
  <Company>Eesti Maaülikool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Tiiu Saar</dc:creator>
  <cp:lastModifiedBy>Jane Lumiste</cp:lastModifiedBy>
  <cp:revision>54</cp:revision>
  <dcterms:created xsi:type="dcterms:W3CDTF">2019-10-28T13:03:09Z</dcterms:created>
  <dcterms:modified xsi:type="dcterms:W3CDTF">2019-11-12T11:12:40Z</dcterms:modified>
</cp:coreProperties>
</file>