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4"/>
  </p:sldMasterIdLst>
  <p:notesMasterIdLst>
    <p:notesMasterId r:id="rId17"/>
  </p:notesMasterIdLst>
  <p:sldIdLst>
    <p:sldId id="266" r:id="rId5"/>
    <p:sldId id="274" r:id="rId6"/>
    <p:sldId id="269" r:id="rId7"/>
    <p:sldId id="277" r:id="rId8"/>
    <p:sldId id="276" r:id="rId9"/>
    <p:sldId id="278" r:id="rId10"/>
    <p:sldId id="281" r:id="rId11"/>
    <p:sldId id="279" r:id="rId12"/>
    <p:sldId id="283" r:id="rId13"/>
    <p:sldId id="280" r:id="rId14"/>
    <p:sldId id="284" r:id="rId15"/>
    <p:sldId id="273" r:id="rId16"/>
  </p:sldIdLst>
  <p:sldSz cx="8999538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33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15900"/>
            <a:ext cx="3467100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13" y="251917"/>
            <a:ext cx="324036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15900"/>
            <a:ext cx="3467100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eesnimi.perenimi@pma.agri.ee</a:t>
            </a:r>
          </a:p>
          <a:p>
            <a:endParaRPr lang="et-EE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21" y="323925"/>
            <a:ext cx="324036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T/TXT/PDF/?uri=CELEX:02003D0017-20181202&amp;qid=1570088754185&amp;from=EN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ha.Kunberg@pma.agri.ee" TargetMode="External"/><Relationship Id="rId2" Type="http://schemas.openxmlformats.org/officeDocument/2006/relationships/hyperlink" Target="mailto:piia.puusepp@pma.agri.ee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food/plant/plant_propagation_material/plant_variety_catalogues_databases/search/public/index.cfm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4000" dirty="0" err="1"/>
              <a:t>BREXITi</a:t>
            </a:r>
            <a:r>
              <a:rPr lang="et-EE" sz="4000" dirty="0"/>
              <a:t> mõju </a:t>
            </a:r>
            <a:r>
              <a:rPr lang="et-EE" sz="4000" dirty="0" err="1"/>
              <a:t>põlllu</a:t>
            </a:r>
            <a:r>
              <a:rPr lang="et-EE" sz="4000" dirty="0"/>
              <a:t>- ja köögiviljakultuuride sortide turustamisele Euroopa Liidus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altLang="en-US" b="1" dirty="0">
                <a:solidFill>
                  <a:srgbClr val="FFFFFF"/>
                </a:solidFill>
              </a:rPr>
              <a:t>Piia Puusepp, Eha Kunberg</a:t>
            </a:r>
          </a:p>
          <a:p>
            <a:pPr lvl="0"/>
            <a:r>
              <a:rPr lang="et-EE" sz="2000" dirty="0">
                <a:latin typeface="Roboto Condensed" pitchFamily="18"/>
              </a:rPr>
              <a:t>Põllumajandusamet/ mahepõllumajanduse ja seemne osakond</a:t>
            </a:r>
          </a:p>
          <a:p>
            <a:pPr lvl="0"/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Roboto Condensed" pitchFamily="18"/>
            </a:endParaRPr>
          </a:p>
          <a:p>
            <a:r>
              <a:rPr lang="et-EE" altLang="en-US" sz="2000" dirty="0">
                <a:solidFill>
                  <a:srgbClr val="FFFFFF"/>
                </a:solidFill>
              </a:rPr>
              <a:t>27.11.2019</a:t>
            </a:r>
          </a:p>
          <a:p>
            <a:r>
              <a:rPr lang="et-EE" altLang="en-US" sz="2000" dirty="0">
                <a:solidFill>
                  <a:srgbClr val="FFFFFF"/>
                </a:solidFill>
              </a:rPr>
              <a:t>28.11.2019</a:t>
            </a: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2FD4AC89-0C31-4B1A-B2C4-01F0DCDC6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937" y="5478"/>
            <a:ext cx="2713484" cy="180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Seemnete ja taimse paljundusmaterjali turustamine  </a:t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Kolmandatest riikidest pärit seemnete ja taimse paljundusmaterjali 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impordi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suhtes kohaldatakse kehtivate direktiivide vastavaid sätteid kolmandate riikide võrdväärsete nõuete tunnustamise kohta.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Euroopa Liitu on lubatud importida seemneid, mis pärinevad riikidest, mis on nõukogu otsusega 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2003/17/EU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samaväärseks tunnistatud</a:t>
            </a:r>
          </a:p>
        </p:txBody>
      </p:sp>
    </p:spTree>
    <p:extLst>
      <p:ext uri="{BB962C8B-B14F-4D97-AF65-F5344CB8AC3E}">
        <p14:creationId xmlns:p14="http://schemas.microsoft.com/office/powerpoint/2010/main" val="874702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Samaväärsed riigid kultuurigruppide kaupa</a:t>
            </a:r>
            <a:br>
              <a:rPr lang="et-EE" dirty="0"/>
            </a:br>
            <a:endParaRPr lang="et-EE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026076"/>
              </p:ext>
            </p:extLst>
          </p:nvPr>
        </p:nvGraphicFramePr>
        <p:xfrm>
          <a:off x="323305" y="1620000"/>
          <a:ext cx="8496944" cy="4898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621">
                  <a:extLst>
                    <a:ext uri="{9D8B030D-6E8A-4147-A177-3AD203B41FA5}">
                      <a16:colId xmlns:a16="http://schemas.microsoft.com/office/drawing/2014/main" val="2501783789"/>
                    </a:ext>
                  </a:extLst>
                </a:gridCol>
                <a:gridCol w="1583707">
                  <a:extLst>
                    <a:ext uri="{9D8B030D-6E8A-4147-A177-3AD203B41FA5}">
                      <a16:colId xmlns:a16="http://schemas.microsoft.com/office/drawing/2014/main" val="3552706371"/>
                    </a:ext>
                  </a:extLst>
                </a:gridCol>
                <a:gridCol w="1778957">
                  <a:extLst>
                    <a:ext uri="{9D8B030D-6E8A-4147-A177-3AD203B41FA5}">
                      <a16:colId xmlns:a16="http://schemas.microsoft.com/office/drawing/2014/main" val="2408807132"/>
                    </a:ext>
                  </a:extLst>
                </a:gridCol>
                <a:gridCol w="1779381">
                  <a:extLst>
                    <a:ext uri="{9D8B030D-6E8A-4147-A177-3AD203B41FA5}">
                      <a16:colId xmlns:a16="http://schemas.microsoft.com/office/drawing/2014/main" val="897288597"/>
                    </a:ext>
                  </a:extLst>
                </a:gridCol>
                <a:gridCol w="1986278">
                  <a:extLst>
                    <a:ext uri="{9D8B030D-6E8A-4147-A177-3AD203B41FA5}">
                      <a16:colId xmlns:a16="http://schemas.microsoft.com/office/drawing/2014/main" val="648050123"/>
                    </a:ext>
                  </a:extLst>
                </a:gridCol>
              </a:tblGrid>
              <a:tr h="55870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b="1" u="none" strike="noStrike" dirty="0">
                          <a:effectLst/>
                        </a:rPr>
                        <a:t>Teravilja-kultuurid</a:t>
                      </a:r>
                      <a:endParaRPr lang="et-E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b="1" u="none" strike="noStrike" dirty="0">
                          <a:effectLst/>
                        </a:rPr>
                        <a:t>Söödakultuurid</a:t>
                      </a:r>
                      <a:endParaRPr lang="et-E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b="1" u="none" strike="noStrike" dirty="0" err="1">
                          <a:effectLst/>
                        </a:rPr>
                        <a:t>Õli-ja</a:t>
                      </a:r>
                      <a:r>
                        <a:rPr lang="et-EE" sz="1600" b="1" u="none" strike="noStrike" dirty="0">
                          <a:effectLst/>
                        </a:rPr>
                        <a:t> kiukultuurid</a:t>
                      </a:r>
                      <a:endParaRPr lang="et-E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b="1" u="none" strike="noStrike">
                          <a:effectLst/>
                        </a:rPr>
                        <a:t>Köögiviljakultuurid</a:t>
                      </a:r>
                      <a:endParaRPr lang="et-E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 err="1">
                          <a:effectLst/>
                        </a:rPr>
                        <a:t>Suhkru</a:t>
                      </a:r>
                      <a:r>
                        <a:rPr lang="fi-FI" sz="1600" b="1" u="none" strike="noStrike" dirty="0">
                          <a:effectLst/>
                        </a:rPr>
                        <a:t>- ja </a:t>
                      </a:r>
                      <a:r>
                        <a:rPr lang="fi-FI" sz="1600" b="1" u="none" strike="noStrike" dirty="0" err="1">
                          <a:effectLst/>
                        </a:rPr>
                        <a:t>söödapeet</a:t>
                      </a:r>
                      <a:r>
                        <a:rPr lang="fi-FI" sz="1600" b="1" u="none" strike="noStrike" dirty="0">
                          <a:effectLst/>
                        </a:rPr>
                        <a:t> (</a:t>
                      </a:r>
                      <a:r>
                        <a:rPr lang="fi-FI" sz="1600" b="1" u="none" strike="noStrike" dirty="0" err="1">
                          <a:effectLst/>
                        </a:rPr>
                        <a:t>v.a</a:t>
                      </a:r>
                      <a:r>
                        <a:rPr lang="fi-FI" sz="1600" b="1" u="none" strike="noStrike" dirty="0">
                          <a:effectLst/>
                        </a:rPr>
                        <a:t> puna- ja </a:t>
                      </a:r>
                      <a:r>
                        <a:rPr lang="fi-FI" sz="1600" b="1" u="none" strike="noStrike" dirty="0" err="1">
                          <a:effectLst/>
                        </a:rPr>
                        <a:t>lehtpeet</a:t>
                      </a:r>
                      <a:r>
                        <a:rPr lang="fi-FI" sz="1600" b="1" u="none" strike="noStrike" dirty="0">
                          <a:effectLst/>
                        </a:rPr>
                        <a:t>, </a:t>
                      </a:r>
                      <a:r>
                        <a:rPr lang="fi-FI" sz="1600" b="1" u="none" strike="noStrike" dirty="0" err="1">
                          <a:effectLst/>
                        </a:rPr>
                        <a:t>mis</a:t>
                      </a:r>
                      <a:r>
                        <a:rPr lang="fi-FI" sz="1600" b="1" u="none" strike="noStrike" dirty="0">
                          <a:effectLst/>
                        </a:rPr>
                        <a:t> on </a:t>
                      </a:r>
                      <a:r>
                        <a:rPr lang="fi-FI" sz="1600" b="1" u="none" strike="noStrike" dirty="0" err="1">
                          <a:effectLst/>
                        </a:rPr>
                        <a:t>köögivili</a:t>
                      </a:r>
                      <a:r>
                        <a:rPr lang="fi-FI" sz="1600" b="1" u="none" strike="noStrike" dirty="0">
                          <a:effectLst/>
                        </a:rPr>
                        <a:t>)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3827987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Argentiina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Argentiina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 dirty="0">
                          <a:effectLst/>
                        </a:rPr>
                        <a:t>Argentiina</a:t>
                      </a:r>
                      <a:endParaRPr lang="et-E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 dirty="0">
                          <a:effectLst/>
                        </a:rPr>
                        <a:t>Austraalia</a:t>
                      </a:r>
                      <a:endParaRPr lang="et-E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 dirty="0">
                          <a:effectLst/>
                        </a:rPr>
                        <a:t>Argentiina</a:t>
                      </a:r>
                      <a:endParaRPr lang="et-E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997078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Kanada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Austraalia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Austraalia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Šveits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Kanada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9062233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Serbia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Kanada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Kanada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Iisrael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Serbia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381249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Tšiili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Serbia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Serbia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Jaapan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Tšiili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3787023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Iisrael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Tšiili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Tšiili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Korea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Iisrael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5169254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Maroko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Iisrael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Iisrael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Maroko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Ameerika Ühendriigid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5936377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Ameerika Ühendriigid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Maroko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Maroko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Taivan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Türgi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1329322"/>
                  </a:ext>
                </a:extLst>
              </a:tr>
              <a:tr h="375934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Türgi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Uus-Meremaa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Ameerika Ühendriigid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Ameerika Ühendriigid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Uruguay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945687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Uruguay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Ameerika Ühendriigid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Türgi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Moldova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0692611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Lõuna-Aafrika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Türgi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Uruguay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2800617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Brasiilia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Uruguay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Lõuna-Aafrika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9313974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Lõuna-Aafrika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Moldova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9506349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Moldova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684201"/>
                  </a:ext>
                </a:extLst>
              </a:tr>
              <a:tr h="207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Brasiilia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>
                          <a:effectLst/>
                        </a:rPr>
                        <a:t> </a:t>
                      </a:r>
                      <a:endParaRPr lang="et-E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u="none" strike="noStrike" dirty="0">
                          <a:effectLst/>
                        </a:rPr>
                        <a:t> </a:t>
                      </a:r>
                      <a:endParaRPr lang="et-E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6018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979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/>
              <a:t>Aitäh!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Piia Puusepp</a:t>
            </a:r>
          </a:p>
          <a:p>
            <a:r>
              <a:rPr lang="et-EE" dirty="0">
                <a:hlinkClick r:id="rId2"/>
              </a:rPr>
              <a:t>piia.puusepp@pma.agri.ee</a:t>
            </a:r>
            <a:endParaRPr lang="et-EE" dirty="0"/>
          </a:p>
          <a:p>
            <a:r>
              <a:rPr lang="et-EE" dirty="0"/>
              <a:t>Eha Kunberg</a:t>
            </a:r>
          </a:p>
          <a:p>
            <a:r>
              <a:rPr lang="et-EE" dirty="0">
                <a:hlinkClick r:id="rId3"/>
              </a:rPr>
              <a:t>eha.Kunberg@pma.agri.ee</a:t>
            </a:r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630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1719" y="1476053"/>
            <a:ext cx="7416824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800" dirty="0">
                <a:solidFill>
                  <a:srgbClr val="40404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Ühendkuningriik (UK) on praegu endiselt Euroopa Liidu täieõiguslik liige ning UK siseselt ja tema suhtes kohaldatakse jätkuvalt täies ulatuses samu õigusi ja kohustusi</a:t>
            </a:r>
            <a:endParaRPr lang="et-EE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78140" y="539949"/>
            <a:ext cx="7920000" cy="792037"/>
          </a:xfrm>
          <a:prstGeom prst="rect">
            <a:avLst/>
          </a:prstGeom>
        </p:spPr>
        <p:txBody>
          <a:bodyPr/>
          <a:lstStyle>
            <a:lvl1pPr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 marL="11430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 marL="16002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 marL="20574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146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18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290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86200" indent="-228600" algn="l" defTabSz="449263" rtl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r>
              <a:rPr lang="et-EE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Hetkeseis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306" y="3586487"/>
            <a:ext cx="3132237" cy="313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4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1692032"/>
          </a:xfrm>
        </p:spPr>
        <p:txBody>
          <a:bodyPr/>
          <a:lstStyle/>
          <a:p>
            <a:r>
              <a:rPr lang="et-EE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UK Euroliidust lahkumisel lõpetatakse kõigi liidu esmaste ja teiseste õigusaktide kohaldamine UK suhtes lahkumise kuupäeval kell 00.00 Kesk-Euroopa aja järgi. Sel hetkel saab UKst ´kolmas riik´ (riik, mis ei ole EL liige).</a:t>
            </a:r>
            <a:br>
              <a:rPr lang="et-EE" sz="1800" dirty="0"/>
            </a:br>
            <a:endParaRPr lang="en-US" sz="1800" dirty="0"/>
          </a:p>
        </p:txBody>
      </p:sp>
      <p:sp>
        <p:nvSpPr>
          <p:cNvPr id="3" name="Oval 2"/>
          <p:cNvSpPr/>
          <p:nvPr/>
        </p:nvSpPr>
        <p:spPr bwMode="auto">
          <a:xfrm>
            <a:off x="1007381" y="2390751"/>
            <a:ext cx="2520280" cy="13895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      </a:t>
            </a:r>
            <a:r>
              <a:rPr kumimoji="0" lang="et-EE" sz="2400" b="0" i="0" u="none" strike="noStrike" cap="none" normalizeH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 </a:t>
            </a: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EL</a:t>
            </a:r>
          </a:p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        28      liikmesriiki</a:t>
            </a:r>
          </a:p>
        </p:txBody>
      </p:sp>
      <p:sp>
        <p:nvSpPr>
          <p:cNvPr id="7" name="Right Arrow 6"/>
          <p:cNvSpPr/>
          <p:nvPr/>
        </p:nvSpPr>
        <p:spPr bwMode="auto">
          <a:xfrm>
            <a:off x="3519229" y="2828148"/>
            <a:ext cx="1404156" cy="51476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2000" b="0" i="0" u="none" strike="noStrike" cap="none" normalizeH="0" baseline="0" dirty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1969410" y="3838897"/>
            <a:ext cx="596221" cy="1669604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1400" b="1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BREXIT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1548889" y="5530205"/>
            <a:ext cx="1510720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18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       UK</a:t>
            </a:r>
          </a:p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18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´</a:t>
            </a:r>
            <a:r>
              <a:rPr kumimoji="0" lang="et-EE" sz="20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kolmas riik</a:t>
            </a:r>
            <a:r>
              <a:rPr kumimoji="0" lang="et-EE" sz="18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´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4931817" y="2347500"/>
            <a:ext cx="2520280" cy="147605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18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           </a:t>
            </a: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EL </a:t>
            </a:r>
          </a:p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t-EE" sz="2400" dirty="0"/>
              <a:t>        </a:t>
            </a: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27    liikmesriiki </a:t>
            </a:r>
          </a:p>
        </p:txBody>
      </p:sp>
    </p:spTree>
    <p:extLst>
      <p:ext uri="{BB962C8B-B14F-4D97-AF65-F5344CB8AC3E}">
        <p14:creationId xmlns:p14="http://schemas.microsoft.com/office/powerpoint/2010/main" val="311725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BREXITi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tagajärjed puudutavad: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9500" indent="-571500">
              <a:buFont typeface="+mj-lt"/>
              <a:buAutoNum type="romanUcPeriod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Põllukultuuride ja köögiviljakultuuride sortide kataloogis olevaid sorte;</a:t>
            </a:r>
          </a:p>
          <a:p>
            <a:pPr marL="679500" indent="-571500">
              <a:buFont typeface="+mj-lt"/>
              <a:buAutoNum type="romanUcPeriod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Seemnete ja taimse paljundusmaterjali  sissetoomist ja turustamist</a:t>
            </a:r>
          </a:p>
        </p:txBody>
      </p:sp>
    </p:spTree>
    <p:extLst>
      <p:ext uri="{BB962C8B-B14F-4D97-AF65-F5344CB8AC3E}">
        <p14:creationId xmlns:p14="http://schemas.microsoft.com/office/powerpoint/2010/main" val="361116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põllukultuuride ja köögiviljade sortide kataloog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sortide kataloog koosneb kõikides liikmesriikides sordilehte võetud sortidest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põllukultuuride ja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köögiviljakultuuridede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sortide kataloog: </a:t>
            </a:r>
            <a:r>
              <a:rPr lang="et-EE" u="sng" dirty="0">
                <a:hlinkClick r:id="rId2"/>
              </a:rPr>
              <a:t>http://ec.europa.eu/food/plant/plant_propagation_material/plant_variety_catalogues_databases/search/public/index.cfm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34528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1656133"/>
          </a:xfrm>
        </p:spPr>
        <p:txBody>
          <a:bodyPr/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Turustada saab endistviisi põllu- ja köögiviljakultuuride sortide seemet ja paljundusmaterjali</a:t>
            </a: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014" y="2484165"/>
            <a:ext cx="7920000" cy="2227857"/>
          </a:xfrm>
        </p:spPr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 on EL ühises sortide kataloogis;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sorte, mis on sordilehte võetud enne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BREXITit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vähemalt ühes liikmesriigis ja mille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säilitajad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väljaastumise hetkeks on EL liikmesriigis.</a:t>
            </a: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249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Eesti põllukultuuride sordileht ja </a:t>
            </a:r>
            <a:b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sordid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76053"/>
            <a:ext cx="7920000" cy="4805685"/>
          </a:xfrm>
        </p:spPr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Suvioder ´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Quench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 -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Saksamaal (EL kataloogi läinud Saksamaa, Taani, Horvaatia, Läti, Eesti poolt).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Suvioder ´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Laureate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´-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Saksamaal (EL kataloogi läinud Austria, Tšehhi, Saksamaa, Leedu, Läti, Hollandi, Prantsusmaa, Soome, Eesti, Slovakkia poolt).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Taliraps ´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Sundance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´- sort on Eestis lõpetamas majanduskatsetust, kuid on EL sortide kataloogis Saksamaa poolt,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Saksamaal.</a:t>
            </a: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2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sortide kataloogist kustutatakse sordid,</a:t>
            </a: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2327275"/>
            <a:ext cx="7920000" cy="4513263"/>
          </a:xfrm>
        </p:spPr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 on lahkumise hetkeks ainult UK poolt sordilehte läinud (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säilitajaks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UK)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ning nende sortide seemne ja paljundusmaterjali turustamise puhul arvatakse UK sorte kolmandast riigist pärinevateks.</a:t>
            </a:r>
          </a:p>
          <a:p>
            <a:pPr marL="108000" indent="0">
              <a:buNone/>
            </a:pP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059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Köögiviljakultuuride ühtne sordileht ja </a:t>
            </a:r>
            <a:b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sordid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908101"/>
            <a:ext cx="7920000" cy="4373637"/>
          </a:xfrm>
        </p:spPr>
        <p:txBody>
          <a:bodyPr/>
          <a:lstStyle/>
          <a:p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säilitaja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ainult UK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Sibul ´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Mammoth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Tomat ´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Golden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Sunrise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Tomat ´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Harbinger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Tomat `Cherry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Baby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Kurk ´Bestseller´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jne</a:t>
            </a: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800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60A8CE28A89F7488C7997539E70D4CC" ma:contentTypeVersion="0" ma:contentTypeDescription="Loo uus dokument" ma:contentTypeScope="" ma:versionID="6706d98e6e33de12a24ded0a3d6801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5284b4047f4cf5347f2f816b293bb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723329-EA17-4807-B682-3F4A4412BA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B9AF61-2AE9-46CF-A919-CC87C51A6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C269D7F-7AA3-491B-8E41-9ACA7ACAB98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Kohandatud</PresentationFormat>
  <Paragraphs>125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7" baseType="lpstr">
      <vt:lpstr>Arial</vt:lpstr>
      <vt:lpstr>Calibri</vt:lpstr>
      <vt:lpstr>Roboto Condensed</vt:lpstr>
      <vt:lpstr>Times New Roman</vt:lpstr>
      <vt:lpstr>Office Theme</vt:lpstr>
      <vt:lpstr>BREXITi mõju põlllu- ja köögiviljakultuuride sortide turustamisele Euroopa Liidus</vt:lpstr>
      <vt:lpstr>PowerPointi esitlus</vt:lpstr>
      <vt:lpstr>UK Euroliidust lahkumisel lõpetatakse kõigi liidu esmaste ja teiseste õigusaktide kohaldamine UK suhtes lahkumise kuupäeval kell 00.00 Kesk-Euroopa aja järgi. Sel hetkel saab UKst ´kolmas riik´ (riik, mis ei ole EL liige). </vt:lpstr>
      <vt:lpstr>BREXITi tagajärjed puudutavad:</vt:lpstr>
      <vt:lpstr>EL põllukultuuride ja köögiviljade sortide kataloog</vt:lpstr>
      <vt:lpstr>Turustada saab endistviisi põllu- ja köögiviljakultuuride sortide seemet ja paljundusmaterjali   </vt:lpstr>
      <vt:lpstr>Eesti põllukultuuride sordileht ja  UK sordid</vt:lpstr>
      <vt:lpstr>EL sortide kataloogist kustutatakse sordid,  </vt:lpstr>
      <vt:lpstr>Köögiviljakultuuride ühtne sordileht ja  UK sordid</vt:lpstr>
      <vt:lpstr>II. Seemnete ja taimse paljundusmaterjali turustamine   </vt:lpstr>
      <vt:lpstr>Samaväärsed riigid kultuurigruppide kaupa </vt:lpstr>
      <vt:lpstr>Aitäh!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2019-11-26T10:36:41Z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0x010100D60A8CE28A89F7488C7997539E70D4CC</vt:lpwstr>
  </property>
</Properties>
</file>