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57" r:id="rId5"/>
    <p:sldId id="261" r:id="rId6"/>
    <p:sldId id="263" r:id="rId7"/>
    <p:sldId id="264" r:id="rId8"/>
    <p:sldId id="273" r:id="rId9"/>
    <p:sldId id="265" r:id="rId10"/>
    <p:sldId id="267" r:id="rId11"/>
    <p:sldId id="271" r:id="rId12"/>
    <p:sldId id="272" r:id="rId13"/>
    <p:sldId id="266" r:id="rId14"/>
    <p:sldId id="269" r:id="rId15"/>
    <p:sldId id="270" r:id="rId16"/>
    <p:sldId id="268" r:id="rId17"/>
    <p:sldId id="274" r:id="rId18"/>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rili Simmer" initials="MS" lastIdx="4" clrIdx="0">
    <p:extLst>
      <p:ext uri="{19B8F6BF-5375-455C-9EA6-DF929625EA0E}">
        <p15:presenceInfo xmlns:p15="http://schemas.microsoft.com/office/powerpoint/2012/main" userId="S-1-5-21-1454471165-879983540-682003330-167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2" autoAdjust="0"/>
    <p:restoredTop sz="74818" autoAdjust="0"/>
  </p:normalViewPr>
  <p:slideViewPr>
    <p:cSldViewPr snapToGrid="0">
      <p:cViewPr varScale="1">
        <p:scale>
          <a:sx n="86" d="100"/>
          <a:sy n="86" d="100"/>
        </p:scale>
        <p:origin x="14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1D6700-5911-4CF8-8987-15A2E44A597C}" type="datetimeFigureOut">
              <a:rPr lang="et-EE" smtClean="0"/>
              <a:t>23.03.2020</a:t>
            </a:fld>
            <a:endParaRPr lang="et-E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t-E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2B95B3-E404-4775-A3DA-3A07EC293FB7}" type="slidenum">
              <a:rPr lang="et-EE" smtClean="0"/>
              <a:t>‹#›</a:t>
            </a:fld>
            <a:endParaRPr lang="et-EE"/>
          </a:p>
        </p:txBody>
      </p:sp>
    </p:spTree>
    <p:extLst>
      <p:ext uri="{BB962C8B-B14F-4D97-AF65-F5344CB8AC3E}">
        <p14:creationId xmlns:p14="http://schemas.microsoft.com/office/powerpoint/2010/main" val="4286626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riigiteataja.ee/akt/113092019002"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1</a:t>
            </a:fld>
            <a:endParaRPr kumimoji="0" lang="et-EE" altLang="en-US" sz="1300" b="0" i="0" u="none" strike="noStrike" kern="1200" cap="none" spc="0" normalizeH="0" baseline="0" noProof="0" dirty="0">
              <a:ln>
                <a:noFill/>
              </a:ln>
              <a:solidFill>
                <a:srgbClr val="000000"/>
              </a:solidFill>
              <a:effectLst/>
              <a:uLnTx/>
              <a:uFillTx/>
              <a:latin typeface="Times New Roman" panose="02020603050405020304" pitchFamily="18" charset="0"/>
              <a:ea typeface="Microsoft YaHei" panose="020B0503020204020204" pitchFamily="34" charset="-122"/>
            </a:endParaRPr>
          </a:p>
        </p:txBody>
      </p:sp>
    </p:spTree>
    <p:extLst>
      <p:ext uri="{BB962C8B-B14F-4D97-AF65-F5344CB8AC3E}">
        <p14:creationId xmlns:p14="http://schemas.microsoft.com/office/powerpoint/2010/main" val="2942108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baseline="0" dirty="0" smtClean="0"/>
              <a:t>Keskkonnasõbraliku puuvilja- ja marjakasvatuse toetuse puhul ei lubata esimese kohustuseaasta kohustusealuse maa pindala suurendada üle 15 protsendi ja piirkondliku mullakaitse toetuse puhul üle 20 protsendi, kuna siis algab uus kohustus.</a:t>
            </a:r>
          </a:p>
          <a:p>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10</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endParaRPr>
          </a:p>
        </p:txBody>
      </p:sp>
    </p:spTree>
    <p:extLst>
      <p:ext uri="{BB962C8B-B14F-4D97-AF65-F5344CB8AC3E}">
        <p14:creationId xmlns:p14="http://schemas.microsoft.com/office/powerpoint/2010/main" val="19157040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11</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endParaRPr>
          </a:p>
        </p:txBody>
      </p:sp>
    </p:spTree>
    <p:extLst>
      <p:ext uri="{BB962C8B-B14F-4D97-AF65-F5344CB8AC3E}">
        <p14:creationId xmlns:p14="http://schemas.microsoft.com/office/powerpoint/2010/main" val="2717415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12</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endParaRPr>
          </a:p>
        </p:txBody>
      </p:sp>
    </p:spTree>
    <p:extLst>
      <p:ext uri="{BB962C8B-B14F-4D97-AF65-F5344CB8AC3E}">
        <p14:creationId xmlns:p14="http://schemas.microsoft.com/office/powerpoint/2010/main" val="37998590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baseline="0" dirty="0" smtClean="0"/>
              <a:t>KSM: Kehtiva sõnastuse kohaselt oli täienduskoolitusel osalemine nõutav viienda kohustuseaasta 15. juuniks. Kuna nimetatud nõue puudutab väikest osa kohustuse ülevõtjaid, siis selle kaotamine võimaldab meetme administreerimist lihtsustada. </a:t>
            </a:r>
          </a:p>
          <a:p>
            <a:r>
              <a:rPr lang="et-EE" baseline="0" dirty="0" smtClean="0"/>
              <a:t>Praegu on sarnane vabastus algkoolituse puhul: </a:t>
            </a:r>
            <a:r>
              <a:rPr lang="fi-FI" sz="1200" b="0" i="0" kern="1200" dirty="0" err="1" smtClean="0">
                <a:solidFill>
                  <a:schemeClr val="tx1"/>
                </a:solidFill>
                <a:effectLst/>
                <a:latin typeface="+mn-lt"/>
                <a:ea typeface="+mn-ea"/>
                <a:cs typeface="+mn-cs"/>
              </a:rPr>
              <a:t>Kui</a:t>
            </a:r>
            <a:r>
              <a:rPr lang="fi-FI" sz="1200" b="0" i="0" kern="1200" dirty="0" smtClean="0">
                <a:solidFill>
                  <a:schemeClr val="tx1"/>
                </a:solidFill>
                <a:effectLst/>
                <a:latin typeface="+mn-lt"/>
                <a:ea typeface="+mn-ea"/>
                <a:cs typeface="+mn-cs"/>
              </a:rPr>
              <a:t> </a:t>
            </a:r>
            <a:r>
              <a:rPr lang="fi-FI" sz="1200" b="0" i="0" kern="1200" dirty="0" err="1" smtClean="0">
                <a:solidFill>
                  <a:schemeClr val="tx1"/>
                </a:solidFill>
                <a:effectLst/>
                <a:latin typeface="+mn-lt"/>
                <a:ea typeface="+mn-ea"/>
                <a:cs typeface="+mn-cs"/>
              </a:rPr>
              <a:t>kohustus</a:t>
            </a:r>
            <a:r>
              <a:rPr lang="fi-FI" sz="1200" b="0" i="0" kern="1200" dirty="0" smtClean="0">
                <a:solidFill>
                  <a:schemeClr val="tx1"/>
                </a:solidFill>
                <a:effectLst/>
                <a:latin typeface="+mn-lt"/>
                <a:ea typeface="+mn-ea"/>
                <a:cs typeface="+mn-cs"/>
              </a:rPr>
              <a:t> </a:t>
            </a:r>
            <a:r>
              <a:rPr lang="fi-FI" sz="1200" b="0" i="0" kern="1200" dirty="0" err="1" smtClean="0">
                <a:solidFill>
                  <a:schemeClr val="tx1"/>
                </a:solidFill>
                <a:effectLst/>
                <a:latin typeface="+mn-lt"/>
                <a:ea typeface="+mn-ea"/>
                <a:cs typeface="+mn-cs"/>
              </a:rPr>
              <a:t>võetakse</a:t>
            </a:r>
            <a:r>
              <a:rPr lang="fi-FI" sz="1200" b="0" i="0" kern="1200" dirty="0" smtClean="0">
                <a:solidFill>
                  <a:schemeClr val="tx1"/>
                </a:solidFill>
                <a:effectLst/>
                <a:latin typeface="+mn-lt"/>
                <a:ea typeface="+mn-ea"/>
                <a:cs typeface="+mn-cs"/>
              </a:rPr>
              <a:t> </a:t>
            </a:r>
            <a:r>
              <a:rPr lang="fi-FI" sz="1200" b="0" i="0" kern="1200" dirty="0" err="1" smtClean="0">
                <a:solidFill>
                  <a:schemeClr val="tx1"/>
                </a:solidFill>
                <a:effectLst/>
                <a:latin typeface="+mn-lt"/>
                <a:ea typeface="+mn-ea"/>
                <a:cs typeface="+mn-cs"/>
              </a:rPr>
              <a:t>üle</a:t>
            </a:r>
            <a:r>
              <a:rPr lang="fi-FI" sz="1200" b="0" i="0" kern="1200" dirty="0" smtClean="0">
                <a:solidFill>
                  <a:schemeClr val="tx1"/>
                </a:solidFill>
                <a:effectLst/>
                <a:latin typeface="+mn-lt"/>
                <a:ea typeface="+mn-ea"/>
                <a:cs typeface="+mn-cs"/>
              </a:rPr>
              <a:t> </a:t>
            </a:r>
            <a:r>
              <a:rPr lang="fi-FI" sz="1200" b="0" i="0" kern="1200" dirty="0" err="1" smtClean="0">
                <a:solidFill>
                  <a:schemeClr val="tx1"/>
                </a:solidFill>
                <a:effectLst/>
                <a:latin typeface="+mn-lt"/>
                <a:ea typeface="+mn-ea"/>
                <a:cs typeface="+mn-cs"/>
              </a:rPr>
              <a:t>pärast</a:t>
            </a:r>
            <a:r>
              <a:rPr lang="fi-FI" sz="1200" b="0" i="0" kern="1200" dirty="0" smtClean="0">
                <a:solidFill>
                  <a:schemeClr val="tx1"/>
                </a:solidFill>
                <a:effectLst/>
                <a:latin typeface="+mn-lt"/>
                <a:ea typeface="+mn-ea"/>
                <a:cs typeface="+mn-cs"/>
              </a:rPr>
              <a:t> </a:t>
            </a:r>
            <a:r>
              <a:rPr lang="fi-FI" sz="1200" b="0" i="0" kern="1200" dirty="0" err="1" smtClean="0">
                <a:solidFill>
                  <a:schemeClr val="tx1"/>
                </a:solidFill>
                <a:effectLst/>
                <a:latin typeface="+mn-lt"/>
                <a:ea typeface="+mn-ea"/>
                <a:cs typeface="+mn-cs"/>
              </a:rPr>
              <a:t>kolmandat</a:t>
            </a:r>
            <a:r>
              <a:rPr lang="fi-FI" sz="1200" b="0" i="0" kern="1200" dirty="0" smtClean="0">
                <a:solidFill>
                  <a:schemeClr val="tx1"/>
                </a:solidFill>
                <a:effectLst/>
                <a:latin typeface="+mn-lt"/>
                <a:ea typeface="+mn-ea"/>
                <a:cs typeface="+mn-cs"/>
              </a:rPr>
              <a:t> </a:t>
            </a:r>
            <a:r>
              <a:rPr lang="fi-FI" sz="1200" b="0" i="0" kern="1200" dirty="0" err="1" smtClean="0">
                <a:solidFill>
                  <a:schemeClr val="tx1"/>
                </a:solidFill>
                <a:effectLst/>
                <a:latin typeface="+mn-lt"/>
                <a:ea typeface="+mn-ea"/>
                <a:cs typeface="+mn-cs"/>
              </a:rPr>
              <a:t>kohustuseaastat</a:t>
            </a:r>
            <a:r>
              <a:rPr lang="fi-FI" sz="1200" b="0" i="0" kern="1200" dirty="0" smtClean="0">
                <a:solidFill>
                  <a:schemeClr val="tx1"/>
                </a:solidFill>
                <a:effectLst/>
                <a:latin typeface="+mn-lt"/>
                <a:ea typeface="+mn-ea"/>
                <a:cs typeface="+mn-cs"/>
              </a:rPr>
              <a:t>, ei </a:t>
            </a:r>
            <a:r>
              <a:rPr lang="fi-FI" sz="1200" b="0" i="0" kern="1200" dirty="0" err="1" smtClean="0">
                <a:solidFill>
                  <a:schemeClr val="tx1"/>
                </a:solidFill>
                <a:effectLst/>
                <a:latin typeface="+mn-lt"/>
                <a:ea typeface="+mn-ea"/>
                <a:cs typeface="+mn-cs"/>
              </a:rPr>
              <a:t>nõuta</a:t>
            </a:r>
            <a:r>
              <a:rPr lang="fi-FI" sz="1200" b="0" i="0" kern="1200" dirty="0" smtClean="0">
                <a:solidFill>
                  <a:schemeClr val="tx1"/>
                </a:solidFill>
                <a:effectLst/>
                <a:latin typeface="+mn-lt"/>
                <a:ea typeface="+mn-ea"/>
                <a:cs typeface="+mn-cs"/>
              </a:rPr>
              <a:t> </a:t>
            </a:r>
            <a:r>
              <a:rPr lang="fi-FI" sz="1200" b="0" i="0" kern="1200" dirty="0" err="1" smtClean="0">
                <a:solidFill>
                  <a:schemeClr val="tx1"/>
                </a:solidFill>
                <a:effectLst/>
                <a:latin typeface="+mn-lt"/>
                <a:ea typeface="+mn-ea"/>
                <a:cs typeface="+mn-cs"/>
              </a:rPr>
              <a:t>algkoolitusel</a:t>
            </a:r>
            <a:r>
              <a:rPr lang="fi-FI" sz="1200" b="0" i="0" kern="1200" dirty="0" smtClean="0">
                <a:solidFill>
                  <a:schemeClr val="tx1"/>
                </a:solidFill>
                <a:effectLst/>
                <a:latin typeface="+mn-lt"/>
                <a:ea typeface="+mn-ea"/>
                <a:cs typeface="+mn-cs"/>
              </a:rPr>
              <a:t> </a:t>
            </a:r>
            <a:r>
              <a:rPr lang="fi-FI" sz="1200" b="0" i="0" kern="1200" dirty="0" err="1" smtClean="0">
                <a:solidFill>
                  <a:schemeClr val="tx1"/>
                </a:solidFill>
                <a:effectLst/>
                <a:latin typeface="+mn-lt"/>
                <a:ea typeface="+mn-ea"/>
                <a:cs typeface="+mn-cs"/>
              </a:rPr>
              <a:t>osalemist</a:t>
            </a:r>
            <a:r>
              <a:rPr lang="fi-FI" sz="1200" b="0" i="0" kern="1200" dirty="0" smtClean="0">
                <a:solidFill>
                  <a:schemeClr val="tx1"/>
                </a:solidFill>
                <a:effectLst/>
                <a:latin typeface="+mn-lt"/>
                <a:ea typeface="+mn-ea"/>
                <a:cs typeface="+mn-cs"/>
              </a:rPr>
              <a:t>.</a:t>
            </a:r>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13</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endParaRPr>
          </a:p>
        </p:txBody>
      </p:sp>
    </p:spTree>
    <p:extLst>
      <p:ext uri="{BB962C8B-B14F-4D97-AF65-F5344CB8AC3E}">
        <p14:creationId xmlns:p14="http://schemas.microsoft.com/office/powerpoint/2010/main" val="1103238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baseline="0" dirty="0" smtClean="0"/>
              <a:t>Määruse muudatus 2019 suve lõpus (</a:t>
            </a:r>
            <a:r>
              <a:rPr lang="et-EE" sz="1200" b="0" u="none" strike="noStrike" kern="1200" dirty="0" smtClean="0">
                <a:solidFill>
                  <a:schemeClr val="tx1"/>
                </a:solidFill>
                <a:effectLst/>
                <a:latin typeface="+mn-lt"/>
                <a:ea typeface="+mn-ea"/>
                <a:cs typeface="+mn-cs"/>
              </a:rPr>
              <a:t>29.08.2019) </a:t>
            </a:r>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2</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endParaRPr>
          </a:p>
        </p:txBody>
      </p:sp>
    </p:spTree>
    <p:extLst>
      <p:ext uri="{BB962C8B-B14F-4D97-AF65-F5344CB8AC3E}">
        <p14:creationId xmlns:p14="http://schemas.microsoft.com/office/powerpoint/2010/main" val="150637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baseline="0" dirty="0" smtClean="0"/>
              <a:t>Kõik, va piirkondlik veekaitse toetus (avati 2018) ja k</a:t>
            </a:r>
            <a:r>
              <a:rPr lang="fi-FI" baseline="0" dirty="0" err="1" smtClean="0"/>
              <a:t>eskkonnasõbraliku</a:t>
            </a:r>
            <a:r>
              <a:rPr lang="fi-FI" baseline="0" dirty="0" smtClean="0"/>
              <a:t> </a:t>
            </a:r>
            <a:r>
              <a:rPr lang="fi-FI" baseline="0" dirty="0" err="1" smtClean="0"/>
              <a:t>köögivilja</a:t>
            </a:r>
            <a:r>
              <a:rPr lang="fi-FI" baseline="0" dirty="0" smtClean="0"/>
              <a:t>-, </a:t>
            </a:r>
            <a:r>
              <a:rPr lang="fi-FI" baseline="0" dirty="0" err="1" smtClean="0"/>
              <a:t>ravimtaime</a:t>
            </a:r>
            <a:r>
              <a:rPr lang="fi-FI" baseline="0" dirty="0" smtClean="0"/>
              <a:t>- ja </a:t>
            </a:r>
            <a:r>
              <a:rPr lang="fi-FI" baseline="0" dirty="0" err="1" smtClean="0"/>
              <a:t>maitsetaimekasvatuse</a:t>
            </a:r>
            <a:r>
              <a:rPr lang="fi-FI" baseline="0" dirty="0" smtClean="0"/>
              <a:t> </a:t>
            </a:r>
            <a:r>
              <a:rPr lang="fi-FI" baseline="0" dirty="0" err="1" smtClean="0"/>
              <a:t>ning</a:t>
            </a:r>
            <a:r>
              <a:rPr lang="fi-FI" baseline="0" dirty="0" smtClean="0"/>
              <a:t> </a:t>
            </a:r>
            <a:r>
              <a:rPr lang="fi-FI" baseline="0" dirty="0" err="1" smtClean="0"/>
              <a:t>maasikakasvatuse</a:t>
            </a:r>
            <a:r>
              <a:rPr lang="fi-FI" baseline="0" dirty="0" smtClean="0"/>
              <a:t> </a:t>
            </a:r>
            <a:r>
              <a:rPr lang="fi-FI" baseline="0" dirty="0" err="1" smtClean="0"/>
              <a:t>toetus</a:t>
            </a:r>
            <a:r>
              <a:rPr lang="et-EE" baseline="0" dirty="0" smtClean="0"/>
              <a:t> (seotud KSM-</a:t>
            </a:r>
            <a:r>
              <a:rPr lang="et-EE" baseline="0" dirty="0" err="1" smtClean="0"/>
              <a:t>ga</a:t>
            </a:r>
            <a:r>
              <a:rPr lang="et-EE" baseline="0" dirty="0" smtClean="0"/>
              <a:t>)</a:t>
            </a:r>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3</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Tree>
    <p:extLst>
      <p:ext uri="{BB962C8B-B14F-4D97-AF65-F5344CB8AC3E}">
        <p14:creationId xmlns:p14="http://schemas.microsoft.com/office/powerpoint/2010/main" val="357777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4</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endParaRPr>
          </a:p>
        </p:txBody>
      </p:sp>
    </p:spTree>
    <p:extLst>
      <p:ext uri="{BB962C8B-B14F-4D97-AF65-F5344CB8AC3E}">
        <p14:creationId xmlns:p14="http://schemas.microsoft.com/office/powerpoint/2010/main" val="35767915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t-EE" sz="1200" u="sng" kern="1200" dirty="0" smtClean="0">
                <a:solidFill>
                  <a:schemeClr val="tx1"/>
                </a:solidFill>
                <a:effectLst/>
                <a:latin typeface="+mn-lt"/>
                <a:ea typeface="+mn-ea"/>
                <a:cs typeface="+mn-cs"/>
              </a:rPr>
              <a:t>Poollooduslike koosluste</a:t>
            </a:r>
            <a:r>
              <a:rPr lang="et-EE" sz="1200" kern="1200" dirty="0" smtClean="0">
                <a:solidFill>
                  <a:schemeClr val="tx1"/>
                </a:solidFill>
                <a:effectLst/>
                <a:latin typeface="+mn-lt"/>
                <a:ea typeface="+mn-ea"/>
                <a:cs typeface="+mn-cs"/>
              </a:rPr>
              <a:t> säilimine on elurikkuse seisukohast väga oluline. Praegu toetatakse vaid kaitsealadel asuvate alade hooldamist. Looduskaitse arengukavas on seatud eesmärgiks poollooduslike koosluste säilimine vähemasti 45 tuhandel hektaril. </a:t>
            </a:r>
          </a:p>
          <a:p>
            <a:pPr lvl="0"/>
            <a:r>
              <a:rPr lang="et-EE" sz="1200" kern="1200" dirty="0" err="1" smtClean="0">
                <a:solidFill>
                  <a:schemeClr val="tx1"/>
                </a:solidFill>
                <a:effectLst/>
                <a:latin typeface="+mn-lt"/>
                <a:ea typeface="+mn-ea"/>
                <a:cs typeface="+mn-cs"/>
              </a:rPr>
              <a:t>MAKis</a:t>
            </a:r>
            <a:r>
              <a:rPr lang="et-EE" sz="1200" kern="1200" dirty="0" smtClean="0">
                <a:solidFill>
                  <a:schemeClr val="tx1"/>
                </a:solidFill>
                <a:effectLst/>
                <a:latin typeface="+mn-lt"/>
                <a:ea typeface="+mn-ea"/>
                <a:cs typeface="+mn-cs"/>
              </a:rPr>
              <a:t> on eesmärk hooldada poollooduslikke kooslusi 40 tuhat hektarit. Aastal 2019 taotleti poollooduslike koosluste hooldamise toetust </a:t>
            </a:r>
            <a:r>
              <a:rPr lang="et-EE" sz="1200" kern="1200" dirty="0" err="1" smtClean="0">
                <a:solidFill>
                  <a:schemeClr val="tx1"/>
                </a:solidFill>
                <a:effectLst/>
                <a:latin typeface="+mn-lt"/>
                <a:ea typeface="+mn-ea"/>
                <a:cs typeface="+mn-cs"/>
              </a:rPr>
              <a:t>MAKist</a:t>
            </a:r>
            <a:r>
              <a:rPr lang="et-EE" sz="1200" kern="1200" dirty="0" smtClean="0">
                <a:solidFill>
                  <a:schemeClr val="tx1"/>
                </a:solidFill>
                <a:effectLst/>
                <a:latin typeface="+mn-lt"/>
                <a:ea typeface="+mn-ea"/>
                <a:cs typeface="+mn-cs"/>
              </a:rPr>
              <a:t> 32,4 tuhandele hektarile. </a:t>
            </a:r>
          </a:p>
          <a:p>
            <a:pPr lvl="0"/>
            <a:r>
              <a:rPr lang="et-EE" sz="1200" kern="1200" dirty="0" smtClean="0">
                <a:solidFill>
                  <a:schemeClr val="tx1"/>
                </a:solidFill>
                <a:effectLst/>
                <a:latin typeface="+mn-lt"/>
                <a:ea typeface="+mn-ea"/>
                <a:cs typeface="+mn-cs"/>
              </a:rPr>
              <a:t>Teiselt poolt soodustab riik (Keskkonnaministeeriumi haldusala kaudu) võsastunud poollooduslike koosluste taastamist. Taastamistööde planeerimise ja läbiviimise pikkus on kuni 3 aastat. Pärast taastamist on oluline jätkata hooldamisega. </a:t>
            </a:r>
          </a:p>
          <a:p>
            <a:endParaRPr lang="et-EE" baseline="0" dirty="0" smtClean="0"/>
          </a:p>
          <a:p>
            <a:pPr lvl="0"/>
            <a:r>
              <a:rPr lang="et-EE" sz="1200" u="sng" kern="1200" dirty="0" smtClean="0">
                <a:solidFill>
                  <a:schemeClr val="tx1"/>
                </a:solidFill>
                <a:effectLst/>
                <a:latin typeface="+mn-lt"/>
                <a:ea typeface="+mn-ea"/>
                <a:cs typeface="+mn-cs"/>
              </a:rPr>
              <a:t>Ohustatud tõugu looma</a:t>
            </a:r>
            <a:r>
              <a:rPr lang="et-EE" sz="1200" kern="1200" dirty="0" smtClean="0">
                <a:solidFill>
                  <a:schemeClr val="tx1"/>
                </a:solidFill>
                <a:effectLst/>
                <a:latin typeface="+mn-lt"/>
                <a:ea typeface="+mn-ea"/>
                <a:cs typeface="+mn-cs"/>
              </a:rPr>
              <a:t> pidamise toetus on ainus meetme 10 loomapõhine toetusskeem. Toetatakse kõiki </a:t>
            </a:r>
            <a:r>
              <a:rPr lang="et-EE" sz="1200" u="sng" kern="1200" dirty="0" smtClean="0">
                <a:solidFill>
                  <a:schemeClr val="tx1"/>
                </a:solidFill>
                <a:effectLst/>
                <a:latin typeface="+mn-lt"/>
                <a:ea typeface="+mn-ea"/>
                <a:cs typeface="+mn-cs"/>
                <a:hlinkClick r:id="rId3"/>
              </a:rPr>
              <a:t>Eestis ohustatuks peetavaid tõuge</a:t>
            </a:r>
            <a:r>
              <a:rPr lang="et-EE" sz="1200" kern="1200" dirty="0" smtClean="0">
                <a:solidFill>
                  <a:schemeClr val="tx1"/>
                </a:solidFill>
                <a:effectLst/>
                <a:latin typeface="+mn-lt"/>
                <a:ea typeface="+mn-ea"/>
                <a:cs typeface="+mn-cs"/>
              </a:rPr>
              <a:t>. Aastast 2020 on plaanis hakata toetama ka kihnu maalammast, kes sai ohustatud tõuks alates käesoleva aasta septembrist.</a:t>
            </a:r>
          </a:p>
          <a:p>
            <a:pPr lvl="0"/>
            <a:r>
              <a:rPr lang="et-EE" sz="1200" kern="1200" dirty="0" smtClean="0">
                <a:solidFill>
                  <a:schemeClr val="tx1"/>
                </a:solidFill>
                <a:effectLst/>
                <a:latin typeface="+mn-lt"/>
                <a:ea typeface="+mn-ea"/>
                <a:cs typeface="+mn-cs"/>
              </a:rPr>
              <a:t>Samas on ohustatud tõugu looma pidamise toetuse reeglid olnud perioodist perioodi samad, mille tõttu võib eeldada, et kui ohustatud tõugude toetus tuleb (ja strateegiakava senises protsessis on see vajadus välja toodud), jääb toetuskeem olemasolevaga üsna sarnaseks. </a:t>
            </a:r>
          </a:p>
          <a:p>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5</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Tree>
    <p:extLst>
      <p:ext uri="{BB962C8B-B14F-4D97-AF65-F5344CB8AC3E}">
        <p14:creationId xmlns:p14="http://schemas.microsoft.com/office/powerpoint/2010/main" val="2329155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t-EE" baseline="0" dirty="0" smtClean="0"/>
              <a:t>Määrus saab lähinädalatel allkirjastatud. </a:t>
            </a:r>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6</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Tree>
    <p:extLst>
      <p:ext uri="{BB962C8B-B14F-4D97-AF65-F5344CB8AC3E}">
        <p14:creationId xmlns:p14="http://schemas.microsoft.com/office/powerpoint/2010/main" val="2104504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7</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Tree>
    <p:extLst>
      <p:ext uri="{BB962C8B-B14F-4D97-AF65-F5344CB8AC3E}">
        <p14:creationId xmlns:p14="http://schemas.microsoft.com/office/powerpoint/2010/main" val="39715738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8</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Tree>
    <p:extLst>
      <p:ext uri="{BB962C8B-B14F-4D97-AF65-F5344CB8AC3E}">
        <p14:creationId xmlns:p14="http://schemas.microsoft.com/office/powerpoint/2010/main" val="39773443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baseline="0" dirty="0" smtClean="0"/>
          </a:p>
        </p:txBody>
      </p:sp>
      <p:sp>
        <p:nvSpPr>
          <p:cNvPr id="4" name="Slide Number Placeholder 3"/>
          <p:cNvSpPr>
            <a:spLocks noGrp="1"/>
          </p:cNvSpPr>
          <p:nvPr>
            <p:ph type="sldNum" idx="10"/>
          </p:nvPr>
        </p:nvSpPr>
        <p:spPr/>
        <p:txBody>
          <a:body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fld id="{9137B0FE-B827-43E6-9F1A-73A7AB4ED6CD}" type="slidenum">
              <a:rPr kumimoji="0" lang="et-EE" altLang="en-U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mn-cs"/>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3382" algn="l"/>
                  <a:tab pos="1326764" algn="l"/>
                  <a:tab pos="1990146" algn="l"/>
                  <a:tab pos="2653528" algn="l"/>
                </a:tabLst>
                <a:defRPr/>
              </a:pPr>
              <a:t>9</a:t>
            </a:fld>
            <a:endParaRPr kumimoji="0" lang="et-EE" altLang="en-U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mn-cs"/>
            </a:endParaRPr>
          </a:p>
        </p:txBody>
      </p:sp>
    </p:spTree>
    <p:extLst>
      <p:ext uri="{BB962C8B-B14F-4D97-AF65-F5344CB8AC3E}">
        <p14:creationId xmlns:p14="http://schemas.microsoft.com/office/powerpoint/2010/main" val="36838440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Blue">
    <p:spTree>
      <p:nvGrpSpPr>
        <p:cNvPr id="1" name=""/>
        <p:cNvGrpSpPr/>
        <p:nvPr/>
      </p:nvGrpSpPr>
      <p:grpSpPr>
        <a:xfrm>
          <a:off x="0" y="0"/>
          <a:ext cx="0" cy="0"/>
          <a:chOff x="0" y="0"/>
          <a:chExt cx="0" cy="0"/>
        </a:xfrm>
      </p:grpSpPr>
      <p:sp>
        <p:nvSpPr>
          <p:cNvPr id="4" name="Rectangle 3"/>
          <p:cNvSpPr/>
          <p:nvPr userDrawn="1"/>
        </p:nvSpPr>
        <p:spPr bwMode="auto">
          <a:xfrm>
            <a:off x="0" y="1805134"/>
            <a:ext cx="12192000" cy="5052866"/>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67842" tIns="33921" rIns="67842" bIns="33921" numCol="1" rtlCol="0" anchor="t" anchorCtr="0" compatLnSpc="1">
            <a:prstTxWarp prst="textNoShape">
              <a:avLst/>
            </a:prstTxWarp>
          </a:bodyPr>
          <a:lstStyle/>
          <a:p>
            <a:pPr marL="0" marR="0" indent="0" algn="l" defTabSz="33337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335"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ctrTitle" hasCustomPrompt="1"/>
          </p:nvPr>
        </p:nvSpPr>
        <p:spPr>
          <a:xfrm>
            <a:off x="1902049" y="2454249"/>
            <a:ext cx="9754101" cy="1804595"/>
          </a:xfrm>
        </p:spPr>
        <p:txBody>
          <a:bodyPr tIns="86400" anchor="t" anchorCtr="0"/>
          <a:lstStyle>
            <a:lvl1pPr algn="l">
              <a:defRPr sz="4230" baseline="0">
                <a:solidFill>
                  <a:schemeClr val="bg1"/>
                </a:solidFill>
              </a:defRPr>
            </a:lvl1pPr>
          </a:lstStyle>
          <a:p>
            <a:r>
              <a:rPr lang="et-EE" dirty="0"/>
              <a:t>Slaidiesitluse </a:t>
            </a:r>
            <a:br>
              <a:rPr lang="et-EE" dirty="0"/>
            </a:br>
            <a:r>
              <a:rPr lang="et-EE" dirty="0"/>
              <a:t>pealkiri</a:t>
            </a:r>
            <a:endParaRPr lang="en-US" dirty="0"/>
          </a:p>
        </p:txBody>
      </p:sp>
      <p:sp>
        <p:nvSpPr>
          <p:cNvPr id="3" name="Subtitle 2"/>
          <p:cNvSpPr>
            <a:spLocks noGrp="1"/>
          </p:cNvSpPr>
          <p:nvPr>
            <p:ph type="subTitle" idx="1" hasCustomPrompt="1"/>
          </p:nvPr>
        </p:nvSpPr>
        <p:spPr>
          <a:xfrm>
            <a:off x="1902049" y="4536753"/>
            <a:ext cx="9754101" cy="1732411"/>
          </a:xfrm>
        </p:spPr>
        <p:txBody>
          <a:bodyPr/>
          <a:lstStyle>
            <a:lvl1pPr marL="0" indent="0" algn="l">
              <a:spcAft>
                <a:spcPts val="0"/>
              </a:spcAft>
              <a:buNone/>
              <a:defRPr sz="1929" b="0">
                <a:solidFill>
                  <a:schemeClr val="bg1"/>
                </a:solidFill>
              </a:defRPr>
            </a:lvl1pPr>
            <a:lvl2pPr marL="339263" indent="0" algn="ctr">
              <a:buNone/>
              <a:defRPr sz="1484"/>
            </a:lvl2pPr>
            <a:lvl3pPr marL="678525" indent="0" algn="ctr">
              <a:buNone/>
              <a:defRPr sz="1335"/>
            </a:lvl3pPr>
            <a:lvl4pPr marL="1017787" indent="0" algn="ctr">
              <a:buNone/>
              <a:defRPr sz="1187"/>
            </a:lvl4pPr>
            <a:lvl5pPr marL="1357049" indent="0" algn="ctr">
              <a:buNone/>
              <a:defRPr sz="1187"/>
            </a:lvl5pPr>
            <a:lvl6pPr marL="1696312" indent="0" algn="ctr">
              <a:buNone/>
              <a:defRPr sz="1187"/>
            </a:lvl6pPr>
            <a:lvl7pPr marL="2035574" indent="0" algn="ctr">
              <a:buNone/>
              <a:defRPr sz="1187"/>
            </a:lvl7pPr>
            <a:lvl8pPr marL="2374837" indent="0" algn="ctr">
              <a:buNone/>
              <a:defRPr sz="1187"/>
            </a:lvl8pPr>
            <a:lvl9pPr marL="2714099" indent="0" algn="ctr">
              <a:buNone/>
              <a:defRPr sz="1187"/>
            </a:lvl9pPr>
          </a:lstStyle>
          <a:p>
            <a:r>
              <a:rPr lang="et-EE" dirty="0"/>
              <a:t>Eesnimi Perenimi</a:t>
            </a:r>
            <a:br>
              <a:rPr lang="et-EE" dirty="0"/>
            </a:br>
            <a:r>
              <a:rPr lang="et-EE" dirty="0"/>
              <a:t>asutuse nimetus </a:t>
            </a:r>
            <a:r>
              <a:rPr lang="et-EE"/>
              <a:t>/ ametinimetus</a:t>
            </a:r>
            <a:br>
              <a:rPr lang="et-EE"/>
            </a:br>
            <a:r>
              <a:rPr lang="et-EE"/>
              <a:t/>
            </a:r>
            <a:br>
              <a:rPr lang="et-EE"/>
            </a:br>
            <a:r>
              <a:rPr lang="et-EE"/>
              <a:t>14.12.2013</a:t>
            </a:r>
            <a:endParaRPr lang="en-US" dirty="0"/>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500479" y="218895"/>
            <a:ext cx="4689646" cy="13845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7408579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753" y="541378"/>
            <a:ext cx="10729511" cy="1082757"/>
          </a:xfrm>
        </p:spPr>
        <p:txBody>
          <a:bodyPr tIns="54000" anchor="t" anchorCtr="0"/>
          <a:lstStyle>
            <a:lvl1pPr>
              <a:defRPr sz="2671"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681756" y="1772991"/>
            <a:ext cx="10729511" cy="4524784"/>
          </a:xfrm>
        </p:spPr>
        <p:txBody>
          <a:bodyPr/>
          <a:lstStyle>
            <a:lvl1pPr marL="0" indent="0">
              <a:spcAft>
                <a:spcPts val="594"/>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a:t>Click to edit Master text styles</a:t>
            </a:r>
          </a:p>
        </p:txBody>
      </p:sp>
    </p:spTree>
    <p:extLst>
      <p:ext uri="{BB962C8B-B14F-4D97-AF65-F5344CB8AC3E}">
        <p14:creationId xmlns:p14="http://schemas.microsoft.com/office/powerpoint/2010/main" val="37117951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Blue">
    <p:bg>
      <p:bgPr>
        <a:solidFill>
          <a:srgbClr val="0084D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753" y="541378"/>
            <a:ext cx="10729511" cy="1082757"/>
          </a:xfrm>
        </p:spPr>
        <p:txBody>
          <a:bodyPr tIns="54000" anchor="t" anchorCtr="0"/>
          <a:lstStyle>
            <a:lvl1pPr>
              <a:defRPr sz="2671" b="1">
                <a:solidFill>
                  <a:schemeClr val="bg1"/>
                </a:solidFill>
              </a:defRPr>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681756" y="1772991"/>
            <a:ext cx="10729511" cy="4524784"/>
          </a:xfrm>
        </p:spPr>
        <p:txBody>
          <a:bodyPr/>
          <a:lstStyle>
            <a:lvl1pPr marL="0" indent="0">
              <a:spcAft>
                <a:spcPts val="594"/>
              </a:spcAft>
              <a:defRPr baseline="0">
                <a:solidFill>
                  <a:schemeClr val="bg1"/>
                </a:solidFill>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a:t>Click to edit Master text styles</a:t>
            </a:r>
          </a:p>
        </p:txBody>
      </p:sp>
    </p:spTree>
    <p:extLst>
      <p:ext uri="{BB962C8B-B14F-4D97-AF65-F5344CB8AC3E}">
        <p14:creationId xmlns:p14="http://schemas.microsoft.com/office/powerpoint/2010/main" val="24578333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Bullets Whit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753" y="541378"/>
            <a:ext cx="10729511" cy="1082757"/>
          </a:xfrm>
        </p:spPr>
        <p:txBody>
          <a:bodyPr tIns="54000" anchor="t" anchorCtr="0"/>
          <a:lstStyle>
            <a:lvl1pPr>
              <a:defRPr sz="2671" b="1"/>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681756" y="1772991"/>
            <a:ext cx="10729511" cy="4524784"/>
          </a:xfrm>
        </p:spPr>
        <p:txBody>
          <a:bodyPr/>
          <a:lstStyle>
            <a:lvl1pPr marL="320562" indent="-240421">
              <a:spcAft>
                <a:spcPts val="594"/>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a:t>Click to edit Master text styles</a:t>
            </a:r>
          </a:p>
        </p:txBody>
      </p:sp>
    </p:spTree>
    <p:extLst>
      <p:ext uri="{BB962C8B-B14F-4D97-AF65-F5344CB8AC3E}">
        <p14:creationId xmlns:p14="http://schemas.microsoft.com/office/powerpoint/2010/main" val="2602703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Bullets Blue">
    <p:bg>
      <p:bgPr>
        <a:solidFill>
          <a:srgbClr val="0084D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1753" y="541378"/>
            <a:ext cx="10729511" cy="1082757"/>
          </a:xfrm>
        </p:spPr>
        <p:txBody>
          <a:bodyPr tIns="54000" anchor="t" anchorCtr="0"/>
          <a:lstStyle>
            <a:lvl1pPr>
              <a:defRPr sz="2671" b="1">
                <a:solidFill>
                  <a:schemeClr val="bg1"/>
                </a:solidFill>
              </a:defRPr>
            </a:lvl1pPr>
          </a:lstStyle>
          <a:p>
            <a:r>
              <a:rPr lang="en-US" dirty="0" err="1"/>
              <a:t>Slaidi</a:t>
            </a:r>
            <a:r>
              <a:rPr lang="en-US" dirty="0"/>
              <a:t> </a:t>
            </a:r>
            <a:r>
              <a:rPr lang="en-US" dirty="0" err="1"/>
              <a:t>pealkiri</a:t>
            </a:r>
            <a:r>
              <a:rPr lang="en-US" dirty="0"/>
              <a:t> </a:t>
            </a:r>
            <a:r>
              <a:rPr lang="en-US" dirty="0" err="1"/>
              <a:t>vajadusel</a:t>
            </a:r>
            <a:r>
              <a:rPr lang="en-US" dirty="0"/>
              <a:t> </a:t>
            </a:r>
            <a:br>
              <a:rPr lang="en-US" dirty="0"/>
            </a:br>
            <a:r>
              <a:rPr lang="en-US" dirty="0" err="1"/>
              <a:t>kahel</a:t>
            </a:r>
            <a:r>
              <a:rPr lang="en-US" dirty="0"/>
              <a:t> real</a:t>
            </a:r>
          </a:p>
        </p:txBody>
      </p:sp>
      <p:sp>
        <p:nvSpPr>
          <p:cNvPr id="3" name="Content Placeholder 2"/>
          <p:cNvSpPr>
            <a:spLocks noGrp="1"/>
          </p:cNvSpPr>
          <p:nvPr>
            <p:ph idx="1"/>
          </p:nvPr>
        </p:nvSpPr>
        <p:spPr>
          <a:xfrm>
            <a:off x="681756" y="1772991"/>
            <a:ext cx="10729511" cy="4524784"/>
          </a:xfrm>
        </p:spPr>
        <p:txBody>
          <a:bodyPr/>
          <a:lstStyle>
            <a:lvl1pPr marL="320562" indent="-240421">
              <a:spcAft>
                <a:spcPts val="594"/>
              </a:spcAft>
              <a:buClr>
                <a:schemeClr val="bg1"/>
              </a:buClr>
              <a:buSzPct val="100000"/>
              <a:buFont typeface="Arial" panose="020B0604020202020204" pitchFamily="34" charset="0"/>
              <a:buChar char="•"/>
              <a:defRPr baseline="0">
                <a:solidFill>
                  <a:schemeClr val="bg1"/>
                </a:solidFill>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n-US"/>
              <a:t>Click to edit Master text styles</a:t>
            </a:r>
          </a:p>
        </p:txBody>
      </p:sp>
    </p:spTree>
    <p:extLst>
      <p:ext uri="{BB962C8B-B14F-4D97-AF65-F5344CB8AC3E}">
        <p14:creationId xmlns:p14="http://schemas.microsoft.com/office/powerpoint/2010/main" val="13961322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5134"/>
            <a:ext cx="12192000" cy="5052866"/>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67842" tIns="33921" rIns="67842" bIns="33921" numCol="1" rtlCol="0" anchor="t" anchorCtr="0" compatLnSpc="1">
            <a:prstTxWarp prst="textNoShape">
              <a:avLst/>
            </a:prstTxWarp>
          </a:bodyPr>
          <a:lstStyle/>
          <a:p>
            <a:pPr marL="0" marR="0" indent="0" algn="l" defTabSz="33337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335" b="0" i="0" u="none" strike="noStrike" cap="none" normalizeH="0" baseline="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902049" y="2454251"/>
            <a:ext cx="9754101" cy="974751"/>
          </a:xfrm>
        </p:spPr>
        <p:txBody>
          <a:bodyPr tIns="86400" anchor="t" anchorCtr="0"/>
          <a:lstStyle>
            <a:lvl1pPr algn="l">
              <a:defRPr sz="4230">
                <a:solidFill>
                  <a:schemeClr val="bg1"/>
                </a:solidFill>
              </a:defRPr>
            </a:lvl1pPr>
          </a:lstStyle>
          <a:p>
            <a:r>
              <a:rPr lang="et-EE" dirty="0"/>
              <a:t>Aitäh!</a:t>
            </a:r>
            <a:endParaRPr lang="en-US" dirty="0"/>
          </a:p>
        </p:txBody>
      </p:sp>
      <p:sp>
        <p:nvSpPr>
          <p:cNvPr id="8" name="Subtitle 2"/>
          <p:cNvSpPr>
            <a:spLocks noGrp="1"/>
          </p:cNvSpPr>
          <p:nvPr>
            <p:ph type="subTitle" idx="1" hasCustomPrompt="1"/>
          </p:nvPr>
        </p:nvSpPr>
        <p:spPr>
          <a:xfrm>
            <a:off x="1902049" y="3645577"/>
            <a:ext cx="9754101" cy="1732411"/>
          </a:xfrm>
        </p:spPr>
        <p:txBody>
          <a:bodyPr/>
          <a:lstStyle>
            <a:lvl1pPr marL="0" indent="0" algn="l">
              <a:spcAft>
                <a:spcPts val="0"/>
              </a:spcAft>
              <a:buNone/>
              <a:defRPr sz="1929" b="0">
                <a:solidFill>
                  <a:schemeClr val="bg1"/>
                </a:solidFill>
              </a:defRPr>
            </a:lvl1pPr>
            <a:lvl2pPr marL="339263" indent="0" algn="ctr">
              <a:buNone/>
              <a:defRPr sz="1484"/>
            </a:lvl2pPr>
            <a:lvl3pPr marL="678525" indent="0" algn="ctr">
              <a:buNone/>
              <a:defRPr sz="1335"/>
            </a:lvl3pPr>
            <a:lvl4pPr marL="1017787" indent="0" algn="ctr">
              <a:buNone/>
              <a:defRPr sz="1187"/>
            </a:lvl4pPr>
            <a:lvl5pPr marL="1357049" indent="0" algn="ctr">
              <a:buNone/>
              <a:defRPr sz="1187"/>
            </a:lvl5pPr>
            <a:lvl6pPr marL="1696312" indent="0" algn="ctr">
              <a:buNone/>
              <a:defRPr sz="1187"/>
            </a:lvl6pPr>
            <a:lvl7pPr marL="2035574" indent="0" algn="ctr">
              <a:buNone/>
              <a:defRPr sz="1187"/>
            </a:lvl7pPr>
            <a:lvl8pPr marL="2374837" indent="0" algn="ctr">
              <a:buNone/>
              <a:defRPr sz="1187"/>
            </a:lvl8pPr>
            <a:lvl9pPr marL="2714099" indent="0" algn="ctr">
              <a:buNone/>
              <a:defRPr sz="1187"/>
            </a:lvl9pPr>
          </a:lstStyle>
          <a:p>
            <a:r>
              <a:rPr lang="et-EE" dirty="0"/>
              <a:t>Eesnimi Perenimi</a:t>
            </a:r>
          </a:p>
          <a:p>
            <a:r>
              <a:rPr lang="et-EE" dirty="0"/>
              <a:t>eesnimi.perenimi@agri.ee</a:t>
            </a:r>
          </a:p>
          <a:p>
            <a:endParaRPr lang="et-EE" dirty="0"/>
          </a:p>
        </p:txBody>
      </p:sp>
      <p:pic>
        <p:nvPicPr>
          <p:cNvPr id="6"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500479" y="218895"/>
            <a:ext cx="4689646" cy="13845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3042798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Whit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902049" y="2454249"/>
            <a:ext cx="9754101" cy="1804595"/>
          </a:xfrm>
        </p:spPr>
        <p:txBody>
          <a:bodyPr tIns="86400" anchor="t" anchorCtr="0"/>
          <a:lstStyle>
            <a:lvl1pPr algn="l">
              <a:defRPr sz="4230"/>
            </a:lvl1pPr>
          </a:lstStyle>
          <a:p>
            <a:r>
              <a:rPr lang="et-EE" dirty="0"/>
              <a:t>Slaidiesitluse </a:t>
            </a:r>
            <a:br>
              <a:rPr lang="et-EE" dirty="0"/>
            </a:br>
            <a:r>
              <a:rPr lang="et-EE" dirty="0"/>
              <a:t>pealkiri</a:t>
            </a:r>
            <a:endParaRPr lang="en-US" dirty="0"/>
          </a:p>
        </p:txBody>
      </p:sp>
      <p:sp>
        <p:nvSpPr>
          <p:cNvPr id="3" name="Subtitle 2"/>
          <p:cNvSpPr>
            <a:spLocks noGrp="1"/>
          </p:cNvSpPr>
          <p:nvPr>
            <p:ph type="subTitle" idx="1" hasCustomPrompt="1"/>
          </p:nvPr>
        </p:nvSpPr>
        <p:spPr>
          <a:xfrm>
            <a:off x="1902049" y="4536753"/>
            <a:ext cx="9754101" cy="1732411"/>
          </a:xfrm>
        </p:spPr>
        <p:txBody>
          <a:bodyPr/>
          <a:lstStyle>
            <a:lvl1pPr marL="0" indent="0" algn="l">
              <a:spcAft>
                <a:spcPts val="0"/>
              </a:spcAft>
              <a:buNone/>
              <a:defRPr sz="1929" b="0"/>
            </a:lvl1pPr>
            <a:lvl2pPr marL="339263" indent="0" algn="ctr">
              <a:buNone/>
              <a:defRPr sz="1484"/>
            </a:lvl2pPr>
            <a:lvl3pPr marL="678525" indent="0" algn="ctr">
              <a:buNone/>
              <a:defRPr sz="1335"/>
            </a:lvl3pPr>
            <a:lvl4pPr marL="1017787" indent="0" algn="ctr">
              <a:buNone/>
              <a:defRPr sz="1187"/>
            </a:lvl4pPr>
            <a:lvl5pPr marL="1357049" indent="0" algn="ctr">
              <a:buNone/>
              <a:defRPr sz="1187"/>
            </a:lvl5pPr>
            <a:lvl6pPr marL="1696312" indent="0" algn="ctr">
              <a:buNone/>
              <a:defRPr sz="1187"/>
            </a:lvl6pPr>
            <a:lvl7pPr marL="2035574" indent="0" algn="ctr">
              <a:buNone/>
              <a:defRPr sz="1187"/>
            </a:lvl7pPr>
            <a:lvl8pPr marL="2374837" indent="0" algn="ctr">
              <a:buNone/>
              <a:defRPr sz="1187"/>
            </a:lvl8pPr>
            <a:lvl9pPr marL="2714099" indent="0" algn="ctr">
              <a:buNone/>
              <a:defRPr sz="1187"/>
            </a:lvl9pPr>
          </a:lstStyle>
          <a:p>
            <a:r>
              <a:rPr lang="et-EE" dirty="0"/>
              <a:t>Eesnimi Perenimi</a:t>
            </a:r>
            <a:br>
              <a:rPr lang="et-EE" dirty="0"/>
            </a:br>
            <a:r>
              <a:rPr lang="et-EE" dirty="0"/>
              <a:t>asutuse nimetus / ametinimetus</a:t>
            </a:r>
            <a:br>
              <a:rPr lang="et-EE" dirty="0"/>
            </a:br>
            <a:r>
              <a:rPr lang="et-EE" dirty="0"/>
              <a:t/>
            </a:r>
            <a:br>
              <a:rPr lang="et-EE" dirty="0"/>
            </a:br>
            <a:r>
              <a:rPr lang="et-EE" dirty="0"/>
              <a:t>14.12.2013</a:t>
            </a:r>
            <a:endParaRPr lang="en-US" dirty="0"/>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505071" y="220249"/>
            <a:ext cx="4690025" cy="138465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291067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Whit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902049" y="2454251"/>
            <a:ext cx="9754101" cy="974751"/>
          </a:xfrm>
        </p:spPr>
        <p:txBody>
          <a:bodyPr tIns="86400" anchor="t" anchorCtr="0"/>
          <a:lstStyle>
            <a:lvl1pPr algn="l">
              <a:defRPr sz="4230"/>
            </a:lvl1pPr>
          </a:lstStyle>
          <a:p>
            <a:r>
              <a:rPr lang="et-EE" dirty="0"/>
              <a:t>Aitäh!</a:t>
            </a:r>
            <a:endParaRPr lang="en-US" dirty="0"/>
          </a:p>
        </p:txBody>
      </p:sp>
      <p:sp>
        <p:nvSpPr>
          <p:cNvPr id="8" name="Subtitle 2"/>
          <p:cNvSpPr>
            <a:spLocks noGrp="1"/>
          </p:cNvSpPr>
          <p:nvPr>
            <p:ph type="subTitle" idx="1" hasCustomPrompt="1"/>
          </p:nvPr>
        </p:nvSpPr>
        <p:spPr>
          <a:xfrm>
            <a:off x="1902049" y="3645577"/>
            <a:ext cx="9754101" cy="1732411"/>
          </a:xfrm>
        </p:spPr>
        <p:txBody>
          <a:bodyPr/>
          <a:lstStyle>
            <a:lvl1pPr marL="0" indent="0" algn="l">
              <a:spcAft>
                <a:spcPts val="0"/>
              </a:spcAft>
              <a:buNone/>
              <a:defRPr sz="1929" b="0"/>
            </a:lvl1pPr>
            <a:lvl2pPr marL="339263" indent="0" algn="ctr">
              <a:buNone/>
              <a:defRPr sz="1484"/>
            </a:lvl2pPr>
            <a:lvl3pPr marL="678525" indent="0" algn="ctr">
              <a:buNone/>
              <a:defRPr sz="1335"/>
            </a:lvl3pPr>
            <a:lvl4pPr marL="1017787" indent="0" algn="ctr">
              <a:buNone/>
              <a:defRPr sz="1187"/>
            </a:lvl4pPr>
            <a:lvl5pPr marL="1357049" indent="0" algn="ctr">
              <a:buNone/>
              <a:defRPr sz="1187"/>
            </a:lvl5pPr>
            <a:lvl6pPr marL="1696312" indent="0" algn="ctr">
              <a:buNone/>
              <a:defRPr sz="1187"/>
            </a:lvl6pPr>
            <a:lvl7pPr marL="2035574" indent="0" algn="ctr">
              <a:buNone/>
              <a:defRPr sz="1187"/>
            </a:lvl7pPr>
            <a:lvl8pPr marL="2374837" indent="0" algn="ctr">
              <a:buNone/>
              <a:defRPr sz="1187"/>
            </a:lvl8pPr>
            <a:lvl9pPr marL="2714099" indent="0" algn="ctr">
              <a:buNone/>
              <a:defRPr sz="1187"/>
            </a:lvl9pPr>
          </a:lstStyle>
          <a:p>
            <a:r>
              <a:rPr lang="et-EE" dirty="0"/>
              <a:t>Eesnimi Perenimi</a:t>
            </a:r>
          </a:p>
          <a:p>
            <a:r>
              <a:rPr lang="et-EE" dirty="0"/>
              <a:t>eesnimi.perenimi@agri.ee</a:t>
            </a:r>
          </a:p>
          <a:p>
            <a:endParaRPr lang="et-EE" dirty="0"/>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500479" y="218895"/>
            <a:ext cx="4689646" cy="13845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6960809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501924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1757" y="302396"/>
            <a:ext cx="12286627" cy="12636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dirty="0"/>
              <a:t>Click to edit the title text format</a:t>
            </a:r>
          </a:p>
        </p:txBody>
      </p:sp>
      <p:sp>
        <p:nvSpPr>
          <p:cNvPr id="1026" name="Rectangle 2"/>
          <p:cNvSpPr>
            <a:spLocks noGrp="1" noChangeArrowheads="1"/>
          </p:cNvSpPr>
          <p:nvPr>
            <p:ph type="body" idx="1"/>
          </p:nvPr>
        </p:nvSpPr>
        <p:spPr bwMode="auto">
          <a:xfrm>
            <a:off x="681757" y="1772991"/>
            <a:ext cx="12286627" cy="45247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1027" name="Rectangle 3"/>
          <p:cNvSpPr>
            <a:spLocks noGrp="1" noChangeArrowheads="1"/>
          </p:cNvSpPr>
          <p:nvPr>
            <p:ph type="dt"/>
          </p:nvPr>
        </p:nvSpPr>
        <p:spPr bwMode="auto">
          <a:xfrm>
            <a:off x="681757" y="6904155"/>
            <a:ext cx="3178651" cy="52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537165" algn="l"/>
                <a:tab pos="1074331" algn="l"/>
                <a:tab pos="1611496" algn="l"/>
              </a:tabLst>
              <a:defRPr sz="1039">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8" name="Rectangle 4"/>
          <p:cNvSpPr>
            <a:spLocks noGrp="1" noChangeArrowheads="1"/>
          </p:cNvSpPr>
          <p:nvPr>
            <p:ph type="ftr"/>
          </p:nvPr>
        </p:nvSpPr>
        <p:spPr bwMode="auto">
          <a:xfrm>
            <a:off x="4671198" y="6904155"/>
            <a:ext cx="4327095" cy="52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537165" algn="l"/>
                <a:tab pos="1074331" algn="l"/>
                <a:tab pos="1611496" algn="l"/>
                <a:tab pos="2148662" algn="l"/>
              </a:tabLst>
              <a:defRPr sz="1039">
                <a:solidFill>
                  <a:srgbClr val="000000"/>
                </a:solidFill>
                <a:latin typeface="Times New Roman" panose="02020603050405020304" pitchFamily="18" charset="0"/>
                <a:cs typeface="Arial Unicode MS" panose="020B0604020202020204" pitchFamily="34" charset="-128"/>
              </a:defRPr>
            </a:lvl1pPr>
          </a:lstStyle>
          <a:p>
            <a:endParaRPr lang="et-EE" altLang="en-US"/>
          </a:p>
        </p:txBody>
      </p:sp>
      <p:sp>
        <p:nvSpPr>
          <p:cNvPr id="1029" name="Rectangle 5"/>
          <p:cNvSpPr>
            <a:spLocks noGrp="1" noChangeArrowheads="1"/>
          </p:cNvSpPr>
          <p:nvPr>
            <p:ph type="sldNum"/>
          </p:nvPr>
        </p:nvSpPr>
        <p:spPr bwMode="auto">
          <a:xfrm>
            <a:off x="9791884" y="6904155"/>
            <a:ext cx="3178651" cy="520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537165" algn="l"/>
                <a:tab pos="1074331" algn="l"/>
                <a:tab pos="1611496" algn="l"/>
              </a:tabLst>
              <a:defRPr sz="1039">
                <a:solidFill>
                  <a:srgbClr val="000000"/>
                </a:solidFill>
                <a:latin typeface="Times New Roman" panose="02020603050405020304" pitchFamily="18" charset="0"/>
                <a:cs typeface="Arial Unicode MS" panose="020B0604020202020204" pitchFamily="34" charset="-128"/>
              </a:defRPr>
            </a:lvl1pPr>
          </a:lstStyle>
          <a:p>
            <a:fld id="{91A857D3-8977-4B76-8A8E-76EC884CC3A4}" type="slidenum">
              <a:rPr lang="et-EE" altLang="en-US"/>
              <a:pPr/>
              <a:t>‹#›</a:t>
            </a:fld>
            <a:endParaRPr lang="et-EE" altLang="en-US"/>
          </a:p>
        </p:txBody>
      </p:sp>
    </p:spTree>
    <p:extLst>
      <p:ext uri="{BB962C8B-B14F-4D97-AF65-F5344CB8AC3E}">
        <p14:creationId xmlns:p14="http://schemas.microsoft.com/office/powerpoint/2010/main" val="30666295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kern="1200">
          <a:solidFill>
            <a:srgbClr val="000000"/>
          </a:solidFill>
          <a:latin typeface="+mj-lt"/>
          <a:ea typeface="+mj-ea"/>
          <a:cs typeface="+mj-cs"/>
        </a:defRPr>
      </a:lvl1pPr>
      <a:lvl2pPr marL="551302" indent="-212039"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a:solidFill>
            <a:srgbClr val="000000"/>
          </a:solidFill>
          <a:latin typeface="Roboto Condensed" panose="02000000000000000000" pitchFamily="2" charset="0"/>
          <a:ea typeface="Microsoft YaHei" panose="020B0503020204020204" pitchFamily="34" charset="-122"/>
        </a:defRPr>
      </a:lvl2pPr>
      <a:lvl3pPr marL="848156" indent="-169631"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a:solidFill>
            <a:srgbClr val="000000"/>
          </a:solidFill>
          <a:latin typeface="Roboto Condensed" panose="02000000000000000000" pitchFamily="2" charset="0"/>
          <a:ea typeface="Microsoft YaHei" panose="020B0503020204020204" pitchFamily="34" charset="-122"/>
        </a:defRPr>
      </a:lvl3pPr>
      <a:lvl4pPr marL="1187418" indent="-169631"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a:solidFill>
            <a:srgbClr val="000000"/>
          </a:solidFill>
          <a:latin typeface="Roboto Condensed" panose="02000000000000000000" pitchFamily="2" charset="0"/>
          <a:ea typeface="Microsoft YaHei" panose="020B0503020204020204" pitchFamily="34" charset="-122"/>
        </a:defRPr>
      </a:lvl4pPr>
      <a:lvl5pPr marL="1526680" indent="-169631"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a:solidFill>
            <a:srgbClr val="000000"/>
          </a:solidFill>
          <a:latin typeface="Roboto Condensed" panose="02000000000000000000" pitchFamily="2" charset="0"/>
          <a:ea typeface="Microsoft YaHei" panose="020B0503020204020204" pitchFamily="34" charset="-122"/>
        </a:defRPr>
      </a:lvl5pPr>
      <a:lvl6pPr marL="1865943" indent="-169631"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a:solidFill>
            <a:srgbClr val="000000"/>
          </a:solidFill>
          <a:latin typeface="Roboto Condensed" panose="02000000000000000000" pitchFamily="2" charset="0"/>
          <a:ea typeface="Microsoft YaHei" panose="020B0503020204020204" pitchFamily="34" charset="-122"/>
        </a:defRPr>
      </a:lvl6pPr>
      <a:lvl7pPr marL="2205206" indent="-169631"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a:solidFill>
            <a:srgbClr val="000000"/>
          </a:solidFill>
          <a:latin typeface="Roboto Condensed" panose="02000000000000000000" pitchFamily="2" charset="0"/>
          <a:ea typeface="Microsoft YaHei" panose="020B0503020204020204" pitchFamily="34" charset="-122"/>
        </a:defRPr>
      </a:lvl7pPr>
      <a:lvl8pPr marL="2544467" indent="-169631"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a:solidFill>
            <a:srgbClr val="000000"/>
          </a:solidFill>
          <a:latin typeface="Roboto Condensed" panose="02000000000000000000" pitchFamily="2" charset="0"/>
          <a:ea typeface="Microsoft YaHei" panose="020B0503020204020204" pitchFamily="34" charset="-122"/>
        </a:defRPr>
      </a:lvl8pPr>
      <a:lvl9pPr marL="2883730" indent="-169631" algn="l" defTabSz="333373" rtl="0" eaLnBrk="1" fontAlgn="base" hangingPunct="1">
        <a:lnSpc>
          <a:spcPct val="88000"/>
        </a:lnSpc>
        <a:spcBef>
          <a:spcPct val="0"/>
        </a:spcBef>
        <a:spcAft>
          <a:spcPct val="0"/>
        </a:spcAft>
        <a:buClr>
          <a:srgbClr val="000000"/>
        </a:buClr>
        <a:buSzPct val="100000"/>
        <a:buFont typeface="Times New Roman" panose="02020603050405020304" pitchFamily="18" charset="0"/>
        <a:defRPr sz="4230">
          <a:solidFill>
            <a:srgbClr val="000000"/>
          </a:solidFill>
          <a:latin typeface="Roboto Condensed" panose="02000000000000000000" pitchFamily="2" charset="0"/>
          <a:ea typeface="Microsoft YaHei" panose="020B0503020204020204" pitchFamily="34" charset="-122"/>
        </a:defRPr>
      </a:lvl9pPr>
    </p:titleStyle>
    <p:bodyStyle>
      <a:lvl1pPr marL="254447" indent="-254447" algn="l" defTabSz="333373" rtl="0" eaLnBrk="1" fontAlgn="base" hangingPunct="1">
        <a:lnSpc>
          <a:spcPct val="110000"/>
        </a:lnSpc>
        <a:spcBef>
          <a:spcPct val="0"/>
        </a:spcBef>
        <a:spcAft>
          <a:spcPts val="1049"/>
        </a:spcAft>
        <a:buClr>
          <a:srgbClr val="000000"/>
        </a:buClr>
        <a:buSzPct val="100000"/>
        <a:buFont typeface="Times New Roman" panose="02020603050405020304" pitchFamily="18" charset="0"/>
        <a:defRPr sz="2374" kern="1200">
          <a:solidFill>
            <a:srgbClr val="000000"/>
          </a:solidFill>
          <a:latin typeface="+mn-lt"/>
          <a:ea typeface="+mn-ea"/>
          <a:cs typeface="+mn-cs"/>
        </a:defRPr>
      </a:lvl1pPr>
      <a:lvl2pPr marL="551302" indent="-212039" algn="l" defTabSz="333373" rtl="0" eaLnBrk="1" fontAlgn="base" hangingPunct="1">
        <a:lnSpc>
          <a:spcPct val="110000"/>
        </a:lnSpc>
        <a:spcBef>
          <a:spcPct val="0"/>
        </a:spcBef>
        <a:spcAft>
          <a:spcPts val="844"/>
        </a:spcAft>
        <a:buClr>
          <a:srgbClr val="000000"/>
        </a:buClr>
        <a:buSzPct val="100000"/>
        <a:buFont typeface="Times New Roman" panose="02020603050405020304" pitchFamily="18" charset="0"/>
        <a:defRPr sz="2077" kern="1200">
          <a:solidFill>
            <a:srgbClr val="000000"/>
          </a:solidFill>
          <a:latin typeface="+mn-lt"/>
          <a:ea typeface="+mn-ea"/>
          <a:cs typeface="+mn-cs"/>
        </a:defRPr>
      </a:lvl2pPr>
      <a:lvl3pPr marL="848156" indent="-169631" algn="l" defTabSz="333373" rtl="0" eaLnBrk="1" fontAlgn="base" hangingPunct="1">
        <a:lnSpc>
          <a:spcPct val="110000"/>
        </a:lnSpc>
        <a:spcBef>
          <a:spcPct val="0"/>
        </a:spcBef>
        <a:spcAft>
          <a:spcPts val="631"/>
        </a:spcAft>
        <a:buClr>
          <a:srgbClr val="000000"/>
        </a:buClr>
        <a:buSzPct val="100000"/>
        <a:buFont typeface="Times New Roman" panose="02020603050405020304" pitchFamily="18" charset="0"/>
        <a:defRPr sz="1781" kern="1200">
          <a:solidFill>
            <a:srgbClr val="000000"/>
          </a:solidFill>
          <a:latin typeface="+mn-lt"/>
          <a:ea typeface="+mn-ea"/>
          <a:cs typeface="+mn-cs"/>
        </a:defRPr>
      </a:lvl3pPr>
      <a:lvl4pPr marL="1187418" indent="-169631" algn="l" defTabSz="333373" rtl="0" eaLnBrk="1" fontAlgn="base" hangingPunct="1">
        <a:lnSpc>
          <a:spcPct val="110000"/>
        </a:lnSpc>
        <a:spcBef>
          <a:spcPct val="0"/>
        </a:spcBef>
        <a:spcAft>
          <a:spcPts val="426"/>
        </a:spcAft>
        <a:buClr>
          <a:srgbClr val="000000"/>
        </a:buClr>
        <a:buSzPct val="100000"/>
        <a:buFont typeface="Times New Roman" panose="02020603050405020304" pitchFamily="18" charset="0"/>
        <a:defRPr sz="1484" kern="1200">
          <a:solidFill>
            <a:srgbClr val="000000"/>
          </a:solidFill>
          <a:latin typeface="+mn-lt"/>
          <a:ea typeface="+mn-ea"/>
          <a:cs typeface="+mn-cs"/>
        </a:defRPr>
      </a:lvl4pPr>
      <a:lvl5pPr marL="1526680" indent="-169631" algn="l" defTabSz="333373" rtl="0" eaLnBrk="1" fontAlgn="base" hangingPunct="1">
        <a:lnSpc>
          <a:spcPct val="110000"/>
        </a:lnSpc>
        <a:spcBef>
          <a:spcPct val="0"/>
        </a:spcBef>
        <a:spcAft>
          <a:spcPts val="214"/>
        </a:spcAft>
        <a:buClr>
          <a:srgbClr val="000000"/>
        </a:buClr>
        <a:buSzPct val="100000"/>
        <a:buFont typeface="Times New Roman" panose="02020603050405020304" pitchFamily="18" charset="0"/>
        <a:defRPr sz="1484" kern="1200">
          <a:solidFill>
            <a:srgbClr val="000000"/>
          </a:solidFill>
          <a:latin typeface="+mn-lt"/>
          <a:ea typeface="+mn-ea"/>
          <a:cs typeface="+mn-cs"/>
        </a:defRPr>
      </a:lvl5pPr>
      <a:lvl6pPr marL="1865943" indent="-169631" algn="l" defTabSz="678525" rtl="0" eaLnBrk="1" latinLnBrk="0" hangingPunct="1">
        <a:lnSpc>
          <a:spcPct val="90000"/>
        </a:lnSpc>
        <a:spcBef>
          <a:spcPts val="371"/>
        </a:spcBef>
        <a:buFont typeface="Arial" panose="020B0604020202020204" pitchFamily="34" charset="0"/>
        <a:buChar char="•"/>
        <a:defRPr sz="1335" kern="1200">
          <a:solidFill>
            <a:schemeClr val="tx1"/>
          </a:solidFill>
          <a:latin typeface="+mn-lt"/>
          <a:ea typeface="+mn-ea"/>
          <a:cs typeface="+mn-cs"/>
        </a:defRPr>
      </a:lvl6pPr>
      <a:lvl7pPr marL="2205206" indent="-169631" algn="l" defTabSz="678525" rtl="0" eaLnBrk="1" latinLnBrk="0" hangingPunct="1">
        <a:lnSpc>
          <a:spcPct val="90000"/>
        </a:lnSpc>
        <a:spcBef>
          <a:spcPts val="371"/>
        </a:spcBef>
        <a:buFont typeface="Arial" panose="020B0604020202020204" pitchFamily="34" charset="0"/>
        <a:buChar char="•"/>
        <a:defRPr sz="1335" kern="1200">
          <a:solidFill>
            <a:schemeClr val="tx1"/>
          </a:solidFill>
          <a:latin typeface="+mn-lt"/>
          <a:ea typeface="+mn-ea"/>
          <a:cs typeface="+mn-cs"/>
        </a:defRPr>
      </a:lvl7pPr>
      <a:lvl8pPr marL="2544467" indent="-169631" algn="l" defTabSz="678525" rtl="0" eaLnBrk="1" latinLnBrk="0" hangingPunct="1">
        <a:lnSpc>
          <a:spcPct val="90000"/>
        </a:lnSpc>
        <a:spcBef>
          <a:spcPts val="371"/>
        </a:spcBef>
        <a:buFont typeface="Arial" panose="020B0604020202020204" pitchFamily="34" charset="0"/>
        <a:buChar char="•"/>
        <a:defRPr sz="1335" kern="1200">
          <a:solidFill>
            <a:schemeClr val="tx1"/>
          </a:solidFill>
          <a:latin typeface="+mn-lt"/>
          <a:ea typeface="+mn-ea"/>
          <a:cs typeface="+mn-cs"/>
        </a:defRPr>
      </a:lvl8pPr>
      <a:lvl9pPr marL="2883730" indent="-169631" algn="l" defTabSz="678525" rtl="0" eaLnBrk="1" latinLnBrk="0" hangingPunct="1">
        <a:lnSpc>
          <a:spcPct val="90000"/>
        </a:lnSpc>
        <a:spcBef>
          <a:spcPts val="371"/>
        </a:spcBef>
        <a:buFont typeface="Arial" panose="020B0604020202020204" pitchFamily="34" charset="0"/>
        <a:buChar char="•"/>
        <a:defRPr sz="1335" kern="1200">
          <a:solidFill>
            <a:schemeClr val="tx1"/>
          </a:solidFill>
          <a:latin typeface="+mn-lt"/>
          <a:ea typeface="+mn-ea"/>
          <a:cs typeface="+mn-cs"/>
        </a:defRPr>
      </a:lvl9pPr>
    </p:bodyStyle>
    <p:otherStyle>
      <a:defPPr>
        <a:defRPr lang="en-US"/>
      </a:defPPr>
      <a:lvl1pPr marL="0" algn="l" defTabSz="678525" rtl="0" eaLnBrk="1" latinLnBrk="0" hangingPunct="1">
        <a:defRPr sz="1335" kern="1200">
          <a:solidFill>
            <a:schemeClr val="tx1"/>
          </a:solidFill>
          <a:latin typeface="+mn-lt"/>
          <a:ea typeface="+mn-ea"/>
          <a:cs typeface="+mn-cs"/>
        </a:defRPr>
      </a:lvl1pPr>
      <a:lvl2pPr marL="339263" algn="l" defTabSz="678525" rtl="0" eaLnBrk="1" latinLnBrk="0" hangingPunct="1">
        <a:defRPr sz="1335" kern="1200">
          <a:solidFill>
            <a:schemeClr val="tx1"/>
          </a:solidFill>
          <a:latin typeface="+mn-lt"/>
          <a:ea typeface="+mn-ea"/>
          <a:cs typeface="+mn-cs"/>
        </a:defRPr>
      </a:lvl2pPr>
      <a:lvl3pPr marL="678525" algn="l" defTabSz="678525" rtl="0" eaLnBrk="1" latinLnBrk="0" hangingPunct="1">
        <a:defRPr sz="1335" kern="1200">
          <a:solidFill>
            <a:schemeClr val="tx1"/>
          </a:solidFill>
          <a:latin typeface="+mn-lt"/>
          <a:ea typeface="+mn-ea"/>
          <a:cs typeface="+mn-cs"/>
        </a:defRPr>
      </a:lvl3pPr>
      <a:lvl4pPr marL="1017787" algn="l" defTabSz="678525" rtl="0" eaLnBrk="1" latinLnBrk="0" hangingPunct="1">
        <a:defRPr sz="1335" kern="1200">
          <a:solidFill>
            <a:schemeClr val="tx1"/>
          </a:solidFill>
          <a:latin typeface="+mn-lt"/>
          <a:ea typeface="+mn-ea"/>
          <a:cs typeface="+mn-cs"/>
        </a:defRPr>
      </a:lvl4pPr>
      <a:lvl5pPr marL="1357049" algn="l" defTabSz="678525" rtl="0" eaLnBrk="1" latinLnBrk="0" hangingPunct="1">
        <a:defRPr sz="1335" kern="1200">
          <a:solidFill>
            <a:schemeClr val="tx1"/>
          </a:solidFill>
          <a:latin typeface="+mn-lt"/>
          <a:ea typeface="+mn-ea"/>
          <a:cs typeface="+mn-cs"/>
        </a:defRPr>
      </a:lvl5pPr>
      <a:lvl6pPr marL="1696312" algn="l" defTabSz="678525" rtl="0" eaLnBrk="1" latinLnBrk="0" hangingPunct="1">
        <a:defRPr sz="1335" kern="1200">
          <a:solidFill>
            <a:schemeClr val="tx1"/>
          </a:solidFill>
          <a:latin typeface="+mn-lt"/>
          <a:ea typeface="+mn-ea"/>
          <a:cs typeface="+mn-cs"/>
        </a:defRPr>
      </a:lvl6pPr>
      <a:lvl7pPr marL="2035574" algn="l" defTabSz="678525" rtl="0" eaLnBrk="1" latinLnBrk="0" hangingPunct="1">
        <a:defRPr sz="1335" kern="1200">
          <a:solidFill>
            <a:schemeClr val="tx1"/>
          </a:solidFill>
          <a:latin typeface="+mn-lt"/>
          <a:ea typeface="+mn-ea"/>
          <a:cs typeface="+mn-cs"/>
        </a:defRPr>
      </a:lvl7pPr>
      <a:lvl8pPr marL="2374837" algn="l" defTabSz="678525" rtl="0" eaLnBrk="1" latinLnBrk="0" hangingPunct="1">
        <a:defRPr sz="1335" kern="1200">
          <a:solidFill>
            <a:schemeClr val="tx1"/>
          </a:solidFill>
          <a:latin typeface="+mn-lt"/>
          <a:ea typeface="+mn-ea"/>
          <a:cs typeface="+mn-cs"/>
        </a:defRPr>
      </a:lvl8pPr>
      <a:lvl9pPr marL="2714099" algn="l" defTabSz="678525" rtl="0" eaLnBrk="1" latinLnBrk="0" hangingPunct="1">
        <a:defRPr sz="13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8343" y="2057356"/>
            <a:ext cx="7302857" cy="2173012"/>
          </a:xfrm>
        </p:spPr>
        <p:txBody>
          <a:bodyPr/>
          <a:lstStyle/>
          <a:p>
            <a:r>
              <a:rPr lang="et-EE" sz="4010" b="1" dirty="0" smtClean="0"/>
              <a:t>Põllumajanduskeskkonna ning mahepõllumajanduse pindalatoetuste määruste muutused 2020 </a:t>
            </a:r>
            <a:r>
              <a:rPr lang="et-EE" sz="4010" b="1" dirty="0"/>
              <a:t/>
            </a:r>
            <a:br>
              <a:rPr lang="et-EE" sz="4010" b="1" dirty="0"/>
            </a:br>
            <a:r>
              <a:rPr lang="et-EE" sz="4010" b="1" dirty="0"/>
              <a:t/>
            </a:r>
            <a:br>
              <a:rPr lang="et-EE" sz="4010" b="1" dirty="0"/>
            </a:br>
            <a:endParaRPr lang="et-EE" sz="2524" b="1" dirty="0"/>
          </a:p>
        </p:txBody>
      </p:sp>
      <p:sp>
        <p:nvSpPr>
          <p:cNvPr id="3" name="Subtitle 2"/>
          <p:cNvSpPr>
            <a:spLocks noGrp="1"/>
          </p:cNvSpPr>
          <p:nvPr>
            <p:ph type="subTitle" idx="1"/>
          </p:nvPr>
        </p:nvSpPr>
        <p:spPr>
          <a:xfrm>
            <a:off x="2342025" y="4584069"/>
            <a:ext cx="6842688" cy="1501138"/>
          </a:xfrm>
        </p:spPr>
        <p:txBody>
          <a:bodyPr/>
          <a:lstStyle/>
          <a:p>
            <a:endParaRPr lang="et-EE" sz="2005" dirty="0"/>
          </a:p>
          <a:p>
            <a:r>
              <a:rPr lang="et-EE" sz="2005" dirty="0" smtClean="0"/>
              <a:t>Merili Simmer, Martti Mandel, Karin Zereen</a:t>
            </a:r>
            <a:endParaRPr lang="et-EE" sz="2005" dirty="0"/>
          </a:p>
          <a:p>
            <a:r>
              <a:rPr lang="et-EE" sz="2005" dirty="0"/>
              <a:t>Maaeluministeerium</a:t>
            </a:r>
          </a:p>
          <a:p>
            <a:r>
              <a:rPr lang="et-EE" sz="1805" dirty="0" smtClean="0"/>
              <a:t>25.03.2020</a:t>
            </a:r>
            <a:endParaRPr lang="et-EE" sz="1805" dirty="0"/>
          </a:p>
        </p:txBody>
      </p:sp>
    </p:spTree>
    <p:extLst>
      <p:ext uri="{BB962C8B-B14F-4D97-AF65-F5344CB8AC3E}">
        <p14:creationId xmlns:p14="http://schemas.microsoft.com/office/powerpoint/2010/main" val="1731683709"/>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a:solidFill>
                  <a:srgbClr val="0084D1"/>
                </a:solidFill>
              </a:rPr>
              <a:t>Kohustuse suurendamine </a:t>
            </a:r>
            <a:endParaRPr lang="et-EE" sz="3208" dirty="0">
              <a:solidFill>
                <a:srgbClr val="0084D1"/>
              </a:solidFill>
            </a:endParaRPr>
          </a:p>
        </p:txBody>
      </p:sp>
      <p:sp>
        <p:nvSpPr>
          <p:cNvPr id="3" name="Content Placeholder 2"/>
          <p:cNvSpPr>
            <a:spLocks noGrp="1"/>
          </p:cNvSpPr>
          <p:nvPr>
            <p:ph idx="1"/>
          </p:nvPr>
        </p:nvSpPr>
        <p:spPr>
          <a:xfrm>
            <a:off x="955965" y="1773382"/>
            <a:ext cx="10169236" cy="3907473"/>
          </a:xfrm>
        </p:spPr>
        <p:txBody>
          <a:bodyPr/>
          <a:lstStyle/>
          <a:p>
            <a:r>
              <a:rPr lang="et-EE" sz="2400" dirty="0"/>
              <a:t>K</a:t>
            </a:r>
            <a:r>
              <a:rPr lang="et-EE" sz="2400" dirty="0" smtClean="0"/>
              <a:t>olme </a:t>
            </a:r>
            <a:r>
              <a:rPr lang="et-EE" sz="2400" dirty="0"/>
              <a:t>toetuse puhul </a:t>
            </a:r>
            <a:r>
              <a:rPr lang="et-EE" sz="2400" dirty="0" smtClean="0"/>
              <a:t>on kehtestatud piirangud </a:t>
            </a:r>
            <a:r>
              <a:rPr lang="et-EE" sz="2400" dirty="0"/>
              <a:t>kohustusealuse maa </a:t>
            </a:r>
            <a:r>
              <a:rPr lang="et-EE" sz="2400" b="1" dirty="0"/>
              <a:t>pindala suurendamise</a:t>
            </a:r>
            <a:r>
              <a:rPr lang="et-EE" sz="2400" dirty="0"/>
              <a:t> </a:t>
            </a:r>
            <a:r>
              <a:rPr lang="et-EE" sz="2400" dirty="0" smtClean="0"/>
              <a:t>kohta. </a:t>
            </a:r>
          </a:p>
          <a:p>
            <a:pPr marL="342900" indent="-342900">
              <a:buFont typeface="Arial" panose="020B0604020202020204" pitchFamily="34" charset="0"/>
              <a:buChar char="•"/>
            </a:pPr>
            <a:r>
              <a:rPr lang="et-EE" sz="2400" dirty="0" smtClean="0"/>
              <a:t>Keskkonnasõbraliku </a:t>
            </a:r>
            <a:r>
              <a:rPr lang="et-EE" sz="2400" b="1" dirty="0"/>
              <a:t>puuvilja- ja marjakasvatuse </a:t>
            </a:r>
            <a:r>
              <a:rPr lang="et-EE" sz="2400" dirty="0"/>
              <a:t>toetuse puhul ei lubata esimese kohustuseaasta kohustusealuse maa pindala suurendada </a:t>
            </a:r>
            <a:r>
              <a:rPr lang="et-EE" sz="2400" b="1" dirty="0"/>
              <a:t>üle 15 </a:t>
            </a:r>
            <a:r>
              <a:rPr lang="et-EE" sz="2400" b="1" dirty="0" smtClean="0"/>
              <a:t>protsendi</a:t>
            </a:r>
          </a:p>
          <a:p>
            <a:pPr marL="342900" indent="-342900">
              <a:buFont typeface="Arial" panose="020B0604020202020204" pitchFamily="34" charset="0"/>
              <a:buChar char="•"/>
            </a:pPr>
            <a:r>
              <a:rPr lang="et-EE" sz="2400" b="1" dirty="0" smtClean="0"/>
              <a:t>Piirkondliku </a:t>
            </a:r>
            <a:r>
              <a:rPr lang="et-EE" sz="2400" b="1" dirty="0"/>
              <a:t>mullakaitse </a:t>
            </a:r>
            <a:r>
              <a:rPr lang="et-EE" sz="2400" dirty="0"/>
              <a:t>toetuse puhul ei lubata esimese kohustuseaasta kohustusealuse maa pindala suurendada </a:t>
            </a:r>
            <a:r>
              <a:rPr lang="et-EE" sz="2400" dirty="0" smtClean="0"/>
              <a:t>üle </a:t>
            </a:r>
            <a:r>
              <a:rPr lang="et-EE" sz="2400" b="1" dirty="0"/>
              <a:t>20 protsendi</a:t>
            </a:r>
            <a:r>
              <a:rPr lang="et-EE" sz="2400" dirty="0"/>
              <a:t>, kuna siis algab uus kohustus. </a:t>
            </a:r>
            <a:endParaRPr lang="et-EE" sz="2400" dirty="0" smtClean="0"/>
          </a:p>
          <a:p>
            <a:pPr marL="342900" indent="-342900">
              <a:buFont typeface="Arial" panose="020B0604020202020204" pitchFamily="34" charset="0"/>
              <a:buChar char="•"/>
            </a:pPr>
            <a:r>
              <a:rPr lang="et-EE" sz="2400" dirty="0" smtClean="0"/>
              <a:t>Mahe toetuse puhul on kehtestatud erand noortele. </a:t>
            </a:r>
            <a:endParaRPr lang="et-EE" sz="2400" dirty="0"/>
          </a:p>
        </p:txBody>
      </p:sp>
    </p:spTree>
    <p:extLst>
      <p:ext uri="{BB962C8B-B14F-4D97-AF65-F5344CB8AC3E}">
        <p14:creationId xmlns:p14="http://schemas.microsoft.com/office/powerpoint/2010/main" val="4142410651"/>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541378"/>
            <a:ext cx="8894619" cy="1082757"/>
          </a:xfrm>
        </p:spPr>
        <p:txBody>
          <a:bodyPr/>
          <a:lstStyle/>
          <a:p>
            <a:pPr algn="ctr"/>
            <a:r>
              <a:rPr lang="fi-FI" sz="4010" dirty="0" err="1">
                <a:solidFill>
                  <a:srgbClr val="0084D1"/>
                </a:solidFill>
              </a:rPr>
              <a:t>Mahetoetuse</a:t>
            </a:r>
            <a:r>
              <a:rPr lang="fi-FI" sz="4010" dirty="0">
                <a:solidFill>
                  <a:srgbClr val="0084D1"/>
                </a:solidFill>
              </a:rPr>
              <a:t> </a:t>
            </a:r>
            <a:r>
              <a:rPr lang="fi-FI" sz="4010" dirty="0" err="1" smtClean="0">
                <a:solidFill>
                  <a:srgbClr val="0084D1"/>
                </a:solidFill>
              </a:rPr>
              <a:t>mee</a:t>
            </a:r>
            <a:r>
              <a:rPr lang="et-EE" sz="4010" dirty="0" smtClean="0">
                <a:solidFill>
                  <a:srgbClr val="0084D1"/>
                </a:solidFill>
              </a:rPr>
              <a:t>de:</a:t>
            </a:r>
            <a:r>
              <a:rPr lang="fi-FI" sz="4010" dirty="0" smtClean="0">
                <a:solidFill>
                  <a:srgbClr val="0084D1"/>
                </a:solidFill>
              </a:rPr>
              <a:t> </a:t>
            </a:r>
            <a:r>
              <a:rPr lang="fi-FI" sz="4010" dirty="0" err="1" smtClean="0">
                <a:solidFill>
                  <a:srgbClr val="0084D1"/>
                </a:solidFill>
              </a:rPr>
              <a:t>kohustuse</a:t>
            </a:r>
            <a:r>
              <a:rPr lang="fi-FI" sz="4010" dirty="0" smtClean="0">
                <a:solidFill>
                  <a:srgbClr val="0084D1"/>
                </a:solidFill>
              </a:rPr>
              <a:t> </a:t>
            </a:r>
            <a:r>
              <a:rPr lang="fi-FI" sz="4010" dirty="0" err="1">
                <a:solidFill>
                  <a:srgbClr val="0084D1"/>
                </a:solidFill>
              </a:rPr>
              <a:t>võtmine</a:t>
            </a:r>
            <a:r>
              <a:rPr lang="fi-FI" sz="4010" dirty="0">
                <a:solidFill>
                  <a:srgbClr val="0084D1"/>
                </a:solidFill>
              </a:rPr>
              <a:t> ja </a:t>
            </a:r>
            <a:r>
              <a:rPr lang="fi-FI" sz="4010" dirty="0" err="1">
                <a:solidFill>
                  <a:srgbClr val="0084D1"/>
                </a:solidFill>
              </a:rPr>
              <a:t>suurendamine</a:t>
            </a:r>
            <a:endParaRPr lang="et-EE" sz="3208" dirty="0">
              <a:solidFill>
                <a:srgbClr val="0084D1"/>
              </a:solidFill>
            </a:endParaRPr>
          </a:p>
        </p:txBody>
      </p:sp>
      <p:sp>
        <p:nvSpPr>
          <p:cNvPr id="3" name="Content Placeholder 2"/>
          <p:cNvSpPr>
            <a:spLocks noGrp="1"/>
          </p:cNvSpPr>
          <p:nvPr>
            <p:ph idx="1"/>
          </p:nvPr>
        </p:nvSpPr>
        <p:spPr>
          <a:xfrm>
            <a:off x="900547" y="1995054"/>
            <a:ext cx="10169236" cy="3907473"/>
          </a:xfrm>
        </p:spPr>
        <p:txBody>
          <a:bodyPr/>
          <a:lstStyle/>
          <a:p>
            <a:r>
              <a:rPr lang="et-EE" sz="2400" b="1" dirty="0"/>
              <a:t>2020. aastal mahetoetuse meede suletakse </a:t>
            </a:r>
            <a:r>
              <a:rPr lang="et-EE" sz="2400" dirty="0"/>
              <a:t>ehk ei võimaldata uusi mahetoetuse kohustusi võtta ja olemasolevaid kohustusi suurendada.</a:t>
            </a:r>
          </a:p>
          <a:p>
            <a:r>
              <a:rPr lang="et-EE" sz="2400" dirty="0"/>
              <a:t>Erandina võimaldatakse mahetoetuse kohustust kuni 15% suurendada </a:t>
            </a:r>
            <a:r>
              <a:rPr lang="et-EE" sz="2400" b="1" dirty="0"/>
              <a:t>määruse nr 53 </a:t>
            </a:r>
            <a:r>
              <a:rPr lang="et-EE" sz="2400" dirty="0"/>
              <a:t>alusel antava </a:t>
            </a:r>
            <a:r>
              <a:rPr lang="et-EE" sz="2400" b="1" dirty="0"/>
              <a:t>põllumajandusliku tegevusega alustava noore ettevõtja toetuse saajal</a:t>
            </a:r>
            <a:r>
              <a:rPr lang="et-EE" sz="2400" dirty="0" smtClean="0"/>
              <a:t>.</a:t>
            </a:r>
          </a:p>
          <a:p>
            <a:pPr marL="342900" lvl="0" indent="-342900" defTabSz="914400" fontAlgn="auto">
              <a:lnSpc>
                <a:spcPct val="100000"/>
              </a:lnSpc>
              <a:spcBef>
                <a:spcPts val="0"/>
              </a:spcBef>
              <a:spcAft>
                <a:spcPts val="0"/>
              </a:spcAft>
              <a:buClrTx/>
              <a:buSzTx/>
              <a:buFont typeface="Arial" panose="020B0604020202020204" pitchFamily="34" charset="0"/>
              <a:buChar char="•"/>
              <a:defRPr/>
            </a:pPr>
            <a:r>
              <a:rPr lang="et-EE" sz="2400" dirty="0" smtClean="0">
                <a:solidFill>
                  <a:schemeClr val="tx1"/>
                </a:solidFill>
              </a:rPr>
              <a:t>Erand </a:t>
            </a:r>
            <a:r>
              <a:rPr lang="et-EE" sz="2400" dirty="0">
                <a:solidFill>
                  <a:schemeClr val="tx1"/>
                </a:solidFill>
              </a:rPr>
              <a:t>võimaldab nendel põllumajandusliku tegevusega alustava noore ettevõtja toetuse saajatel, kes arvestasid äriplaani koostades sellega, et 2020. aastal saab mahetoetuse kohustust suurendada, äriplaanis püstitatud eesmärke täita</a:t>
            </a:r>
            <a:r>
              <a:rPr lang="et-EE" sz="2400" dirty="0" smtClean="0">
                <a:solidFill>
                  <a:schemeClr val="tx1"/>
                </a:solidFill>
              </a:rPr>
              <a:t>.</a:t>
            </a:r>
            <a:endParaRPr lang="et-EE" sz="2400" dirty="0">
              <a:solidFill>
                <a:schemeClr val="tx1"/>
              </a:solidFill>
            </a:endParaRPr>
          </a:p>
          <a:p>
            <a:pPr marL="342900" lvl="0" indent="-342900" defTabSz="914400" fontAlgn="auto">
              <a:lnSpc>
                <a:spcPct val="100000"/>
              </a:lnSpc>
              <a:spcBef>
                <a:spcPts val="0"/>
              </a:spcBef>
              <a:spcAft>
                <a:spcPts val="0"/>
              </a:spcAft>
              <a:buClrTx/>
              <a:buSzTx/>
              <a:buFont typeface="Arial" panose="020B0604020202020204" pitchFamily="34" charset="0"/>
              <a:buChar char="•"/>
              <a:defRPr/>
            </a:pPr>
            <a:r>
              <a:rPr lang="et-EE" sz="2400" dirty="0">
                <a:solidFill>
                  <a:schemeClr val="tx1"/>
                </a:solidFill>
              </a:rPr>
              <a:t>Erandi puhul ei ole lubatud mahetoetuse kohustusealuse maa pindala suurendada </a:t>
            </a:r>
            <a:r>
              <a:rPr lang="et-EE" sz="2400" b="1" dirty="0">
                <a:solidFill>
                  <a:schemeClr val="tx1"/>
                </a:solidFill>
              </a:rPr>
              <a:t>üle 15 protsendi</a:t>
            </a:r>
            <a:r>
              <a:rPr lang="et-EE" sz="2400" dirty="0">
                <a:solidFill>
                  <a:schemeClr val="tx1"/>
                </a:solidFill>
              </a:rPr>
              <a:t>, kuna siis algab uus kohustus. Lisaks jääb jätkuvalt kehtima põhimõte, et </a:t>
            </a:r>
            <a:r>
              <a:rPr lang="et-EE" sz="2400" b="1" dirty="0">
                <a:solidFill>
                  <a:schemeClr val="tx1"/>
                </a:solidFill>
              </a:rPr>
              <a:t>ülevõetud kohustust ei saa suurendada</a:t>
            </a:r>
            <a:r>
              <a:rPr lang="et-EE" sz="2400" dirty="0">
                <a:solidFill>
                  <a:schemeClr val="tx1"/>
                </a:solidFill>
              </a:rPr>
              <a:t>. </a:t>
            </a:r>
            <a:endParaRPr lang="et-EE" sz="2400" dirty="0"/>
          </a:p>
          <a:p>
            <a:endParaRPr lang="et-EE" sz="2400" dirty="0" smtClean="0"/>
          </a:p>
          <a:p>
            <a:endParaRPr lang="et-EE" sz="2400" dirty="0"/>
          </a:p>
        </p:txBody>
      </p:sp>
    </p:spTree>
    <p:extLst>
      <p:ext uri="{BB962C8B-B14F-4D97-AF65-F5344CB8AC3E}">
        <p14:creationId xmlns:p14="http://schemas.microsoft.com/office/powerpoint/2010/main" val="3927597193"/>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541378"/>
            <a:ext cx="8894619" cy="1082757"/>
          </a:xfrm>
        </p:spPr>
        <p:txBody>
          <a:bodyPr/>
          <a:lstStyle/>
          <a:p>
            <a:pPr algn="ctr"/>
            <a:r>
              <a:rPr lang="fi-FI" sz="4010" dirty="0" err="1">
                <a:solidFill>
                  <a:srgbClr val="0084D1"/>
                </a:solidFill>
              </a:rPr>
              <a:t>Mahetoetuse</a:t>
            </a:r>
            <a:r>
              <a:rPr lang="fi-FI" sz="4010" dirty="0">
                <a:solidFill>
                  <a:srgbClr val="0084D1"/>
                </a:solidFill>
              </a:rPr>
              <a:t> </a:t>
            </a:r>
            <a:r>
              <a:rPr lang="et-EE" sz="4010" dirty="0" smtClean="0">
                <a:solidFill>
                  <a:srgbClr val="0084D1"/>
                </a:solidFill>
              </a:rPr>
              <a:t>meede: </a:t>
            </a:r>
            <a:r>
              <a:rPr lang="fi-FI" sz="4010" dirty="0" err="1" smtClean="0">
                <a:solidFill>
                  <a:srgbClr val="0084D1"/>
                </a:solidFill>
              </a:rPr>
              <a:t>kohustuse</a:t>
            </a:r>
            <a:r>
              <a:rPr lang="et-EE" sz="4010" dirty="0" smtClean="0">
                <a:solidFill>
                  <a:srgbClr val="0084D1"/>
                </a:solidFill>
              </a:rPr>
              <a:t> asendamine</a:t>
            </a:r>
            <a:endParaRPr lang="et-EE" sz="3208" dirty="0">
              <a:solidFill>
                <a:srgbClr val="0084D1"/>
              </a:solidFill>
            </a:endParaRPr>
          </a:p>
        </p:txBody>
      </p:sp>
      <p:sp>
        <p:nvSpPr>
          <p:cNvPr id="3" name="Content Placeholder 2"/>
          <p:cNvSpPr>
            <a:spLocks noGrp="1"/>
          </p:cNvSpPr>
          <p:nvPr>
            <p:ph idx="1"/>
          </p:nvPr>
        </p:nvSpPr>
        <p:spPr>
          <a:xfrm>
            <a:off x="900547" y="1995054"/>
            <a:ext cx="10169236" cy="3907473"/>
          </a:xfrm>
        </p:spPr>
        <p:txBody>
          <a:bodyPr/>
          <a:lstStyle/>
          <a:p>
            <a:r>
              <a:rPr lang="et-EE" sz="2400" dirty="0"/>
              <a:t>2020. aastal </a:t>
            </a:r>
            <a:r>
              <a:rPr lang="et-EE" sz="2400" b="1" dirty="0"/>
              <a:t>ei saa </a:t>
            </a:r>
            <a:r>
              <a:rPr lang="et-EE" sz="2400" dirty="0"/>
              <a:t>mahetoetuse kohustust </a:t>
            </a:r>
            <a:r>
              <a:rPr lang="et-EE" sz="2400" b="1" dirty="0"/>
              <a:t>asendada piirkondliku veekaitse toetuse kohase maa rohumaana hoidmise kohustusega</a:t>
            </a:r>
            <a:r>
              <a:rPr lang="et-EE" sz="2400" dirty="0"/>
              <a:t>.</a:t>
            </a:r>
          </a:p>
          <a:p>
            <a:r>
              <a:rPr lang="et-EE" sz="2400" dirty="0"/>
              <a:t>Erandina on </a:t>
            </a:r>
            <a:r>
              <a:rPr lang="et-EE" sz="2400" b="1" dirty="0"/>
              <a:t>võimalik</a:t>
            </a:r>
            <a:r>
              <a:rPr lang="et-EE" sz="2400" dirty="0"/>
              <a:t> mahetoetuse kohustust </a:t>
            </a:r>
            <a:r>
              <a:rPr lang="et-EE" sz="2400" b="1" dirty="0"/>
              <a:t>asendada poolloodusliku koosluse hooldamise toetuse kohase kohustusega</a:t>
            </a:r>
            <a:r>
              <a:rPr lang="et-EE" sz="2400" dirty="0"/>
              <a:t>.</a:t>
            </a:r>
          </a:p>
          <a:p>
            <a:endParaRPr lang="et-EE" sz="2400" dirty="0"/>
          </a:p>
        </p:txBody>
      </p:sp>
    </p:spTree>
    <p:extLst>
      <p:ext uri="{BB962C8B-B14F-4D97-AF65-F5344CB8AC3E}">
        <p14:creationId xmlns:p14="http://schemas.microsoft.com/office/powerpoint/2010/main" val="2701268569"/>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2115" y="569087"/>
            <a:ext cx="7941100" cy="1082757"/>
          </a:xfrm>
        </p:spPr>
        <p:txBody>
          <a:bodyPr/>
          <a:lstStyle/>
          <a:p>
            <a:pPr algn="ctr"/>
            <a:r>
              <a:rPr lang="et-EE" sz="4010" dirty="0">
                <a:solidFill>
                  <a:srgbClr val="0084D1"/>
                </a:solidFill>
              </a:rPr>
              <a:t>Koolitused</a:t>
            </a:r>
            <a:endParaRPr lang="et-EE" sz="3208" dirty="0">
              <a:solidFill>
                <a:srgbClr val="0084D1"/>
              </a:solidFill>
            </a:endParaRPr>
          </a:p>
        </p:txBody>
      </p:sp>
      <p:sp>
        <p:nvSpPr>
          <p:cNvPr id="3" name="Content Placeholder 2"/>
          <p:cNvSpPr>
            <a:spLocks noGrp="1"/>
          </p:cNvSpPr>
          <p:nvPr>
            <p:ph idx="1"/>
          </p:nvPr>
        </p:nvSpPr>
        <p:spPr>
          <a:xfrm>
            <a:off x="955965" y="1468582"/>
            <a:ext cx="10169236" cy="3907473"/>
          </a:xfrm>
        </p:spPr>
        <p:txBody>
          <a:bodyPr/>
          <a:lstStyle/>
          <a:p>
            <a:r>
              <a:rPr lang="et-EE" sz="2400" dirty="0" smtClean="0"/>
              <a:t>Muudatustega lihtsustatakse </a:t>
            </a:r>
            <a:r>
              <a:rPr lang="et-EE" sz="2400" dirty="0"/>
              <a:t>ja </a:t>
            </a:r>
            <a:r>
              <a:rPr lang="et-EE" sz="2400" dirty="0" smtClean="0"/>
              <a:t>täpsustatakse KSM-i ja mahe </a:t>
            </a:r>
            <a:r>
              <a:rPr lang="et-EE" sz="2400" b="1" dirty="0" smtClean="0"/>
              <a:t>kohustuse </a:t>
            </a:r>
            <a:r>
              <a:rPr lang="et-EE" sz="2400" b="1" dirty="0" err="1"/>
              <a:t>ülevõtmise</a:t>
            </a:r>
            <a:r>
              <a:rPr lang="et-EE" sz="2400" b="1" dirty="0"/>
              <a:t> </a:t>
            </a:r>
            <a:r>
              <a:rPr lang="et-EE" sz="2400" dirty="0"/>
              <a:t>korral täienduskoolitusel või õppepäeval osalemise </a:t>
            </a:r>
            <a:r>
              <a:rPr lang="et-EE" sz="2400" dirty="0" smtClean="0"/>
              <a:t>nõuet</a:t>
            </a:r>
            <a:r>
              <a:rPr lang="et-EE" sz="2400" dirty="0"/>
              <a:t>. </a:t>
            </a:r>
            <a:endParaRPr lang="et-EE" sz="2400" dirty="0" smtClean="0"/>
          </a:p>
          <a:p>
            <a:r>
              <a:rPr lang="et-EE" sz="2400" b="1" dirty="0"/>
              <a:t>Keskkonnasõbraliku majandamise </a:t>
            </a:r>
            <a:r>
              <a:rPr lang="et-EE" sz="2400" dirty="0"/>
              <a:t>toetuse puhul </a:t>
            </a:r>
            <a:r>
              <a:rPr lang="et-EE" sz="2400" dirty="0" smtClean="0"/>
              <a:t>ei nõuta edaspidi täienduskoolitusel </a:t>
            </a:r>
            <a:r>
              <a:rPr lang="et-EE" sz="2400" dirty="0"/>
              <a:t>osalemist, kui kohustus võetakse üle pärast neljandat kohustuseaastat ja kohustuse ülevõtjal ei olnud varem </a:t>
            </a:r>
            <a:r>
              <a:rPr lang="et-EE" sz="2400" dirty="0" smtClean="0"/>
              <a:t>nimetatud kohustust.</a:t>
            </a:r>
            <a:endParaRPr lang="et-EE" sz="2400" dirty="0"/>
          </a:p>
          <a:p>
            <a:r>
              <a:rPr lang="et-EE" sz="2400" b="1" dirty="0" smtClean="0"/>
              <a:t>Mahepõllumajandusele </a:t>
            </a:r>
            <a:r>
              <a:rPr lang="et-EE" sz="2400" b="1" dirty="0"/>
              <a:t>ülemineku </a:t>
            </a:r>
            <a:r>
              <a:rPr lang="et-EE" sz="2400" dirty="0"/>
              <a:t>toetuse ja </a:t>
            </a:r>
            <a:r>
              <a:rPr lang="et-EE" sz="2400" b="1" dirty="0"/>
              <a:t>mahepõllumajandusega jätkamise </a:t>
            </a:r>
            <a:r>
              <a:rPr lang="et-EE" sz="2400" dirty="0"/>
              <a:t>toetuse puhul täpsustatakse koolitusel ja õppepäeval osalemise nõude sõnastust</a:t>
            </a:r>
            <a:r>
              <a:rPr lang="et-EE" sz="2400" dirty="0" smtClean="0"/>
              <a:t>.</a:t>
            </a:r>
          </a:p>
          <a:p>
            <a:r>
              <a:rPr lang="et-EE" sz="2400" dirty="0"/>
              <a:t>Kehtiva määruse kohaselt ei nõuta algkoolitusel, täienduskoolitusel või õppepäeval osalemist, kui kohustus võetakse üle </a:t>
            </a:r>
            <a:r>
              <a:rPr lang="et-EE" sz="2400" b="1" dirty="0"/>
              <a:t>viimasel kohustuseaastal</a:t>
            </a:r>
            <a:r>
              <a:rPr lang="et-EE" sz="2400" dirty="0"/>
              <a:t>. </a:t>
            </a:r>
          </a:p>
          <a:p>
            <a:pPr marL="342900" indent="-342900">
              <a:buFont typeface="Arial" panose="020B0604020202020204" pitchFamily="34" charset="0"/>
              <a:buChar char="•"/>
            </a:pPr>
            <a:r>
              <a:rPr lang="et-EE" sz="2400" dirty="0"/>
              <a:t> Täpsustatakse, et kui kohustus võetakse üle </a:t>
            </a:r>
            <a:r>
              <a:rPr lang="et-EE" sz="2400" b="1" dirty="0"/>
              <a:t>pärast neljandat kohustuseaastat</a:t>
            </a:r>
            <a:r>
              <a:rPr lang="et-EE" sz="2400" dirty="0"/>
              <a:t>, ei nõuta algkoolitusel, täienduskoolitusel ega õppepäeval osalemist. </a:t>
            </a:r>
          </a:p>
          <a:p>
            <a:endParaRPr lang="et-EE" sz="2400" dirty="0"/>
          </a:p>
          <a:p>
            <a:endParaRPr lang="et-EE" sz="2400" dirty="0"/>
          </a:p>
        </p:txBody>
      </p:sp>
    </p:spTree>
    <p:extLst>
      <p:ext uri="{BB962C8B-B14F-4D97-AF65-F5344CB8AC3E}">
        <p14:creationId xmlns:p14="http://schemas.microsoft.com/office/powerpoint/2010/main" val="898619535"/>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lstStyle/>
          <a:p>
            <a:r>
              <a:rPr lang="et-EE" dirty="0" smtClean="0"/>
              <a:t>Aitäh!</a:t>
            </a:r>
            <a:endParaRPr lang="et-EE" dirty="0"/>
          </a:p>
        </p:txBody>
      </p:sp>
      <p:sp>
        <p:nvSpPr>
          <p:cNvPr id="3" name="Alapealkiri 2"/>
          <p:cNvSpPr>
            <a:spLocks noGrp="1"/>
          </p:cNvSpPr>
          <p:nvPr>
            <p:ph type="subTitle" idx="1"/>
          </p:nvPr>
        </p:nvSpPr>
        <p:spPr/>
        <p:txBody>
          <a:bodyPr/>
          <a:lstStyle/>
          <a:p>
            <a:endParaRPr lang="et-EE" sz="3609" dirty="0"/>
          </a:p>
        </p:txBody>
      </p:sp>
    </p:spTree>
    <p:extLst>
      <p:ext uri="{BB962C8B-B14F-4D97-AF65-F5344CB8AC3E}">
        <p14:creationId xmlns:p14="http://schemas.microsoft.com/office/powerpoint/2010/main" val="3127252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a:solidFill>
                  <a:srgbClr val="0084D1"/>
                </a:solidFill>
              </a:rPr>
              <a:t>Kohustuste </a:t>
            </a:r>
            <a:r>
              <a:rPr lang="et-EE" sz="4010" dirty="0" smtClean="0">
                <a:solidFill>
                  <a:srgbClr val="0084D1"/>
                </a:solidFill>
              </a:rPr>
              <a:t>pikendamine</a:t>
            </a:r>
            <a:endParaRPr lang="et-EE" sz="3208" dirty="0">
              <a:solidFill>
                <a:srgbClr val="0084D1"/>
              </a:solidFill>
            </a:endParaRPr>
          </a:p>
        </p:txBody>
      </p:sp>
      <p:sp>
        <p:nvSpPr>
          <p:cNvPr id="3" name="Content Placeholder 2"/>
          <p:cNvSpPr>
            <a:spLocks noGrp="1"/>
          </p:cNvSpPr>
          <p:nvPr>
            <p:ph idx="1"/>
          </p:nvPr>
        </p:nvSpPr>
        <p:spPr>
          <a:xfrm>
            <a:off x="955965" y="2313709"/>
            <a:ext cx="10169236" cy="3907473"/>
          </a:xfrm>
        </p:spPr>
        <p:txBody>
          <a:bodyPr/>
          <a:lstStyle/>
          <a:p>
            <a:pPr marL="457200" indent="-457200">
              <a:buFont typeface="Arial" panose="020B0604020202020204" pitchFamily="34" charset="0"/>
              <a:buChar char="•"/>
            </a:pPr>
            <a:r>
              <a:rPr lang="et-EE" sz="2400" dirty="0" smtClean="0"/>
              <a:t>Kohustuseperioodi</a:t>
            </a:r>
            <a:r>
              <a:rPr lang="et-EE" sz="2400" dirty="0"/>
              <a:t>, mis lõppeb 2019. aasta 31. detsembril, võib </a:t>
            </a:r>
            <a:r>
              <a:rPr lang="et-EE" sz="2400" b="1" dirty="0"/>
              <a:t>ühe kalendriaasta võrra pikendada. </a:t>
            </a:r>
            <a:endParaRPr lang="et-EE" sz="2400" b="1" dirty="0" smtClean="0"/>
          </a:p>
          <a:p>
            <a:pPr marL="457200" indent="-457200">
              <a:buFont typeface="Arial" panose="020B0604020202020204" pitchFamily="34" charset="0"/>
              <a:buChar char="•"/>
            </a:pPr>
            <a:r>
              <a:rPr lang="et-EE" sz="2400" dirty="0" smtClean="0"/>
              <a:t>Kohustuseperioodi </a:t>
            </a:r>
            <a:r>
              <a:rPr lang="et-EE" sz="2400" dirty="0"/>
              <a:t>pikendamise korral esitab taotleja </a:t>
            </a:r>
            <a:r>
              <a:rPr lang="et-EE" sz="2400" dirty="0" smtClean="0"/>
              <a:t>määruses sätestatud </a:t>
            </a:r>
            <a:r>
              <a:rPr lang="et-EE" sz="2400" dirty="0"/>
              <a:t>ajavahemikul ja viisil lisaks </a:t>
            </a:r>
            <a:r>
              <a:rPr lang="et-EE" sz="2400" dirty="0" smtClean="0"/>
              <a:t>andmed </a:t>
            </a:r>
            <a:r>
              <a:rPr lang="et-EE" sz="2400" dirty="0"/>
              <a:t>kohustuseperioodi pikendamise </a:t>
            </a:r>
            <a:r>
              <a:rPr lang="et-EE" sz="2400" dirty="0" smtClean="0"/>
              <a:t>kohta.</a:t>
            </a:r>
          </a:p>
          <a:p>
            <a:pPr marL="457200" indent="-457200">
              <a:buFont typeface="Arial" panose="020B0604020202020204" pitchFamily="34" charset="0"/>
              <a:buChar char="•"/>
            </a:pPr>
            <a:r>
              <a:rPr lang="et-EE" sz="2400" dirty="0"/>
              <a:t>Kui taotleja, kellel kohustus lõppeb, ei soovi kohustust pikendada, saab ta </a:t>
            </a:r>
            <a:r>
              <a:rPr lang="et-EE" sz="2400" b="1" dirty="0"/>
              <a:t>esitada </a:t>
            </a:r>
            <a:r>
              <a:rPr lang="et-EE" sz="2400" b="1" dirty="0" err="1"/>
              <a:t>PRIAle</a:t>
            </a:r>
            <a:r>
              <a:rPr lang="et-EE" sz="2400" b="1" dirty="0"/>
              <a:t> kohustuse </a:t>
            </a:r>
            <a:r>
              <a:rPr lang="et-EE" sz="2400" b="1" dirty="0" smtClean="0"/>
              <a:t>üleandmise </a:t>
            </a:r>
            <a:r>
              <a:rPr lang="et-EE" sz="2400" b="1" dirty="0"/>
              <a:t>avalduse</a:t>
            </a:r>
            <a:r>
              <a:rPr lang="et-EE" sz="2400" dirty="0"/>
              <a:t>. Taotleja, kes võtab kohustuse üle, </a:t>
            </a:r>
            <a:r>
              <a:rPr lang="et-EE" sz="2400" b="1" dirty="0"/>
              <a:t>peab kinnitama</a:t>
            </a:r>
            <a:r>
              <a:rPr lang="et-EE" sz="2400" dirty="0"/>
              <a:t>, et võtab kohustuse üle.</a:t>
            </a:r>
          </a:p>
          <a:p>
            <a:pPr marL="457200" indent="-457200">
              <a:buFont typeface="Arial" panose="020B0604020202020204" pitchFamily="34" charset="0"/>
              <a:buChar char="•"/>
            </a:pPr>
            <a:endParaRPr lang="et-EE" sz="2800" dirty="0"/>
          </a:p>
        </p:txBody>
      </p:sp>
    </p:spTree>
    <p:extLst>
      <p:ext uri="{BB962C8B-B14F-4D97-AF65-F5344CB8AC3E}">
        <p14:creationId xmlns:p14="http://schemas.microsoft.com/office/powerpoint/2010/main" val="4135935724"/>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a:solidFill>
                  <a:srgbClr val="0084D1"/>
                </a:solidFill>
              </a:rPr>
              <a:t>Kohustuste </a:t>
            </a:r>
            <a:r>
              <a:rPr lang="et-EE" sz="4010" dirty="0" smtClean="0">
                <a:solidFill>
                  <a:srgbClr val="0084D1"/>
                </a:solidFill>
              </a:rPr>
              <a:t>pikendamine</a:t>
            </a:r>
            <a:endParaRPr lang="et-EE" sz="3208" dirty="0">
              <a:solidFill>
                <a:srgbClr val="0084D1"/>
              </a:solidFill>
            </a:endParaRPr>
          </a:p>
        </p:txBody>
      </p:sp>
      <p:sp>
        <p:nvSpPr>
          <p:cNvPr id="3" name="Content Placeholder 2"/>
          <p:cNvSpPr>
            <a:spLocks noGrp="1"/>
          </p:cNvSpPr>
          <p:nvPr>
            <p:ph idx="1"/>
          </p:nvPr>
        </p:nvSpPr>
        <p:spPr>
          <a:xfrm>
            <a:off x="955965" y="1624135"/>
            <a:ext cx="10169236" cy="4597047"/>
          </a:xfrm>
        </p:spPr>
        <p:txBody>
          <a:bodyPr/>
          <a:lstStyle/>
          <a:p>
            <a:r>
              <a:rPr lang="et-EE" sz="2400" dirty="0" smtClean="0"/>
              <a:t>Kohustuseperioodi on võimalik pikendada järgnevates meetmetes: </a:t>
            </a:r>
          </a:p>
          <a:p>
            <a:endParaRPr lang="et-EE" sz="1400" dirty="0" smtClean="0"/>
          </a:p>
          <a:p>
            <a:r>
              <a:rPr lang="et-EE" sz="2400" dirty="0" smtClean="0"/>
              <a:t>1</a:t>
            </a:r>
            <a:r>
              <a:rPr lang="et-EE" sz="2400" dirty="0"/>
              <a:t>) </a:t>
            </a:r>
            <a:r>
              <a:rPr lang="et-EE" sz="2400" dirty="0" smtClean="0"/>
              <a:t>Keskkonnasõbraliku </a:t>
            </a:r>
            <a:r>
              <a:rPr lang="et-EE" sz="2400" dirty="0"/>
              <a:t>majandamise </a:t>
            </a:r>
            <a:r>
              <a:rPr lang="et-EE" sz="2400" dirty="0" smtClean="0"/>
              <a:t>toetus</a:t>
            </a:r>
            <a:endParaRPr lang="et-EE" sz="2400" dirty="0"/>
          </a:p>
          <a:p>
            <a:r>
              <a:rPr lang="et-EE" sz="2400" dirty="0" smtClean="0"/>
              <a:t>2</a:t>
            </a:r>
            <a:r>
              <a:rPr lang="et-EE" sz="2400" dirty="0"/>
              <a:t>) </a:t>
            </a:r>
            <a:r>
              <a:rPr lang="et-EE" sz="2400" dirty="0" smtClean="0"/>
              <a:t>Keskkonnasõbraliku </a:t>
            </a:r>
            <a:r>
              <a:rPr lang="et-EE" sz="2400" dirty="0"/>
              <a:t>puuvilja- ja marjakasvatuse </a:t>
            </a:r>
            <a:r>
              <a:rPr lang="et-EE" sz="2400" dirty="0" smtClean="0"/>
              <a:t>toetus</a:t>
            </a:r>
            <a:endParaRPr lang="et-EE" sz="2400" dirty="0"/>
          </a:p>
          <a:p>
            <a:r>
              <a:rPr lang="et-EE" sz="2400" dirty="0"/>
              <a:t>3) </a:t>
            </a:r>
            <a:r>
              <a:rPr lang="et-EE" sz="2400" dirty="0" smtClean="0"/>
              <a:t>Kohalikku </a:t>
            </a:r>
            <a:r>
              <a:rPr lang="et-EE" sz="2400" dirty="0"/>
              <a:t>sorti taimede kasvatamise </a:t>
            </a:r>
            <a:r>
              <a:rPr lang="et-EE" sz="2400" dirty="0" smtClean="0"/>
              <a:t>toetus</a:t>
            </a:r>
            <a:endParaRPr lang="et-EE" sz="2400" dirty="0"/>
          </a:p>
          <a:p>
            <a:r>
              <a:rPr lang="et-EE" sz="2400" dirty="0"/>
              <a:t>4) </a:t>
            </a:r>
            <a:r>
              <a:rPr lang="et-EE" sz="2400" dirty="0" smtClean="0"/>
              <a:t>Mahepõllumajandusele </a:t>
            </a:r>
            <a:r>
              <a:rPr lang="et-EE" sz="2400" dirty="0"/>
              <a:t>ülemineku toetus ja mahepõllumajandusega jätkamise </a:t>
            </a:r>
            <a:r>
              <a:rPr lang="et-EE" sz="2400" dirty="0" smtClean="0"/>
              <a:t>toetus</a:t>
            </a:r>
            <a:endParaRPr lang="et-EE" sz="2400" dirty="0"/>
          </a:p>
          <a:p>
            <a:r>
              <a:rPr lang="et-EE" sz="2400" dirty="0"/>
              <a:t>5) </a:t>
            </a:r>
            <a:r>
              <a:rPr lang="et-EE" sz="2400" dirty="0" smtClean="0"/>
              <a:t>Ohustatud </a:t>
            </a:r>
            <a:r>
              <a:rPr lang="et-EE" sz="2400" dirty="0"/>
              <a:t>tõugu looma pidamise </a:t>
            </a:r>
            <a:r>
              <a:rPr lang="et-EE" sz="2400" dirty="0" smtClean="0"/>
              <a:t>toetus</a:t>
            </a:r>
            <a:endParaRPr lang="et-EE" sz="2400" dirty="0"/>
          </a:p>
          <a:p>
            <a:r>
              <a:rPr lang="et-EE" sz="2400" dirty="0"/>
              <a:t>6) </a:t>
            </a:r>
            <a:r>
              <a:rPr lang="et-EE" sz="2400" dirty="0" smtClean="0"/>
              <a:t>Piirkondlik </a:t>
            </a:r>
            <a:r>
              <a:rPr lang="et-EE" sz="2400" dirty="0"/>
              <a:t>mullakaitse </a:t>
            </a:r>
            <a:r>
              <a:rPr lang="et-EE" sz="2400" dirty="0" smtClean="0"/>
              <a:t>toetus</a:t>
            </a:r>
            <a:endParaRPr lang="et-EE" sz="2400" dirty="0"/>
          </a:p>
          <a:p>
            <a:r>
              <a:rPr lang="et-EE" sz="2400" dirty="0"/>
              <a:t>7) </a:t>
            </a:r>
            <a:r>
              <a:rPr lang="et-EE" sz="2400" dirty="0" smtClean="0"/>
              <a:t>Poolloodusliku </a:t>
            </a:r>
            <a:r>
              <a:rPr lang="et-EE" sz="2400" dirty="0"/>
              <a:t>koosluse hooldamise </a:t>
            </a:r>
            <a:r>
              <a:rPr lang="et-EE" sz="2400" dirty="0" smtClean="0"/>
              <a:t>toetus</a:t>
            </a:r>
          </a:p>
          <a:p>
            <a:endParaRPr lang="et-EE" sz="2400" dirty="0"/>
          </a:p>
        </p:txBody>
      </p:sp>
    </p:spTree>
    <p:extLst>
      <p:ext uri="{BB962C8B-B14F-4D97-AF65-F5344CB8AC3E}">
        <p14:creationId xmlns:p14="http://schemas.microsoft.com/office/powerpoint/2010/main" val="3750694666"/>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a:solidFill>
                  <a:srgbClr val="0084D1"/>
                </a:solidFill>
              </a:rPr>
              <a:t>Kohustuste </a:t>
            </a:r>
            <a:r>
              <a:rPr lang="et-EE" sz="4010" dirty="0" smtClean="0">
                <a:solidFill>
                  <a:srgbClr val="0084D1"/>
                </a:solidFill>
              </a:rPr>
              <a:t>pikendamine</a:t>
            </a:r>
            <a:endParaRPr lang="et-EE" sz="3208" dirty="0">
              <a:solidFill>
                <a:srgbClr val="0084D1"/>
              </a:solidFill>
            </a:endParaRPr>
          </a:p>
        </p:txBody>
      </p:sp>
      <p:sp>
        <p:nvSpPr>
          <p:cNvPr id="3" name="Content Placeholder 2"/>
          <p:cNvSpPr>
            <a:spLocks noGrp="1"/>
          </p:cNvSpPr>
          <p:nvPr>
            <p:ph idx="1"/>
          </p:nvPr>
        </p:nvSpPr>
        <p:spPr>
          <a:xfrm>
            <a:off x="1083574" y="1818409"/>
            <a:ext cx="10169236" cy="3907473"/>
          </a:xfrm>
        </p:spPr>
        <p:txBody>
          <a:bodyPr/>
          <a:lstStyle/>
          <a:p>
            <a:r>
              <a:rPr lang="et-EE" sz="2400" dirty="0"/>
              <a:t>Enamiku põllumajanduskeskkonna toetuste ning mahepõllumajandusele ülemineku toetuse ja mahepõllumajandusega jätkamise toetuse </a:t>
            </a:r>
            <a:r>
              <a:rPr lang="et-EE" sz="2400" b="1" dirty="0"/>
              <a:t>kohustuseperioodiks</a:t>
            </a:r>
            <a:r>
              <a:rPr lang="et-EE" sz="2400" dirty="0"/>
              <a:t> määratud </a:t>
            </a:r>
            <a:r>
              <a:rPr lang="et-EE" sz="2400" b="1" dirty="0"/>
              <a:t>viis</a:t>
            </a:r>
            <a:r>
              <a:rPr lang="et-EE" sz="2400" dirty="0"/>
              <a:t> järjestikust </a:t>
            </a:r>
            <a:r>
              <a:rPr lang="et-EE" sz="2400" b="1" dirty="0"/>
              <a:t>kalendriaastat</a:t>
            </a:r>
            <a:r>
              <a:rPr lang="et-EE" sz="2400" dirty="0"/>
              <a:t>. </a:t>
            </a:r>
            <a:endParaRPr lang="et-EE" sz="2400" dirty="0" smtClean="0"/>
          </a:p>
          <a:p>
            <a:r>
              <a:rPr lang="et-EE" sz="2400" dirty="0" smtClean="0"/>
              <a:t>Kuna </a:t>
            </a:r>
            <a:r>
              <a:rPr lang="et-EE" sz="2400" dirty="0"/>
              <a:t>arengukava kohaseid kohustusi sai esimest korda võtta 2015. aastal, siis suurel osal taotlejatest lõppevad kohustused 31. detsembril 2019. </a:t>
            </a:r>
            <a:endParaRPr lang="et-EE" sz="2400" dirty="0" smtClean="0"/>
          </a:p>
          <a:p>
            <a:r>
              <a:rPr lang="et-EE" sz="2400" dirty="0" smtClean="0"/>
              <a:t>Keskkonnaeesmärkide </a:t>
            </a:r>
            <a:r>
              <a:rPr lang="et-EE" sz="2400" dirty="0"/>
              <a:t>täitmiseks tuleb aga võimaldada jätkata keskkonnategevuste elluviimist ning seetõttu on vajalik </a:t>
            </a:r>
            <a:r>
              <a:rPr lang="et-EE" sz="2400" b="1" dirty="0"/>
              <a:t>lubada</a:t>
            </a:r>
            <a:r>
              <a:rPr lang="et-EE" sz="2400" dirty="0"/>
              <a:t> lõppevat </a:t>
            </a:r>
            <a:r>
              <a:rPr lang="et-EE" sz="2400" b="1" dirty="0"/>
              <a:t>kohustuseperioodi pikendada</a:t>
            </a:r>
            <a:r>
              <a:rPr lang="et-EE" sz="2400" dirty="0"/>
              <a:t>.</a:t>
            </a:r>
          </a:p>
        </p:txBody>
      </p:sp>
    </p:spTree>
    <p:extLst>
      <p:ext uri="{BB962C8B-B14F-4D97-AF65-F5344CB8AC3E}">
        <p14:creationId xmlns:p14="http://schemas.microsoft.com/office/powerpoint/2010/main" val="1965165137"/>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smtClean="0">
                <a:solidFill>
                  <a:srgbClr val="0084D1"/>
                </a:solidFill>
              </a:rPr>
              <a:t>Uute kohustuste lubamine</a:t>
            </a:r>
            <a:endParaRPr lang="et-EE" sz="3208" dirty="0">
              <a:solidFill>
                <a:srgbClr val="0084D1"/>
              </a:solidFill>
            </a:endParaRPr>
          </a:p>
        </p:txBody>
      </p:sp>
      <p:sp>
        <p:nvSpPr>
          <p:cNvPr id="3" name="Content Placeholder 2"/>
          <p:cNvSpPr>
            <a:spLocks noGrp="1"/>
          </p:cNvSpPr>
          <p:nvPr>
            <p:ph idx="1"/>
          </p:nvPr>
        </p:nvSpPr>
        <p:spPr>
          <a:xfrm>
            <a:off x="955965" y="1842655"/>
            <a:ext cx="10169236" cy="4378527"/>
          </a:xfrm>
        </p:spPr>
        <p:txBody>
          <a:bodyPr/>
          <a:lstStyle/>
          <a:p>
            <a:r>
              <a:rPr lang="et-EE" sz="2400" dirty="0" smtClean="0"/>
              <a:t>Aastal </a:t>
            </a:r>
            <a:r>
              <a:rPr lang="et-EE" sz="2400" b="1" dirty="0" smtClean="0"/>
              <a:t>2020</a:t>
            </a:r>
            <a:r>
              <a:rPr lang="et-EE" sz="2400" dirty="0" smtClean="0"/>
              <a:t> on kavas uute kohustuste lubamine </a:t>
            </a:r>
            <a:r>
              <a:rPr lang="et-EE" sz="2400" b="1" dirty="0" smtClean="0"/>
              <a:t>ainult</a:t>
            </a:r>
            <a:r>
              <a:rPr lang="et-EE" sz="2400" dirty="0" smtClean="0"/>
              <a:t> järgnevates meetmetes:</a:t>
            </a:r>
          </a:p>
          <a:p>
            <a:endParaRPr lang="et-EE" sz="2400" dirty="0" smtClean="0"/>
          </a:p>
          <a:p>
            <a:r>
              <a:rPr lang="et-EE" sz="2400" dirty="0" smtClean="0"/>
              <a:t>	1) </a:t>
            </a:r>
            <a:r>
              <a:rPr lang="et-EE" sz="2400" dirty="0"/>
              <a:t>Poolloodusliku koosluse hooldamise toetus</a:t>
            </a:r>
          </a:p>
          <a:p>
            <a:r>
              <a:rPr lang="et-EE" sz="2400" dirty="0" smtClean="0"/>
              <a:t>	2) </a:t>
            </a:r>
            <a:r>
              <a:rPr lang="et-EE" sz="2400" dirty="0"/>
              <a:t>Ohustatud tõugu looma pidamise toetus</a:t>
            </a:r>
          </a:p>
          <a:p>
            <a:endParaRPr lang="et-EE" sz="2400" dirty="0"/>
          </a:p>
        </p:txBody>
      </p:sp>
    </p:spTree>
    <p:extLst>
      <p:ext uri="{BB962C8B-B14F-4D97-AF65-F5344CB8AC3E}">
        <p14:creationId xmlns:p14="http://schemas.microsoft.com/office/powerpoint/2010/main" val="85435704"/>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a:solidFill>
                  <a:srgbClr val="0084D1"/>
                </a:solidFill>
              </a:rPr>
              <a:t>Kohustuste </a:t>
            </a:r>
            <a:r>
              <a:rPr lang="et-EE" sz="4010" dirty="0" smtClean="0">
                <a:solidFill>
                  <a:srgbClr val="0084D1"/>
                </a:solidFill>
              </a:rPr>
              <a:t>asendamine</a:t>
            </a:r>
            <a:endParaRPr lang="et-EE" sz="3208" dirty="0">
              <a:solidFill>
                <a:srgbClr val="0084D1"/>
              </a:solidFill>
            </a:endParaRPr>
          </a:p>
        </p:txBody>
      </p:sp>
      <p:sp>
        <p:nvSpPr>
          <p:cNvPr id="3" name="Content Placeholder 2"/>
          <p:cNvSpPr>
            <a:spLocks noGrp="1"/>
          </p:cNvSpPr>
          <p:nvPr>
            <p:ph idx="1"/>
          </p:nvPr>
        </p:nvSpPr>
        <p:spPr>
          <a:xfrm>
            <a:off x="955965" y="1842655"/>
            <a:ext cx="10169236" cy="4378527"/>
          </a:xfrm>
        </p:spPr>
        <p:txBody>
          <a:bodyPr/>
          <a:lstStyle/>
          <a:p>
            <a:r>
              <a:rPr lang="et-EE" sz="2400" dirty="0" smtClean="0"/>
              <a:t>Kehtestatud on </a:t>
            </a:r>
            <a:r>
              <a:rPr lang="fi-FI" sz="2400" b="1" dirty="0" err="1" smtClean="0"/>
              <a:t>erandid</a:t>
            </a:r>
            <a:r>
              <a:rPr lang="fi-FI" sz="2400" dirty="0" smtClean="0"/>
              <a:t> </a:t>
            </a:r>
            <a:r>
              <a:rPr lang="fi-FI" sz="2400" dirty="0" err="1"/>
              <a:t>kohustuse</a:t>
            </a:r>
            <a:r>
              <a:rPr lang="fi-FI" sz="2400" dirty="0"/>
              <a:t> </a:t>
            </a:r>
            <a:r>
              <a:rPr lang="fi-FI" sz="2400" dirty="0" err="1"/>
              <a:t>asendamise</a:t>
            </a:r>
            <a:r>
              <a:rPr lang="fi-FI" sz="2400" dirty="0"/>
              <a:t> kohta </a:t>
            </a:r>
            <a:r>
              <a:rPr lang="fi-FI" sz="2400" dirty="0" err="1"/>
              <a:t>arengukava</a:t>
            </a:r>
            <a:r>
              <a:rPr lang="fi-FI" sz="2400" dirty="0"/>
              <a:t> </a:t>
            </a:r>
            <a:r>
              <a:rPr lang="fi-FI" sz="2400" dirty="0" err="1"/>
              <a:t>alusel</a:t>
            </a:r>
            <a:r>
              <a:rPr lang="fi-FI" sz="2400" dirty="0"/>
              <a:t> antava </a:t>
            </a:r>
            <a:r>
              <a:rPr lang="fi-FI" sz="2400" b="1" dirty="0" err="1"/>
              <a:t>teise</a:t>
            </a:r>
            <a:r>
              <a:rPr lang="fi-FI" sz="2400" b="1" dirty="0"/>
              <a:t> </a:t>
            </a:r>
            <a:r>
              <a:rPr lang="fi-FI" sz="2400" b="1" dirty="0" err="1"/>
              <a:t>toetuse</a:t>
            </a:r>
            <a:r>
              <a:rPr lang="fi-FI" sz="2400" b="1" dirty="0"/>
              <a:t> </a:t>
            </a:r>
            <a:r>
              <a:rPr lang="fi-FI" sz="2400" b="1" dirty="0" err="1"/>
              <a:t>saamiseks</a:t>
            </a:r>
            <a:r>
              <a:rPr lang="fi-FI" sz="2400" dirty="0"/>
              <a:t> </a:t>
            </a:r>
            <a:r>
              <a:rPr lang="fi-FI" sz="2400" dirty="0" err="1"/>
              <a:t>võetava</a:t>
            </a:r>
            <a:r>
              <a:rPr lang="fi-FI" sz="2400" dirty="0"/>
              <a:t> </a:t>
            </a:r>
            <a:r>
              <a:rPr lang="fi-FI" sz="2400" dirty="0" err="1" smtClean="0"/>
              <a:t>kohustusega</a:t>
            </a:r>
            <a:r>
              <a:rPr lang="et-EE" sz="2400" dirty="0"/>
              <a:t> </a:t>
            </a:r>
            <a:r>
              <a:rPr lang="et-EE" sz="2400" dirty="0" smtClean="0"/>
              <a:t>järgnevates meetmetes: </a:t>
            </a:r>
          </a:p>
          <a:p>
            <a:endParaRPr lang="et-EE" sz="1400" dirty="0" smtClean="0"/>
          </a:p>
          <a:p>
            <a:r>
              <a:rPr lang="et-EE" sz="2400" dirty="0"/>
              <a:t>1) Keskkonnasõbraliku majandamise toetus</a:t>
            </a:r>
          </a:p>
          <a:p>
            <a:r>
              <a:rPr lang="et-EE" sz="2400" dirty="0"/>
              <a:t>2) Keskkonnasõbraliku puuvilja- ja marjakasvatuse toetus</a:t>
            </a:r>
          </a:p>
          <a:p>
            <a:r>
              <a:rPr lang="et-EE" sz="2400" dirty="0"/>
              <a:t>3</a:t>
            </a:r>
            <a:r>
              <a:rPr lang="et-EE" sz="2400" dirty="0" smtClean="0"/>
              <a:t>) </a:t>
            </a:r>
            <a:r>
              <a:rPr lang="et-EE" sz="2400" dirty="0"/>
              <a:t>Mahepõllumajandusele ülemineku toetus ja mahepõllumajandusega jätkamise toetus</a:t>
            </a:r>
          </a:p>
          <a:p>
            <a:r>
              <a:rPr lang="et-EE" sz="2400" dirty="0"/>
              <a:t>4</a:t>
            </a:r>
            <a:r>
              <a:rPr lang="et-EE" sz="2400" dirty="0" smtClean="0"/>
              <a:t>) </a:t>
            </a:r>
            <a:r>
              <a:rPr lang="et-EE" sz="2400" dirty="0"/>
              <a:t>Piirkondlik mullakaitse </a:t>
            </a:r>
            <a:r>
              <a:rPr lang="et-EE" sz="2400" dirty="0" smtClean="0"/>
              <a:t>toetus</a:t>
            </a:r>
          </a:p>
          <a:p>
            <a:r>
              <a:rPr lang="et-EE" sz="2400" dirty="0"/>
              <a:t>5) Piirkondlik veekaitse toetus</a:t>
            </a:r>
          </a:p>
          <a:p>
            <a:endParaRPr lang="et-EE" sz="2400" dirty="0"/>
          </a:p>
        </p:txBody>
      </p:sp>
    </p:spTree>
    <p:extLst>
      <p:ext uri="{BB962C8B-B14F-4D97-AF65-F5344CB8AC3E}">
        <p14:creationId xmlns:p14="http://schemas.microsoft.com/office/powerpoint/2010/main" val="1082485587"/>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a:solidFill>
                  <a:srgbClr val="0084D1"/>
                </a:solidFill>
              </a:rPr>
              <a:t>Kohustuste </a:t>
            </a:r>
            <a:r>
              <a:rPr lang="et-EE" sz="4010" dirty="0" smtClean="0">
                <a:solidFill>
                  <a:srgbClr val="0084D1"/>
                </a:solidFill>
              </a:rPr>
              <a:t>asendamine</a:t>
            </a:r>
            <a:endParaRPr lang="et-EE" sz="3208" dirty="0">
              <a:solidFill>
                <a:srgbClr val="0084D1"/>
              </a:solidFill>
            </a:endParaRPr>
          </a:p>
        </p:txBody>
      </p:sp>
      <p:sp>
        <p:nvSpPr>
          <p:cNvPr id="3" name="Content Placeholder 2"/>
          <p:cNvSpPr>
            <a:spLocks noGrp="1"/>
          </p:cNvSpPr>
          <p:nvPr>
            <p:ph idx="1"/>
          </p:nvPr>
        </p:nvSpPr>
        <p:spPr>
          <a:xfrm>
            <a:off x="955965" y="1842655"/>
            <a:ext cx="10169236" cy="4378527"/>
          </a:xfrm>
        </p:spPr>
        <p:txBody>
          <a:bodyPr/>
          <a:lstStyle/>
          <a:p>
            <a:r>
              <a:rPr lang="et-EE" sz="2400" dirty="0"/>
              <a:t>Kohustuse </a:t>
            </a:r>
            <a:r>
              <a:rPr lang="et-EE" sz="2400" b="1" dirty="0"/>
              <a:t>asendamise</a:t>
            </a:r>
            <a:r>
              <a:rPr lang="et-EE" sz="2400" dirty="0"/>
              <a:t>l teise toetuse kohase kohustusega </a:t>
            </a:r>
            <a:r>
              <a:rPr lang="et-EE" sz="2400" b="1" dirty="0"/>
              <a:t>algab uus kohustus</a:t>
            </a:r>
            <a:r>
              <a:rPr lang="et-EE" sz="2400" dirty="0"/>
              <a:t>, mille kestus on viis järjestikust kalendriaastat. </a:t>
            </a:r>
            <a:endParaRPr lang="et-EE" sz="2400" dirty="0" smtClean="0"/>
          </a:p>
          <a:p>
            <a:r>
              <a:rPr lang="et-EE" sz="2400" dirty="0" smtClean="0"/>
              <a:t>Tulenevalt </a:t>
            </a:r>
            <a:r>
              <a:rPr lang="et-EE" sz="2400" dirty="0"/>
              <a:t>arengukava perioodi lõppemisest ja toetuste eelarve piiratusest ei ole </a:t>
            </a:r>
            <a:r>
              <a:rPr lang="et-EE" sz="2400" dirty="0" smtClean="0"/>
              <a:t>antud viie </a:t>
            </a:r>
            <a:r>
              <a:rPr lang="et-EE" sz="2400" dirty="0"/>
              <a:t>toetuse puhul 2020. aastal kavas </a:t>
            </a:r>
            <a:r>
              <a:rPr lang="et-EE" sz="2400" b="1" dirty="0"/>
              <a:t>lubada võtta uusi kohustusi</a:t>
            </a:r>
            <a:r>
              <a:rPr lang="et-EE" sz="2400" dirty="0"/>
              <a:t>. </a:t>
            </a:r>
            <a:endParaRPr lang="et-EE" sz="2400" dirty="0" smtClean="0"/>
          </a:p>
          <a:p>
            <a:r>
              <a:rPr lang="et-EE" sz="2400" dirty="0" smtClean="0"/>
              <a:t>Uue </a:t>
            </a:r>
            <a:r>
              <a:rPr lang="et-EE" sz="2400" dirty="0"/>
              <a:t>viieaastase kohustuse võtmise korral oleks selle viimane kohustuseaasta aastal 2024 ning väljamaksed tehtaks aastal 2025, kui on alanud järgmine programmiperiood ning rakendunud uued keskkonnatoetused. </a:t>
            </a:r>
            <a:endParaRPr lang="et-EE" sz="1400" dirty="0" smtClean="0"/>
          </a:p>
          <a:p>
            <a:endParaRPr lang="et-EE" sz="2400" dirty="0"/>
          </a:p>
        </p:txBody>
      </p:sp>
    </p:spTree>
    <p:extLst>
      <p:ext uri="{BB962C8B-B14F-4D97-AF65-F5344CB8AC3E}">
        <p14:creationId xmlns:p14="http://schemas.microsoft.com/office/powerpoint/2010/main" val="2021578480"/>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a:solidFill>
                  <a:srgbClr val="0084D1"/>
                </a:solidFill>
              </a:rPr>
              <a:t>Kohustuste </a:t>
            </a:r>
            <a:r>
              <a:rPr lang="et-EE" sz="4010" dirty="0" smtClean="0">
                <a:solidFill>
                  <a:srgbClr val="0084D1"/>
                </a:solidFill>
              </a:rPr>
              <a:t>asendamine</a:t>
            </a:r>
            <a:endParaRPr lang="et-EE" sz="3208" dirty="0">
              <a:solidFill>
                <a:srgbClr val="0084D1"/>
              </a:solidFill>
            </a:endParaRPr>
          </a:p>
        </p:txBody>
      </p:sp>
      <p:sp>
        <p:nvSpPr>
          <p:cNvPr id="3" name="Content Placeholder 2"/>
          <p:cNvSpPr>
            <a:spLocks noGrp="1"/>
          </p:cNvSpPr>
          <p:nvPr>
            <p:ph idx="1"/>
          </p:nvPr>
        </p:nvSpPr>
        <p:spPr>
          <a:xfrm>
            <a:off x="955965" y="1842655"/>
            <a:ext cx="10169236" cy="4378527"/>
          </a:xfrm>
        </p:spPr>
        <p:txBody>
          <a:bodyPr/>
          <a:lstStyle/>
          <a:p>
            <a:r>
              <a:rPr lang="et-EE" b="1" dirty="0"/>
              <a:t>K</a:t>
            </a:r>
            <a:r>
              <a:rPr lang="et-EE" b="1" dirty="0" smtClean="0"/>
              <a:t>eskkonnasõbraliku </a:t>
            </a:r>
            <a:r>
              <a:rPr lang="et-EE" b="1" dirty="0"/>
              <a:t>majandamise </a:t>
            </a:r>
            <a:r>
              <a:rPr lang="et-EE" dirty="0"/>
              <a:t>toetuse kohast kohustust</a:t>
            </a:r>
            <a:r>
              <a:rPr lang="et-EE" dirty="0" smtClean="0"/>
              <a:t> ei saa asendada mahepõllumajandusele </a:t>
            </a:r>
            <a:r>
              <a:rPr lang="et-EE" dirty="0"/>
              <a:t>ülemineku või mahepõllumajandusega jätkamise toetuse kohase kohustusega, piirkondliku mullakaitse toetuse kohase kohustusega, piirkondliku veekaitse toetuse kohase maa rohumaana hoidmise kohustusega ega keskkonnasõbraliku puuvilja- ja marjakasvatuse toetuse kohase </a:t>
            </a:r>
            <a:r>
              <a:rPr lang="et-EE" dirty="0" smtClean="0"/>
              <a:t>kohustusega.</a:t>
            </a:r>
          </a:p>
          <a:p>
            <a:endParaRPr lang="et-EE" dirty="0" smtClean="0"/>
          </a:p>
          <a:p>
            <a:r>
              <a:rPr lang="et-EE" b="1" dirty="0"/>
              <a:t>K</a:t>
            </a:r>
            <a:r>
              <a:rPr lang="et-EE" b="1" dirty="0" smtClean="0"/>
              <a:t>eskkonnasõbraliku </a:t>
            </a:r>
            <a:r>
              <a:rPr lang="et-EE" b="1" dirty="0"/>
              <a:t>puuvilja- ja marjakasvatuse </a:t>
            </a:r>
            <a:r>
              <a:rPr lang="et-EE" dirty="0" smtClean="0"/>
              <a:t>toetuse kohast kohustust ei saa asendada mahepõllumajandusele </a:t>
            </a:r>
            <a:r>
              <a:rPr lang="et-EE" dirty="0"/>
              <a:t>ülemineku või mahepõllumajandusega jätkamise toetuse kohase </a:t>
            </a:r>
            <a:r>
              <a:rPr lang="et-EE" dirty="0" smtClean="0"/>
              <a:t>kohustusega. </a:t>
            </a:r>
            <a:endParaRPr lang="et-EE" sz="2400" dirty="0"/>
          </a:p>
        </p:txBody>
      </p:sp>
    </p:spTree>
    <p:extLst>
      <p:ext uri="{BB962C8B-B14F-4D97-AF65-F5344CB8AC3E}">
        <p14:creationId xmlns:p14="http://schemas.microsoft.com/office/powerpoint/2010/main" val="1939799179"/>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642" y="541378"/>
            <a:ext cx="7941100" cy="1082757"/>
          </a:xfrm>
        </p:spPr>
        <p:txBody>
          <a:bodyPr/>
          <a:lstStyle/>
          <a:p>
            <a:pPr algn="ctr"/>
            <a:r>
              <a:rPr lang="et-EE" sz="4010" dirty="0">
                <a:solidFill>
                  <a:srgbClr val="0084D1"/>
                </a:solidFill>
              </a:rPr>
              <a:t>Kohustuste </a:t>
            </a:r>
            <a:r>
              <a:rPr lang="et-EE" sz="4010" dirty="0" smtClean="0">
                <a:solidFill>
                  <a:srgbClr val="0084D1"/>
                </a:solidFill>
              </a:rPr>
              <a:t>asendamine</a:t>
            </a:r>
            <a:endParaRPr lang="et-EE" sz="3208" dirty="0">
              <a:solidFill>
                <a:srgbClr val="0084D1"/>
              </a:solidFill>
            </a:endParaRPr>
          </a:p>
        </p:txBody>
      </p:sp>
      <p:sp>
        <p:nvSpPr>
          <p:cNvPr id="3" name="Content Placeholder 2"/>
          <p:cNvSpPr>
            <a:spLocks noGrp="1"/>
          </p:cNvSpPr>
          <p:nvPr>
            <p:ph idx="1"/>
          </p:nvPr>
        </p:nvSpPr>
        <p:spPr>
          <a:xfrm>
            <a:off x="955965" y="1842655"/>
            <a:ext cx="10169236" cy="4378527"/>
          </a:xfrm>
        </p:spPr>
        <p:txBody>
          <a:bodyPr/>
          <a:lstStyle/>
          <a:p>
            <a:r>
              <a:rPr lang="et-EE" sz="2400" b="1" dirty="0" err="1" smtClean="0"/>
              <a:t>P</a:t>
            </a:r>
            <a:r>
              <a:rPr lang="fi-FI" sz="2400" b="1" dirty="0" err="1" smtClean="0"/>
              <a:t>iirkondliku</a:t>
            </a:r>
            <a:r>
              <a:rPr lang="fi-FI" sz="2400" b="1" dirty="0" smtClean="0"/>
              <a:t> </a:t>
            </a:r>
            <a:r>
              <a:rPr lang="fi-FI" sz="2400" b="1" dirty="0" err="1"/>
              <a:t>mullakaitse</a:t>
            </a:r>
            <a:r>
              <a:rPr lang="fi-FI" sz="2400" b="1" dirty="0"/>
              <a:t> </a:t>
            </a:r>
            <a:r>
              <a:rPr lang="fi-FI" sz="2400" dirty="0" err="1"/>
              <a:t>toetuse</a:t>
            </a:r>
            <a:r>
              <a:rPr lang="fi-FI" sz="2400" dirty="0"/>
              <a:t> </a:t>
            </a:r>
            <a:r>
              <a:rPr lang="fi-FI" sz="2400" dirty="0" err="1"/>
              <a:t>kohast</a:t>
            </a:r>
            <a:r>
              <a:rPr lang="fi-FI" sz="2400" dirty="0"/>
              <a:t> </a:t>
            </a:r>
            <a:r>
              <a:rPr lang="fi-FI" sz="2400" dirty="0" err="1" smtClean="0"/>
              <a:t>kohustust</a:t>
            </a:r>
            <a:r>
              <a:rPr lang="et-EE" sz="2400" dirty="0" smtClean="0"/>
              <a:t> ei saa </a:t>
            </a:r>
            <a:r>
              <a:rPr lang="fi-FI" sz="2400" dirty="0" err="1" smtClean="0"/>
              <a:t>asendada</a:t>
            </a:r>
            <a:r>
              <a:rPr lang="fi-FI" sz="2400" dirty="0" smtClean="0"/>
              <a:t> </a:t>
            </a:r>
            <a:r>
              <a:rPr lang="fi-FI" sz="2400" dirty="0" err="1"/>
              <a:t>piirkondliku</a:t>
            </a:r>
            <a:r>
              <a:rPr lang="fi-FI" sz="2400" dirty="0"/>
              <a:t> </a:t>
            </a:r>
            <a:r>
              <a:rPr lang="fi-FI" sz="2400" dirty="0" err="1"/>
              <a:t>veekaitse</a:t>
            </a:r>
            <a:r>
              <a:rPr lang="fi-FI" sz="2400" dirty="0"/>
              <a:t> </a:t>
            </a:r>
            <a:r>
              <a:rPr lang="fi-FI" sz="2400" dirty="0" err="1"/>
              <a:t>toetuse</a:t>
            </a:r>
            <a:r>
              <a:rPr lang="fi-FI" sz="2400" dirty="0"/>
              <a:t> </a:t>
            </a:r>
            <a:r>
              <a:rPr lang="fi-FI" sz="2400" dirty="0" err="1"/>
              <a:t>kohase</a:t>
            </a:r>
            <a:r>
              <a:rPr lang="fi-FI" sz="2400" dirty="0"/>
              <a:t> maa </a:t>
            </a:r>
            <a:r>
              <a:rPr lang="fi-FI" sz="2400" dirty="0" err="1"/>
              <a:t>rohumaana</a:t>
            </a:r>
            <a:r>
              <a:rPr lang="fi-FI" sz="2400" dirty="0"/>
              <a:t> </a:t>
            </a:r>
            <a:r>
              <a:rPr lang="fi-FI" sz="2400" dirty="0" err="1"/>
              <a:t>hoidmise</a:t>
            </a:r>
            <a:r>
              <a:rPr lang="fi-FI" sz="2400" dirty="0"/>
              <a:t> </a:t>
            </a:r>
            <a:r>
              <a:rPr lang="fi-FI" sz="2400" dirty="0" err="1" smtClean="0"/>
              <a:t>kohustusega</a:t>
            </a:r>
            <a:r>
              <a:rPr lang="et-EE" sz="2400" dirty="0" smtClean="0"/>
              <a:t>.</a:t>
            </a:r>
          </a:p>
          <a:p>
            <a:r>
              <a:rPr lang="et-EE" sz="2400" dirty="0"/>
              <a:t>Erandina on võimalik </a:t>
            </a:r>
            <a:r>
              <a:rPr lang="et-EE" sz="2400" dirty="0" smtClean="0"/>
              <a:t>p</a:t>
            </a:r>
            <a:r>
              <a:rPr lang="fi-FI" sz="2400" dirty="0" err="1" smtClean="0"/>
              <a:t>iirkondliku</a:t>
            </a:r>
            <a:r>
              <a:rPr lang="fi-FI" sz="2400" dirty="0" smtClean="0"/>
              <a:t> </a:t>
            </a:r>
            <a:r>
              <a:rPr lang="fi-FI" sz="2400" dirty="0" err="1"/>
              <a:t>mullakaitse</a:t>
            </a:r>
            <a:r>
              <a:rPr lang="fi-FI" sz="2400" dirty="0"/>
              <a:t> </a:t>
            </a:r>
            <a:r>
              <a:rPr lang="et-EE" sz="2400" dirty="0" smtClean="0"/>
              <a:t>toetust </a:t>
            </a:r>
            <a:r>
              <a:rPr lang="et-EE" sz="2400" b="1" dirty="0" smtClean="0"/>
              <a:t>asendada </a:t>
            </a:r>
            <a:r>
              <a:rPr lang="et-EE" sz="2400" b="1" dirty="0"/>
              <a:t>poolloodusliku koosluse hooldamise toetuse kohase kohustusega</a:t>
            </a:r>
            <a:r>
              <a:rPr lang="et-EE" sz="2400" dirty="0"/>
              <a:t>.</a:t>
            </a:r>
          </a:p>
          <a:p>
            <a:endParaRPr lang="et-EE" sz="2400" dirty="0"/>
          </a:p>
        </p:txBody>
      </p:sp>
    </p:spTree>
    <p:extLst>
      <p:ext uri="{BB962C8B-B14F-4D97-AF65-F5344CB8AC3E}">
        <p14:creationId xmlns:p14="http://schemas.microsoft.com/office/powerpoint/2010/main" val="2269761630"/>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slaidipohi-maaeluministeerium-2015-es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chemeClr val="bg1"/>
        </a:solidFill>
        <a:ln w="9525" cap="flat" cmpd="sng" algn="ctr">
          <a:solidFill>
            <a:schemeClr val="tx1"/>
          </a:solidFill>
          <a:prstDash val="solid"/>
          <a:round/>
          <a:headEnd type="none" w="med" len="med"/>
          <a:tailEnd type="none" w="med" len="med"/>
        </a:ln>
        <a:effectLst/>
        <a:extLst/>
      </a:spPr>
      <a:bodyPr vert="horz" wrap="square" lIns="91440" tIns="45720" rIns="91440" bIns="45720" numCol="1" rtlCol="0"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DF55D1C4DA610042861C6FC69AB5973E" ma:contentTypeVersion="0" ma:contentTypeDescription="Loo uus dokument" ma:contentTypeScope="" ma:versionID="38ec88f452370986da07ac8375674343">
  <xsd:schema xmlns:xsd="http://www.w3.org/2001/XMLSchema" xmlns:xs="http://www.w3.org/2001/XMLSchema" xmlns:p="http://schemas.microsoft.com/office/2006/metadata/properties" targetNamespace="http://schemas.microsoft.com/office/2006/metadata/properties" ma:root="true" ma:fieldsID="75284b4047f4cf5347f2f816b293bbf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F74564-463C-4A3C-901F-210B23F98247}">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www.w3.org/XML/1998/namespace"/>
  </ds:schemaRefs>
</ds:datastoreItem>
</file>

<file path=customXml/itemProps2.xml><?xml version="1.0" encoding="utf-8"?>
<ds:datastoreItem xmlns:ds="http://schemas.openxmlformats.org/officeDocument/2006/customXml" ds:itemID="{184214D5-8996-40DF-B908-9D56B386FC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ACCFD8D-85C7-4DF4-8270-345756BE59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238</TotalTime>
  <Words>1053</Words>
  <Application>Microsoft Office PowerPoint</Application>
  <PresentationFormat>Widescreen</PresentationFormat>
  <Paragraphs>92</Paragraphs>
  <Slides>14</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Microsoft YaHei</vt:lpstr>
      <vt:lpstr>Arial</vt:lpstr>
      <vt:lpstr>Arial Unicode MS</vt:lpstr>
      <vt:lpstr>Calibri</vt:lpstr>
      <vt:lpstr>Roboto Condensed</vt:lpstr>
      <vt:lpstr>Times New Roman</vt:lpstr>
      <vt:lpstr>slaidipohi-maaeluministeerium-2015-est</vt:lpstr>
      <vt:lpstr>Põllumajanduskeskkonna ning mahepõllumajanduse pindalatoetuste määruste muutused 2020   </vt:lpstr>
      <vt:lpstr>Kohustuste pikendamine</vt:lpstr>
      <vt:lpstr>Kohustuste pikendamine</vt:lpstr>
      <vt:lpstr>Kohustuste pikendamine</vt:lpstr>
      <vt:lpstr>Uute kohustuste lubamine</vt:lpstr>
      <vt:lpstr>Kohustuste asendamine</vt:lpstr>
      <vt:lpstr>Kohustuste asendamine</vt:lpstr>
      <vt:lpstr>Kohustuste asendamine</vt:lpstr>
      <vt:lpstr>Kohustuste asendamine</vt:lpstr>
      <vt:lpstr>Kohustuse suurendamine </vt:lpstr>
      <vt:lpstr>Mahetoetuse meede: kohustuse võtmine ja suurendamine</vt:lpstr>
      <vt:lpstr>Mahetoetuse meede: kohustuse asendamine</vt:lpstr>
      <vt:lpstr>Koolitused</vt:lpstr>
      <vt:lpstr>Aitäh!</vt:lpstr>
    </vt:vector>
  </TitlesOfParts>
  <Company>Maaeluministeerium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Keskkonna- ja kliimameetme ning mahepõllumajanduse pindalatoetuste määruste muutused 2020</dc:title>
  <dc:creator>Merili Simmer</dc:creator>
  <cp:lastModifiedBy>Katrin Rannik</cp:lastModifiedBy>
  <cp:revision>21</cp:revision>
  <dcterms:created xsi:type="dcterms:W3CDTF">2020-03-20T13:30:00Z</dcterms:created>
  <dcterms:modified xsi:type="dcterms:W3CDTF">2020-03-23T14:08:59Z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0x010100DF55D1C4DA610042861C6FC69AB5973E</vt:lpwstr>
  </property>
</Properties>
</file>