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4"/>
  </p:sldMasterIdLst>
  <p:notesMasterIdLst>
    <p:notesMasterId r:id="rId14"/>
  </p:notesMasterIdLst>
  <p:sldIdLst>
    <p:sldId id="401" r:id="rId5"/>
    <p:sldId id="516" r:id="rId6"/>
    <p:sldId id="509" r:id="rId7"/>
    <p:sldId id="511" r:id="rId8"/>
    <p:sldId id="517" r:id="rId9"/>
    <p:sldId id="518" r:id="rId10"/>
    <p:sldId id="519" r:id="rId11"/>
    <p:sldId id="510" r:id="rId12"/>
    <p:sldId id="515" r:id="rId13"/>
  </p:sldIdLst>
  <p:sldSz cx="8999538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15" autoAdjust="0"/>
    <p:restoredTop sz="84948" autoAdjust="0"/>
  </p:normalViewPr>
  <p:slideViewPr>
    <p:cSldViewPr>
      <p:cViewPr varScale="1">
        <p:scale>
          <a:sx n="84" d="100"/>
          <a:sy n="84" d="100"/>
        </p:scale>
        <p:origin x="1099" y="82"/>
      </p:cViewPr>
      <p:guideLst/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100099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t-EE" sz="1200" b="0" i="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Test koosneb 10 küsimusest, kus peab olenevalt küsimusest valima kas ühe või mitu õiget vastust.</a:t>
            </a:r>
            <a:br>
              <a:rPr lang="et-EE" dirty="0"/>
            </a:br>
            <a:r>
              <a:rPr lang="et-EE" sz="1200" b="0" i="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Koolituse läbimiseks peab õigesti vastama vähemalt 70% küsimustest.</a:t>
            </a:r>
            <a:br>
              <a:rPr lang="et-EE" dirty="0"/>
            </a:br>
            <a:r>
              <a:rPr lang="et-EE" sz="1200" b="0" i="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Testi sooritamiseks on aega 30 minutit.</a:t>
            </a:r>
            <a:br>
              <a:rPr lang="et-EE" dirty="0"/>
            </a:br>
            <a:r>
              <a:rPr lang="et-EE" sz="1200" b="0" i="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Testi mittesooritamise korral saab testi uuesti sooritada  alates 24h möödudes.</a:t>
            </a:r>
            <a:endParaRPr lang="et-EE" dirty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19033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t-EE" sz="1200" b="1" dirty="0"/>
              <a:t>Vaikesättena on taimekoolis teie e-posti aadress @eesti.ee või riigisüsteemis olev muu aadress,</a:t>
            </a:r>
            <a:r>
              <a:rPr lang="et-EE" sz="1200" b="1" u="sng" dirty="0"/>
              <a:t> mis oleks tungivalt soovitatav vahetada teie igapäevaselt kasutatava e-posti aadressiga.</a:t>
            </a:r>
            <a:r>
              <a:rPr lang="et-EE" sz="1200" b="1" dirty="0"/>
              <a:t> 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t-EE" sz="1200" b="1" dirty="0"/>
              <a:t>E-posti aadressi saab vahetada keskkonna paremalt ülevalt nurgast vajutades </a:t>
            </a:r>
            <a:r>
              <a:rPr lang="et-EE" sz="1200" b="1" dirty="0" err="1"/>
              <a:t>rippmenüüs</a:t>
            </a:r>
            <a:r>
              <a:rPr lang="et-EE" sz="1200" b="1" dirty="0"/>
              <a:t> nupule "Kasutaja andmed".</a:t>
            </a:r>
            <a:endParaRPr lang="et-EE" sz="1200" dirty="0"/>
          </a:p>
          <a:p>
            <a:endParaRPr lang="et-EE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06035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15900"/>
            <a:ext cx="3467100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13" y="251917"/>
            <a:ext cx="324036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15900"/>
            <a:ext cx="3467100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eesnimi.perenimi@pma.agri.ee</a:t>
            </a:r>
          </a:p>
          <a:p>
            <a:endParaRPr lang="et-EE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21" y="323925"/>
            <a:ext cx="3240360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taimekool.agri.ee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297" y="5796533"/>
            <a:ext cx="7200000" cy="864097"/>
          </a:xfrm>
        </p:spPr>
        <p:txBody>
          <a:bodyPr/>
          <a:lstStyle/>
          <a:p>
            <a:r>
              <a:rPr lang="et-EE" dirty="0"/>
              <a:t>10.09.2020 Elva</a:t>
            </a:r>
          </a:p>
          <a:p>
            <a:r>
              <a:rPr lang="et-EE" dirty="0"/>
              <a:t>17.09.2020 Tallinn</a:t>
            </a:r>
          </a:p>
          <a:p>
            <a:endParaRPr lang="et-EE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297" y="1908101"/>
            <a:ext cx="8568952" cy="4032448"/>
          </a:xfrm>
        </p:spPr>
        <p:txBody>
          <a:bodyPr/>
          <a:lstStyle/>
          <a:p>
            <a:r>
              <a:rPr lang="fi-FI" sz="4800" dirty="0"/>
              <a:t>Taimepassi väljaandja koolitus, </a:t>
            </a:r>
            <a:r>
              <a:rPr lang="fi-FI" sz="4800" dirty="0" err="1"/>
              <a:t>koolituse</a:t>
            </a:r>
            <a:r>
              <a:rPr lang="fi-FI" sz="4800" dirty="0"/>
              <a:t> </a:t>
            </a:r>
            <a:r>
              <a:rPr lang="fi-FI" sz="4800" dirty="0" err="1"/>
              <a:t>keskkond</a:t>
            </a:r>
            <a:r>
              <a:rPr lang="et-EE" sz="4800" dirty="0"/>
              <a:t> 					   taimekool.agri.ee</a:t>
            </a:r>
            <a:br>
              <a:rPr lang="et-EE" sz="5300" dirty="0"/>
            </a:br>
            <a:r>
              <a:rPr lang="et-EE" sz="3000" dirty="0"/>
              <a:t>								</a:t>
            </a:r>
            <a:br>
              <a:rPr lang="et-EE" sz="3000" dirty="0"/>
            </a:br>
            <a:r>
              <a:rPr lang="et-EE" sz="3000" dirty="0"/>
              <a:t>													</a:t>
            </a:r>
            <a:r>
              <a:rPr lang="et-EE" sz="2800" dirty="0"/>
              <a:t>       Lauri Urbalu</a:t>
            </a: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209849AB-D561-4509-91E1-AEEC485E9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600116" y="4500389"/>
            <a:ext cx="3001516" cy="200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6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e-koolitus taimepasside väljaandmise õiguse saamiseks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21" y="1908101"/>
            <a:ext cx="4305901" cy="1028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329" y="3052564"/>
            <a:ext cx="8132636" cy="14944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329" y="4551599"/>
            <a:ext cx="6758714" cy="207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67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711" y="395933"/>
            <a:ext cx="8316132" cy="1008061"/>
          </a:xfrm>
        </p:spPr>
        <p:txBody>
          <a:bodyPr/>
          <a:lstStyle/>
          <a:p>
            <a:r>
              <a:rPr lang="et-EE" dirty="0"/>
              <a:t>e-koolitus taimepasside väljaandmise õiguse saamiseks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3765" y="1692078"/>
            <a:ext cx="8136024" cy="2399178"/>
          </a:xfrm>
        </p:spPr>
        <p:txBody>
          <a:bodyPr/>
          <a:lstStyle/>
          <a:p>
            <a:r>
              <a:rPr lang="et-EE" dirty="0"/>
              <a:t>keskkond asub aadressil: </a:t>
            </a:r>
            <a:r>
              <a:rPr lang="et-EE" b="1" dirty="0">
                <a:hlinkClick r:id="rId2"/>
              </a:rPr>
              <a:t>https://taimekool.agri.ee/</a:t>
            </a:r>
            <a:endParaRPr lang="et-EE" b="1" dirty="0"/>
          </a:p>
          <a:p>
            <a:r>
              <a:rPr lang="et-EE" b="1" dirty="0"/>
              <a:t>sisenemine</a:t>
            </a:r>
            <a:r>
              <a:rPr lang="et-EE" dirty="0"/>
              <a:t> </a:t>
            </a:r>
            <a:r>
              <a:rPr lang="et-EE" b="1" dirty="0"/>
              <a:t>ID-kaardi</a:t>
            </a:r>
            <a:r>
              <a:rPr lang="et-EE" dirty="0"/>
              <a:t>,</a:t>
            </a:r>
            <a:r>
              <a:rPr lang="et-EE" b="1" dirty="0"/>
              <a:t> mobiil-ID</a:t>
            </a:r>
            <a:r>
              <a:rPr lang="et-EE" dirty="0"/>
              <a:t>,</a:t>
            </a:r>
            <a:r>
              <a:rPr lang="et-EE" b="1" dirty="0"/>
              <a:t> </a:t>
            </a:r>
            <a:r>
              <a:rPr lang="et-EE" b="1" dirty="0" err="1"/>
              <a:t>smart</a:t>
            </a:r>
            <a:r>
              <a:rPr lang="et-EE" b="1" dirty="0"/>
              <a:t>-ID </a:t>
            </a:r>
            <a:r>
              <a:rPr lang="et-EE" dirty="0"/>
              <a:t>või </a:t>
            </a:r>
            <a:r>
              <a:rPr lang="et-EE" b="1" dirty="0"/>
              <a:t>pangalingi </a:t>
            </a:r>
            <a:r>
              <a:rPr lang="et-EE" dirty="0"/>
              <a:t>vahendusel.</a:t>
            </a:r>
          </a:p>
          <a:p>
            <a:endParaRPr lang="et-E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5" y="4091255"/>
            <a:ext cx="8839712" cy="2749284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 bwMode="auto">
          <a:xfrm>
            <a:off x="4571777" y="6084565"/>
            <a:ext cx="3384376" cy="64825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 dirty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375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576013"/>
          </a:xfrm>
        </p:spPr>
        <p:txBody>
          <a:bodyPr/>
          <a:lstStyle/>
          <a:p>
            <a:r>
              <a:rPr lang="et-EE" dirty="0"/>
              <a:t>koolitusele sisenemine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305" y="1353202"/>
            <a:ext cx="5696082" cy="2232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609" y="3605441"/>
            <a:ext cx="5496884" cy="323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7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297" y="251917"/>
            <a:ext cx="7920000" cy="576064"/>
          </a:xfrm>
        </p:spPr>
        <p:txBody>
          <a:bodyPr/>
          <a:lstStyle/>
          <a:p>
            <a:r>
              <a:rPr lang="et-EE" dirty="0"/>
              <a:t>taimekool.agri.ee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313" y="1044005"/>
            <a:ext cx="8280920" cy="5544616"/>
          </a:xfrm>
        </p:spPr>
        <p:txBody>
          <a:bodyPr/>
          <a:lstStyle/>
          <a:p>
            <a:pPr marL="108000" indent="0">
              <a:buNone/>
            </a:pPr>
            <a:r>
              <a:rPr lang="et-EE" b="1" dirty="0"/>
              <a:t>koosneb</a:t>
            </a:r>
            <a:r>
              <a:rPr lang="et-EE" dirty="0"/>
              <a:t> </a:t>
            </a:r>
          </a:p>
          <a:p>
            <a:r>
              <a:rPr lang="et-EE" sz="2800" dirty="0"/>
              <a:t>enesekontrolliplaanist,</a:t>
            </a:r>
          </a:p>
          <a:p>
            <a:r>
              <a:rPr lang="et-EE" sz="2800" dirty="0"/>
              <a:t>taimepasside tegemisest, väljastamisest ja kasutamisest,</a:t>
            </a:r>
          </a:p>
          <a:p>
            <a:r>
              <a:rPr lang="et-EE" sz="2800" dirty="0"/>
              <a:t>vaatluste teostamise ja proovivõtmise juhistest, ülevaade taimehaiguste ja –kahjustajate kahjustuste põhitüüpidest,</a:t>
            </a:r>
          </a:p>
          <a:p>
            <a:r>
              <a:rPr lang="et-EE" sz="2800" dirty="0"/>
              <a:t>ülevaade olulisematest </a:t>
            </a:r>
            <a:r>
              <a:rPr lang="et-EE" sz="2800" dirty="0" err="1"/>
              <a:t>karantiinsetest</a:t>
            </a:r>
            <a:r>
              <a:rPr lang="et-EE" sz="2800" dirty="0"/>
              <a:t> taimekahjustajatest.</a:t>
            </a:r>
          </a:p>
          <a:p>
            <a:pPr marL="108000" indent="0">
              <a:buNone/>
            </a:pPr>
            <a:r>
              <a:rPr lang="et-EE" sz="2800" b="1" dirty="0"/>
              <a:t>kursus lõpeb testiga.</a:t>
            </a:r>
          </a:p>
          <a:p>
            <a:endParaRPr lang="et-EE" sz="2800" b="1" dirty="0"/>
          </a:p>
        </p:txBody>
      </p:sp>
    </p:spTree>
    <p:extLst>
      <p:ext uri="{BB962C8B-B14F-4D97-AF65-F5344CB8AC3E}">
        <p14:creationId xmlns:p14="http://schemas.microsoft.com/office/powerpoint/2010/main" val="289406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881" y="539949"/>
            <a:ext cx="7920000" cy="792037"/>
          </a:xfrm>
        </p:spPr>
        <p:txBody>
          <a:bodyPr/>
          <a:lstStyle/>
          <a:p>
            <a:r>
              <a:rPr lang="et-EE" sz="4200" dirty="0"/>
              <a:t>e-koolituse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881" y="1620069"/>
            <a:ext cx="8496944" cy="4752528"/>
          </a:xfrm>
        </p:spPr>
        <p:txBody>
          <a:bodyPr/>
          <a:lstStyle/>
          <a:p>
            <a:r>
              <a:rPr lang="et-EE" sz="3000" b="1" dirty="0"/>
              <a:t>test koosneb 10 küsimusest, </a:t>
            </a:r>
            <a:r>
              <a:rPr lang="et-EE" sz="3000" dirty="0"/>
              <a:t>kus peab olenevalt küsimusest valima </a:t>
            </a:r>
            <a:r>
              <a:rPr lang="et-EE" sz="3000" b="1" dirty="0"/>
              <a:t>kas ühe või mitu õiget vastust.</a:t>
            </a:r>
          </a:p>
          <a:p>
            <a:r>
              <a:rPr lang="et-EE" sz="3000" dirty="0"/>
              <a:t>k</a:t>
            </a:r>
            <a:r>
              <a:rPr lang="fi-FI" sz="3000" dirty="0" err="1"/>
              <a:t>oolituse</a:t>
            </a:r>
            <a:r>
              <a:rPr lang="fi-FI" sz="3000" dirty="0"/>
              <a:t> </a:t>
            </a:r>
            <a:r>
              <a:rPr lang="fi-FI" sz="3000" dirty="0" err="1"/>
              <a:t>läbimiseks</a:t>
            </a:r>
            <a:r>
              <a:rPr lang="fi-FI" sz="3000" dirty="0"/>
              <a:t> </a:t>
            </a:r>
            <a:r>
              <a:rPr lang="fi-FI" sz="3000" dirty="0" err="1"/>
              <a:t>peab</a:t>
            </a:r>
            <a:r>
              <a:rPr lang="fi-FI" sz="3000" dirty="0"/>
              <a:t> </a:t>
            </a:r>
            <a:r>
              <a:rPr lang="fi-FI" sz="3000" b="1" dirty="0" err="1"/>
              <a:t>õigesti</a:t>
            </a:r>
            <a:r>
              <a:rPr lang="fi-FI" sz="3000" b="1" dirty="0"/>
              <a:t> </a:t>
            </a:r>
            <a:r>
              <a:rPr lang="fi-FI" sz="3000" b="1" dirty="0" err="1"/>
              <a:t>vastama</a:t>
            </a:r>
            <a:r>
              <a:rPr lang="fi-FI" sz="3000" b="1" dirty="0"/>
              <a:t> </a:t>
            </a:r>
            <a:r>
              <a:rPr lang="fi-FI" sz="3000" b="1" dirty="0" err="1"/>
              <a:t>vähemalt</a:t>
            </a:r>
            <a:r>
              <a:rPr lang="fi-FI" sz="3000" b="1" dirty="0"/>
              <a:t> 70% </a:t>
            </a:r>
            <a:r>
              <a:rPr lang="fi-FI" sz="3000" b="1" dirty="0" err="1"/>
              <a:t>küsimustest</a:t>
            </a:r>
            <a:r>
              <a:rPr lang="et-EE" sz="3000" b="1" dirty="0"/>
              <a:t>.</a:t>
            </a:r>
          </a:p>
          <a:p>
            <a:r>
              <a:rPr lang="et-EE" sz="3000" dirty="0"/>
              <a:t>t</a:t>
            </a:r>
            <a:r>
              <a:rPr lang="fi-FI" sz="3000" dirty="0"/>
              <a:t>esti </a:t>
            </a:r>
            <a:r>
              <a:rPr lang="fi-FI" sz="3000" dirty="0" err="1"/>
              <a:t>sooritamiseks</a:t>
            </a:r>
            <a:r>
              <a:rPr lang="fi-FI" sz="3000" dirty="0"/>
              <a:t> on </a:t>
            </a:r>
            <a:r>
              <a:rPr lang="fi-FI" sz="3000" dirty="0" err="1"/>
              <a:t>aega</a:t>
            </a:r>
            <a:r>
              <a:rPr lang="fi-FI" sz="3000" dirty="0"/>
              <a:t> </a:t>
            </a:r>
            <a:r>
              <a:rPr lang="fi-FI" sz="3000" b="1" dirty="0"/>
              <a:t>30 </a:t>
            </a:r>
            <a:r>
              <a:rPr lang="fi-FI" sz="3000" b="1" dirty="0" err="1"/>
              <a:t>minutit</a:t>
            </a:r>
            <a:r>
              <a:rPr lang="fi-FI" sz="3000" b="1" dirty="0"/>
              <a:t>.</a:t>
            </a:r>
            <a:endParaRPr lang="et-EE" sz="3000" b="1" dirty="0"/>
          </a:p>
          <a:p>
            <a:endParaRPr lang="et-EE" sz="3000" dirty="0"/>
          </a:p>
          <a:p>
            <a:r>
              <a:rPr lang="et-EE" sz="3000" dirty="0"/>
              <a:t>testi </a:t>
            </a:r>
            <a:r>
              <a:rPr lang="et-EE" sz="3000" b="1" dirty="0"/>
              <a:t>mittesooritamise</a:t>
            </a:r>
            <a:r>
              <a:rPr lang="et-EE" sz="3000" dirty="0"/>
              <a:t> korral saab testi uuesti sooritada alates 24h möödudes.</a:t>
            </a:r>
            <a:endParaRPr lang="et-EE" sz="3000" b="1" dirty="0"/>
          </a:p>
        </p:txBody>
      </p:sp>
    </p:spTree>
    <p:extLst>
      <p:ext uri="{BB962C8B-B14F-4D97-AF65-F5344CB8AC3E}">
        <p14:creationId xmlns:p14="http://schemas.microsoft.com/office/powerpoint/2010/main" val="164990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Infolehed (</a:t>
            </a:r>
            <a:r>
              <a:rPr lang="et-EE" dirty="0" err="1"/>
              <a:t>karantiinsed</a:t>
            </a:r>
            <a:r>
              <a:rPr lang="et-EE" dirty="0"/>
              <a:t> kui </a:t>
            </a:r>
            <a:r>
              <a:rPr lang="et-EE" i="1" dirty="0"/>
              <a:t>RNQP</a:t>
            </a:r>
            <a:r>
              <a:rPr lang="et-EE" dirty="0"/>
              <a:t>-d, Põllumajandusameti koduleht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PMA kodulehe http://pma.agri.ee</a:t>
            </a:r>
          </a:p>
          <a:p>
            <a:r>
              <a:rPr lang="et-EE" dirty="0"/>
              <a:t>Uus ühendameti koduleht tulekul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644018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meeles pidada</a:t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188021"/>
            <a:ext cx="8172996" cy="1152128"/>
          </a:xfrm>
        </p:spPr>
        <p:txBody>
          <a:bodyPr/>
          <a:lstStyle/>
          <a:p>
            <a:r>
              <a:rPr lang="et-EE" sz="2600" dirty="0"/>
              <a:t>Koolituse läbimisel </a:t>
            </a:r>
            <a:r>
              <a:rPr lang="et-EE" sz="2600" b="1" dirty="0"/>
              <a:t>saadetakse tunnistus teie koolituse keskkonnas olevale e-posti aadressile (@eesti.ee </a:t>
            </a:r>
            <a:r>
              <a:rPr lang="et-EE" sz="2600" dirty="0"/>
              <a:t>aadress</a:t>
            </a:r>
            <a:r>
              <a:rPr lang="et-EE" sz="2600" b="1" dirty="0"/>
              <a:t>)</a:t>
            </a:r>
            <a:endParaRPr lang="et-EE" sz="2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1" y="2970894"/>
            <a:ext cx="8094080" cy="277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9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297" y="2412157"/>
            <a:ext cx="8568952" cy="936104"/>
          </a:xfrm>
        </p:spPr>
        <p:txBody>
          <a:bodyPr/>
          <a:lstStyle/>
          <a:p>
            <a:r>
              <a:rPr lang="et-EE" dirty="0"/>
              <a:t>Tänan kuulamast</a:t>
            </a:r>
            <a:br>
              <a:rPr lang="et-EE" dirty="0"/>
            </a:br>
            <a:r>
              <a:rPr lang="et-EE" dirty="0"/>
              <a:t>							  </a:t>
            </a:r>
            <a:br>
              <a:rPr lang="et-EE" dirty="0"/>
            </a:br>
            <a:br>
              <a:rPr lang="et-EE" sz="5300" dirty="0"/>
            </a:br>
            <a:r>
              <a:rPr lang="et-EE" sz="3000" dirty="0"/>
              <a:t>								</a:t>
            </a:r>
            <a:br>
              <a:rPr lang="et-EE" sz="3000" dirty="0"/>
            </a:br>
            <a:r>
              <a:rPr lang="et-EE" sz="3000" dirty="0"/>
              <a:t>												</a:t>
            </a:r>
            <a:endParaRPr lang="et-EE" sz="5300" dirty="0"/>
          </a:p>
        </p:txBody>
      </p:sp>
      <p:sp>
        <p:nvSpPr>
          <p:cNvPr id="5" name="TextBox 4"/>
          <p:cNvSpPr txBox="1"/>
          <p:nvPr/>
        </p:nvSpPr>
        <p:spPr>
          <a:xfrm>
            <a:off x="1475433" y="3348261"/>
            <a:ext cx="2664296" cy="1728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t-E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633" y="3668155"/>
            <a:ext cx="5425910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1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4619655365964E8906BA19EEBCE49F" ma:contentTypeVersion="0" ma:contentTypeDescription="Loo uus dokument" ma:contentTypeScope="" ma:versionID="c8c7865d6cd218f6ec62f87c7f6d596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5284b4047f4cf5347f2f816b293bb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4870C3-C780-4C3F-8EE0-1463ACAE54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14B060-57F0-4EA0-86A0-2D8946811A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718D8F1-716A-47BD-BAB9-F1B6EA52DF0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Kohandatud</PresentationFormat>
  <Paragraphs>33</Paragraphs>
  <Slides>9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3" baseType="lpstr">
      <vt:lpstr>Arial</vt:lpstr>
      <vt:lpstr>Roboto Condensed</vt:lpstr>
      <vt:lpstr>Times New Roman</vt:lpstr>
      <vt:lpstr>Office Theme</vt:lpstr>
      <vt:lpstr>Taimepassi väljaandja koolitus, koolituse keskkond         taimekool.agri.ee                              Lauri Urbalu</vt:lpstr>
      <vt:lpstr>e-koolitus taimepasside väljaandmise õiguse saamiseks</vt:lpstr>
      <vt:lpstr>e-koolitus taimepasside väljaandmise õiguse saamiseks</vt:lpstr>
      <vt:lpstr>koolitusele sisenemine</vt:lpstr>
      <vt:lpstr>taimekool.agri.ee</vt:lpstr>
      <vt:lpstr>e-koolituse test</vt:lpstr>
      <vt:lpstr>Infolehed (karantiinsed kui RNQP-d, Põllumajandusameti koduleht</vt:lpstr>
      <vt:lpstr>meeles pidada </vt:lpstr>
      <vt:lpstr>Tänan kuulamast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2020-09-09T08:08:35Z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0x010100CB4619655365964E8906BA19EEBCE49F</vt:lpwstr>
  </property>
</Properties>
</file>