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 id="2147483666" r:id="rId5"/>
  </p:sldMasterIdLst>
  <p:notesMasterIdLst>
    <p:notesMasterId r:id="rId26"/>
  </p:notesMasterIdLst>
  <p:handoutMasterIdLst>
    <p:handoutMasterId r:id="rId27"/>
  </p:handoutMasterIdLst>
  <p:sldIdLst>
    <p:sldId id="275" r:id="rId6"/>
    <p:sldId id="351" r:id="rId7"/>
    <p:sldId id="389" r:id="rId8"/>
    <p:sldId id="368" r:id="rId9"/>
    <p:sldId id="380" r:id="rId10"/>
    <p:sldId id="384" r:id="rId11"/>
    <p:sldId id="385" r:id="rId12"/>
    <p:sldId id="357" r:id="rId13"/>
    <p:sldId id="394" r:id="rId14"/>
    <p:sldId id="393" r:id="rId15"/>
    <p:sldId id="395" r:id="rId16"/>
    <p:sldId id="390" r:id="rId17"/>
    <p:sldId id="391" r:id="rId18"/>
    <p:sldId id="396" r:id="rId19"/>
    <p:sldId id="381" r:id="rId20"/>
    <p:sldId id="383" r:id="rId21"/>
    <p:sldId id="388" r:id="rId22"/>
    <p:sldId id="392" r:id="rId23"/>
    <p:sldId id="386" r:id="rId24"/>
    <p:sldId id="321" r:id="rId25"/>
  </p:sldIdLst>
  <p:sldSz cx="11522075" cy="6480175"/>
  <p:notesSz cx="6797675" cy="9926638"/>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046">
          <p15:clr>
            <a:srgbClr val="A4A3A4"/>
          </p15:clr>
        </p15:guide>
        <p15:guide id="4" pos="3687">
          <p15:clr>
            <a:srgbClr val="A4A3A4"/>
          </p15:clr>
        </p15:guide>
      </p15:sldGuideLst>
    </p:ext>
    <p:ext uri="{2D200454-40CA-4A62-9FC3-DE9A4176ACB9}">
      <p15:notesGuideLst xmlns:p15="http://schemas.microsoft.com/office/powerpoint/2012/main">
        <p15:guide id="1" orient="horz" pos="2674" userDrawn="1">
          <p15:clr>
            <a:srgbClr val="A4A3A4"/>
          </p15:clr>
        </p15:guide>
        <p15:guide id="2" pos="19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4586"/>
    <a:srgbClr val="0084D1"/>
    <a:srgbClr val="6F91F1"/>
    <a:srgbClr val="996633"/>
    <a:srgbClr val="83CAFF"/>
    <a:srgbClr val="72ACF2"/>
    <a:srgbClr val="C07D0D"/>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96" autoAdjust="0"/>
    <p:restoredTop sz="75393" autoAdjust="0"/>
  </p:normalViewPr>
  <p:slideViewPr>
    <p:cSldViewPr>
      <p:cViewPr varScale="1">
        <p:scale>
          <a:sx n="55" d="100"/>
          <a:sy n="55" d="100"/>
        </p:scale>
        <p:origin x="1364" y="32"/>
      </p:cViewPr>
      <p:guideLst>
        <p:guide orient="horz" pos="2160"/>
        <p:guide pos="2880"/>
        <p:guide orient="horz" pos="2046"/>
        <p:guide pos="3687"/>
      </p:guideLst>
    </p:cSldViewPr>
  </p:slideViewPr>
  <p:outlineViewPr>
    <p:cViewPr varScale="1">
      <p:scale>
        <a:sx n="170" d="200"/>
        <a:sy n="170" d="200"/>
      </p:scale>
      <p:origin x="-780" y="-84"/>
    </p:cViewPr>
  </p:outlineViewPr>
  <p:notesTextViewPr>
    <p:cViewPr>
      <p:scale>
        <a:sx n="1" d="1"/>
        <a:sy n="1" d="1"/>
      </p:scale>
      <p:origin x="0" y="0"/>
    </p:cViewPr>
  </p:notesTextViewPr>
  <p:sorterViewPr>
    <p:cViewPr>
      <p:scale>
        <a:sx n="100" d="100"/>
        <a:sy n="100" d="100"/>
      </p:scale>
      <p:origin x="0" y="-2412"/>
    </p:cViewPr>
  </p:sorterViewPr>
  <p:notesViewPr>
    <p:cSldViewPr>
      <p:cViewPr varScale="1">
        <p:scale>
          <a:sx n="59" d="100"/>
          <a:sy n="59" d="100"/>
        </p:scale>
        <p:origin x="-1752" y="-72"/>
      </p:cViewPr>
      <p:guideLst>
        <p:guide orient="horz" pos="2674"/>
        <p:guide pos="19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325" cy="498174"/>
          </a:xfrm>
          <a:prstGeom prst="rect">
            <a:avLst/>
          </a:prstGeom>
        </p:spPr>
        <p:txBody>
          <a:bodyPr vert="horz" lIns="83786" tIns="41893" rIns="83786" bIns="41893" rtlCol="0"/>
          <a:lstStyle>
            <a:lvl1pPr algn="l">
              <a:defRPr sz="1100"/>
            </a:lvl1pPr>
          </a:lstStyle>
          <a:p>
            <a:r>
              <a:rPr lang="fi-FI" smtClean="0"/>
              <a:t>LEADERi kohaliku arengu strateegia 2023–2027 ettevalmistamise toetuse kavandi tutvustus</a:t>
            </a:r>
            <a:endParaRPr lang="et-EE"/>
          </a:p>
        </p:txBody>
      </p:sp>
      <p:sp>
        <p:nvSpPr>
          <p:cNvPr id="3" name="Date Placeholder 2"/>
          <p:cNvSpPr>
            <a:spLocks noGrp="1"/>
          </p:cNvSpPr>
          <p:nvPr>
            <p:ph type="dt" sz="quarter" idx="1"/>
          </p:nvPr>
        </p:nvSpPr>
        <p:spPr>
          <a:xfrm>
            <a:off x="3849923" y="1"/>
            <a:ext cx="2946325" cy="498174"/>
          </a:xfrm>
          <a:prstGeom prst="rect">
            <a:avLst/>
          </a:prstGeom>
        </p:spPr>
        <p:txBody>
          <a:bodyPr vert="horz" lIns="83786" tIns="41893" rIns="83786" bIns="41893" rtlCol="0"/>
          <a:lstStyle>
            <a:lvl1pPr algn="r">
              <a:defRPr sz="1100"/>
            </a:lvl1pPr>
          </a:lstStyle>
          <a:p>
            <a:fld id="{D7B22704-0B04-4F2D-932D-3025D0CC7B02}" type="datetimeFigureOut">
              <a:rPr lang="et-EE" smtClean="0"/>
              <a:t>17.11.2022</a:t>
            </a:fld>
            <a:endParaRPr lang="et-EE"/>
          </a:p>
        </p:txBody>
      </p:sp>
      <p:sp>
        <p:nvSpPr>
          <p:cNvPr id="4" name="Footer Placeholder 3"/>
          <p:cNvSpPr>
            <a:spLocks noGrp="1"/>
          </p:cNvSpPr>
          <p:nvPr>
            <p:ph type="ftr" sz="quarter" idx="2"/>
          </p:nvPr>
        </p:nvSpPr>
        <p:spPr>
          <a:xfrm>
            <a:off x="0" y="9428464"/>
            <a:ext cx="2946325" cy="498174"/>
          </a:xfrm>
          <a:prstGeom prst="rect">
            <a:avLst/>
          </a:prstGeom>
        </p:spPr>
        <p:txBody>
          <a:bodyPr vert="horz" lIns="83786" tIns="41893" rIns="83786" bIns="41893" rtlCol="0" anchor="b"/>
          <a:lstStyle>
            <a:lvl1pPr algn="l">
              <a:defRPr sz="1100"/>
            </a:lvl1pPr>
          </a:lstStyle>
          <a:p>
            <a:endParaRPr lang="et-EE"/>
          </a:p>
        </p:txBody>
      </p:sp>
      <p:sp>
        <p:nvSpPr>
          <p:cNvPr id="5" name="Slide Number Placeholder 4"/>
          <p:cNvSpPr>
            <a:spLocks noGrp="1"/>
          </p:cNvSpPr>
          <p:nvPr>
            <p:ph type="sldNum" sz="quarter" idx="3"/>
          </p:nvPr>
        </p:nvSpPr>
        <p:spPr>
          <a:xfrm>
            <a:off x="3849923" y="9428464"/>
            <a:ext cx="2946325" cy="498174"/>
          </a:xfrm>
          <a:prstGeom prst="rect">
            <a:avLst/>
          </a:prstGeom>
        </p:spPr>
        <p:txBody>
          <a:bodyPr vert="horz" lIns="83786" tIns="41893" rIns="83786" bIns="41893" rtlCol="0" anchor="b"/>
          <a:lstStyle>
            <a:lvl1pPr algn="r">
              <a:defRPr sz="1100"/>
            </a:lvl1pPr>
          </a:lstStyle>
          <a:p>
            <a:fld id="{4EF276F7-A8FB-45AF-8726-419BC6150D84}" type="slidenum">
              <a:rPr lang="et-EE" smtClean="0"/>
              <a:t>‹#›</a:t>
            </a:fld>
            <a:endParaRPr lang="et-EE"/>
          </a:p>
        </p:txBody>
      </p:sp>
    </p:spTree>
    <p:extLst>
      <p:ext uri="{BB962C8B-B14F-4D97-AF65-F5344CB8AC3E}">
        <p14:creationId xmlns:p14="http://schemas.microsoft.com/office/powerpoint/2010/main" val="36129051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90488" y="754063"/>
            <a:ext cx="6613525" cy="372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79482" y="4714970"/>
            <a:ext cx="5437284" cy="44658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2051" name="Rectangle 3"/>
          <p:cNvSpPr>
            <a:spLocks noGrp="1" noChangeArrowheads="1"/>
          </p:cNvSpPr>
          <p:nvPr>
            <p:ph type="hdr"/>
          </p:nvPr>
        </p:nvSpPr>
        <p:spPr bwMode="auto">
          <a:xfrm>
            <a:off x="1" y="0"/>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r>
              <a:rPr lang="fi-FI" altLang="en-US" smtClean="0"/>
              <a:t>LEADERi kohaliku arengu strateegia 2023–2027 ettevalmistamise toetuse kavandi tutvustus</a:t>
            </a:r>
            <a:endParaRPr lang="et-EE" altLang="en-US"/>
          </a:p>
        </p:txBody>
      </p:sp>
      <p:sp>
        <p:nvSpPr>
          <p:cNvPr id="2052" name="Rectangle 4"/>
          <p:cNvSpPr>
            <a:spLocks noGrp="1" noChangeArrowheads="1"/>
          </p:cNvSpPr>
          <p:nvPr>
            <p:ph type="dt"/>
          </p:nvPr>
        </p:nvSpPr>
        <p:spPr bwMode="auto">
          <a:xfrm>
            <a:off x="3847068" y="0"/>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1" y="9429937"/>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3847068" y="9429937"/>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hf hdr="0" ftr="0" dt="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1</a:t>
            </a:fld>
            <a:endParaRPr lang="et-EE" altLang="en-US"/>
          </a:p>
        </p:txBody>
      </p:sp>
    </p:spTree>
    <p:extLst>
      <p:ext uri="{BB962C8B-B14F-4D97-AF65-F5344CB8AC3E}">
        <p14:creationId xmlns:p14="http://schemas.microsoft.com/office/powerpoint/2010/main" val="2928041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12</a:t>
            </a:fld>
            <a:endParaRPr lang="et-EE" altLang="en-US"/>
          </a:p>
        </p:txBody>
      </p:sp>
    </p:spTree>
    <p:extLst>
      <p:ext uri="{BB962C8B-B14F-4D97-AF65-F5344CB8AC3E}">
        <p14:creationId xmlns:p14="http://schemas.microsoft.com/office/powerpoint/2010/main" val="1448362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13</a:t>
            </a:fld>
            <a:endParaRPr lang="et-EE" altLang="en-US"/>
          </a:p>
        </p:txBody>
      </p:sp>
    </p:spTree>
    <p:extLst>
      <p:ext uri="{BB962C8B-B14F-4D97-AF65-F5344CB8AC3E}">
        <p14:creationId xmlns:p14="http://schemas.microsoft.com/office/powerpoint/2010/main" val="1046591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14</a:t>
            </a:fld>
            <a:endParaRPr lang="et-EE" altLang="en-US"/>
          </a:p>
        </p:txBody>
      </p:sp>
    </p:spTree>
    <p:extLst>
      <p:ext uri="{BB962C8B-B14F-4D97-AF65-F5344CB8AC3E}">
        <p14:creationId xmlns:p14="http://schemas.microsoft.com/office/powerpoint/2010/main" val="212425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15</a:t>
            </a:fld>
            <a:endParaRPr lang="et-EE" altLang="en-US"/>
          </a:p>
        </p:txBody>
      </p:sp>
    </p:spTree>
    <p:extLst>
      <p:ext uri="{BB962C8B-B14F-4D97-AF65-F5344CB8AC3E}">
        <p14:creationId xmlns:p14="http://schemas.microsoft.com/office/powerpoint/2010/main" val="1259797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16</a:t>
            </a:fld>
            <a:endParaRPr lang="et-EE" altLang="en-US"/>
          </a:p>
        </p:txBody>
      </p:sp>
    </p:spTree>
    <p:extLst>
      <p:ext uri="{BB962C8B-B14F-4D97-AF65-F5344CB8AC3E}">
        <p14:creationId xmlns:p14="http://schemas.microsoft.com/office/powerpoint/2010/main" val="37934077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17</a:t>
            </a:fld>
            <a:endParaRPr lang="et-EE" altLang="en-US"/>
          </a:p>
        </p:txBody>
      </p:sp>
    </p:spTree>
    <p:extLst>
      <p:ext uri="{BB962C8B-B14F-4D97-AF65-F5344CB8AC3E}">
        <p14:creationId xmlns:p14="http://schemas.microsoft.com/office/powerpoint/2010/main" val="986993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18</a:t>
            </a:fld>
            <a:endParaRPr lang="et-EE" altLang="en-US"/>
          </a:p>
        </p:txBody>
      </p:sp>
    </p:spTree>
    <p:extLst>
      <p:ext uri="{BB962C8B-B14F-4D97-AF65-F5344CB8AC3E}">
        <p14:creationId xmlns:p14="http://schemas.microsoft.com/office/powerpoint/2010/main" val="2001245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20</a:t>
            </a:fld>
            <a:endParaRPr lang="et-EE" altLang="en-US"/>
          </a:p>
        </p:txBody>
      </p:sp>
    </p:spTree>
    <p:extLst>
      <p:ext uri="{BB962C8B-B14F-4D97-AF65-F5344CB8AC3E}">
        <p14:creationId xmlns:p14="http://schemas.microsoft.com/office/powerpoint/2010/main" val="975314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2</a:t>
            </a:fld>
            <a:endParaRPr lang="et-EE" altLang="en-US"/>
          </a:p>
        </p:txBody>
      </p:sp>
    </p:spTree>
    <p:extLst>
      <p:ext uri="{BB962C8B-B14F-4D97-AF65-F5344CB8AC3E}">
        <p14:creationId xmlns:p14="http://schemas.microsoft.com/office/powerpoint/2010/main" val="2121485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4</a:t>
            </a:fld>
            <a:endParaRPr lang="et-EE" altLang="en-US"/>
          </a:p>
        </p:txBody>
      </p:sp>
    </p:spTree>
    <p:extLst>
      <p:ext uri="{BB962C8B-B14F-4D97-AF65-F5344CB8AC3E}">
        <p14:creationId xmlns:p14="http://schemas.microsoft.com/office/powerpoint/2010/main" val="3246815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5</a:t>
            </a:fld>
            <a:endParaRPr lang="et-EE" altLang="en-US"/>
          </a:p>
        </p:txBody>
      </p:sp>
    </p:spTree>
    <p:extLst>
      <p:ext uri="{BB962C8B-B14F-4D97-AF65-F5344CB8AC3E}">
        <p14:creationId xmlns:p14="http://schemas.microsoft.com/office/powerpoint/2010/main" val="1875192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7</a:t>
            </a:fld>
            <a:endParaRPr lang="et-EE" altLang="en-US"/>
          </a:p>
        </p:txBody>
      </p:sp>
    </p:spTree>
    <p:extLst>
      <p:ext uri="{BB962C8B-B14F-4D97-AF65-F5344CB8AC3E}">
        <p14:creationId xmlns:p14="http://schemas.microsoft.com/office/powerpoint/2010/main" val="210773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8</a:t>
            </a:fld>
            <a:endParaRPr lang="et-EE" altLang="en-US"/>
          </a:p>
        </p:txBody>
      </p:sp>
    </p:spTree>
    <p:extLst>
      <p:ext uri="{BB962C8B-B14F-4D97-AF65-F5344CB8AC3E}">
        <p14:creationId xmlns:p14="http://schemas.microsoft.com/office/powerpoint/2010/main" val="3698581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9</a:t>
            </a:fld>
            <a:endParaRPr lang="et-EE" altLang="en-US"/>
          </a:p>
        </p:txBody>
      </p:sp>
    </p:spTree>
    <p:extLst>
      <p:ext uri="{BB962C8B-B14F-4D97-AF65-F5344CB8AC3E}">
        <p14:creationId xmlns:p14="http://schemas.microsoft.com/office/powerpoint/2010/main" val="1692708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10</a:t>
            </a:fld>
            <a:endParaRPr lang="et-EE" altLang="en-US"/>
          </a:p>
        </p:txBody>
      </p:sp>
    </p:spTree>
    <p:extLst>
      <p:ext uri="{BB962C8B-B14F-4D97-AF65-F5344CB8AC3E}">
        <p14:creationId xmlns:p14="http://schemas.microsoft.com/office/powerpoint/2010/main" val="1064215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11</a:t>
            </a:fld>
            <a:endParaRPr lang="et-EE" altLang="en-US"/>
          </a:p>
        </p:txBody>
      </p:sp>
    </p:spTree>
    <p:extLst>
      <p:ext uri="{BB962C8B-B14F-4D97-AF65-F5344CB8AC3E}">
        <p14:creationId xmlns:p14="http://schemas.microsoft.com/office/powerpoint/2010/main" val="2244589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3lõvi_E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lvl1pPr>
          </a:lstStyle>
          <a:p>
            <a:r>
              <a:rPr lang="en-US" dirty="0" err="1" smtClean="0"/>
              <a:t>Esitlusslaidide</a:t>
            </a:r>
            <a:r>
              <a:rPr lang="en-US" dirty="0" smtClean="0"/>
              <a:t> </a:t>
            </a:r>
            <a:r>
              <a:rPr lang="et-EE" dirty="0" smtClean="0"/>
              <a:t>pealkiri</a:t>
            </a:r>
            <a:endParaRPr lang="en-US" dirty="0"/>
          </a:p>
        </p:txBody>
      </p:sp>
      <p:sp>
        <p:nvSpPr>
          <p:cNvPr id="3"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15.06.2017</a:t>
            </a:r>
            <a:endParaRPr lang="en-US" dirty="0"/>
          </a:p>
        </p:txBody>
      </p:sp>
      <p:pic>
        <p:nvPicPr>
          <p:cNvPr id="6" name="Picture 5" descr="maaeluministeerium_3lovi_est_rgb.png"/>
          <p:cNvPicPr>
            <a:picLocks noChangeAspect="1"/>
          </p:cNvPicPr>
          <p:nvPr userDrawn="1"/>
        </p:nvPicPr>
        <p:blipFill>
          <a:blip r:embed="rId2" cstate="print"/>
          <a:stretch>
            <a:fillRect/>
          </a:stretch>
        </p:blipFill>
        <p:spPr>
          <a:xfrm>
            <a:off x="432000" y="216000"/>
            <a:ext cx="3465001" cy="1386000"/>
          </a:xfrm>
          <a:prstGeom prst="rect">
            <a:avLst/>
          </a:prstGeom>
        </p:spPr>
      </p:pic>
    </p:spTree>
    <p:extLst>
      <p:ext uri="{BB962C8B-B14F-4D97-AF65-F5344CB8AC3E}">
        <p14:creationId xmlns:p14="http://schemas.microsoft.com/office/powerpoint/2010/main" val="42675596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ahepealkirja slai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6263" y="2592015"/>
            <a:ext cx="10369550" cy="1081087"/>
          </a:xfrm>
          <a:prstGeom prst="rect">
            <a:avLst/>
          </a:prstGeom>
        </p:spPr>
        <p:txBody>
          <a:bodyPr/>
          <a:lstStyle>
            <a:lvl1pPr>
              <a:defRPr>
                <a:solidFill>
                  <a:schemeClr val="tx1"/>
                </a:solidFill>
              </a:defRPr>
            </a:lvl1pPr>
          </a:lstStyle>
          <a:p>
            <a:r>
              <a:rPr lang="et-EE" dirty="0" smtClean="0"/>
              <a:t>Vahepealkiri</a:t>
            </a:r>
            <a:endParaRPr lang="et-EE"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Vahepealkirja slaid">
    <p:spTree>
      <p:nvGrpSpPr>
        <p:cNvPr id="1" name=""/>
        <p:cNvGrpSpPr/>
        <p:nvPr/>
      </p:nvGrpSpPr>
      <p:grpSpPr>
        <a:xfrm>
          <a:off x="0" y="0"/>
          <a:ext cx="0" cy="0"/>
          <a:chOff x="0" y="0"/>
          <a:chExt cx="0" cy="0"/>
        </a:xfrm>
      </p:grpSpPr>
      <p:sp>
        <p:nvSpPr>
          <p:cNvPr id="3" name="Rectangle 2"/>
          <p:cNvSpPr/>
          <p:nvPr userDrawn="1"/>
        </p:nvSpPr>
        <p:spPr bwMode="auto">
          <a:xfrm>
            <a:off x="0" y="0"/>
            <a:ext cx="11522075" cy="6480175"/>
          </a:xfrm>
          <a:prstGeom prst="rect">
            <a:avLst/>
          </a:prstGeom>
          <a:blipFill>
            <a:blip r:embed="rId2" cstate="print">
              <a:duotone>
                <a:schemeClr val="accent1">
                  <a:shade val="45000"/>
                  <a:satMod val="135000"/>
                </a:schemeClr>
                <a:prstClr val="white"/>
              </a:duotone>
            </a:blip>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title" hasCustomPrompt="1"/>
          </p:nvPr>
        </p:nvSpPr>
        <p:spPr>
          <a:xfrm>
            <a:off x="576263" y="2592015"/>
            <a:ext cx="10369550" cy="1081087"/>
          </a:xfrm>
          <a:prstGeom prst="rect">
            <a:avLst/>
          </a:prstGeom>
        </p:spPr>
        <p:txBody>
          <a:bodyPr/>
          <a:lstStyle>
            <a:lvl1pPr>
              <a:defRPr>
                <a:solidFill>
                  <a:schemeClr val="bg1"/>
                </a:solidFill>
              </a:defRPr>
            </a:lvl1pPr>
          </a:lstStyle>
          <a:p>
            <a:r>
              <a:rPr lang="et-EE" dirty="0" smtClean="0"/>
              <a:t>Vahepealkiri</a:t>
            </a:r>
            <a:endParaRPr lang="et-EE" dirty="0"/>
          </a:p>
        </p:txBody>
      </p:sp>
    </p:spTree>
    <p:extLst>
      <p:ext uri="{BB962C8B-B14F-4D97-AF65-F5344CB8AC3E}">
        <p14:creationId xmlns:p14="http://schemas.microsoft.com/office/powerpoint/2010/main" val="646606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meslaid">
    <p:bg>
      <p:bgPr>
        <a:solidFill>
          <a:schemeClr val="tx1">
            <a:lumMod val="85000"/>
            <a:lumOff val="15000"/>
          </a:schemeClr>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smtClean="0"/>
              <a:t>Aitäh!</a:t>
            </a:r>
            <a:endParaRPr lang="en-US" dirty="0"/>
          </a:p>
        </p:txBody>
      </p:sp>
      <p:sp>
        <p:nvSpPr>
          <p:cNvPr id="8"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eesnimi.perenimi@amet.ee</a:t>
            </a:r>
          </a:p>
          <a:p>
            <a:r>
              <a:rPr lang="et-EE" dirty="0" smtClean="0"/>
              <a:t>telefon, </a:t>
            </a:r>
            <a:r>
              <a:rPr lang="et-EE" dirty="0" err="1" smtClean="0"/>
              <a:t>skype</a:t>
            </a:r>
            <a:r>
              <a:rPr lang="et-EE" dirty="0" smtClean="0"/>
              <a:t> vms</a:t>
            </a:r>
          </a:p>
          <a:p>
            <a:endParaRPr lang="et-EE" dirty="0" smtClean="0"/>
          </a:p>
        </p:txBody>
      </p:sp>
      <p:pic>
        <p:nvPicPr>
          <p:cNvPr id="6" name="Picture 5" descr="maaeluministeerium_3lovi_est_rgb.png"/>
          <p:cNvPicPr>
            <a:picLocks noChangeAspect="1"/>
          </p:cNvPicPr>
          <p:nvPr userDrawn="1"/>
        </p:nvPicPr>
        <p:blipFill>
          <a:blip r:embed="rId2" cstate="print"/>
          <a:stretch>
            <a:fillRect/>
          </a:stretch>
        </p:blipFill>
        <p:spPr>
          <a:xfrm>
            <a:off x="432000" y="216000"/>
            <a:ext cx="3465001" cy="1386000"/>
          </a:xfrm>
          <a:prstGeom prst="rect">
            <a:avLst/>
          </a:prstGeom>
        </p:spPr>
      </p:pic>
    </p:spTree>
    <p:extLst>
      <p:ext uri="{BB962C8B-B14F-4D97-AF65-F5344CB8AC3E}">
        <p14:creationId xmlns:p14="http://schemas.microsoft.com/office/powerpoint/2010/main" val="261900342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_3lõvi_EST">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7" name="Picture 6" descr="maaeluministeerium_3lovi_eng_rgb.png"/>
          <p:cNvPicPr>
            <a:picLocks noChangeAspect="1"/>
          </p:cNvPicPr>
          <p:nvPr userDrawn="1"/>
        </p:nvPicPr>
        <p:blipFill>
          <a:blip r:embed="rId2" cstate="print"/>
          <a:stretch>
            <a:fillRect/>
          </a:stretch>
        </p:blipFill>
        <p:spPr>
          <a:xfrm>
            <a:off x="432000" y="216000"/>
            <a:ext cx="3465001" cy="1386000"/>
          </a:xfrm>
          <a:prstGeom prst="rect">
            <a:avLst/>
          </a:prstGeom>
        </p:spPr>
      </p:pic>
    </p:spTree>
    <p:extLst>
      <p:ext uri="{BB962C8B-B14F-4D97-AF65-F5344CB8AC3E}">
        <p14:creationId xmlns:p14="http://schemas.microsoft.com/office/powerpoint/2010/main" val="261900342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_riigivapp_EST">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blipFill>
            <a:blip r:embed="rId3" cstate="print">
              <a:duotone>
                <a:schemeClr val="accent1">
                  <a:shade val="45000"/>
                  <a:satMod val="135000"/>
                </a:schemeClr>
                <a:prstClr val="white"/>
              </a:duotone>
            </a:blip>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8"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smtClean="0"/>
              <a:t>Aitäh!</a:t>
            </a:r>
            <a:endParaRPr lang="en-US" dirty="0"/>
          </a:p>
        </p:txBody>
      </p:sp>
      <p:sp>
        <p:nvSpPr>
          <p:cNvPr id="12"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eesnimi.perenimi@amet.ee</a:t>
            </a:r>
          </a:p>
          <a:p>
            <a:r>
              <a:rPr lang="et-EE" dirty="0" smtClean="0"/>
              <a:t>telefon, Skype, Facebook vms</a:t>
            </a:r>
          </a:p>
          <a:p>
            <a:endParaRPr lang="et-EE" dirty="0" smtClean="0"/>
          </a:p>
        </p:txBody>
      </p:sp>
      <p:pic>
        <p:nvPicPr>
          <p:cNvPr id="11" name="Picture 10" descr="maaeluministeerium_vapp_est_black.png"/>
          <p:cNvPicPr>
            <a:picLocks noChangeAspect="1"/>
          </p:cNvPicPr>
          <p:nvPr userDrawn="1"/>
        </p:nvPicPr>
        <p:blipFill>
          <a:blip r:embed="rId4" cstate="print"/>
          <a:stretch>
            <a:fillRect/>
          </a:stretch>
        </p:blipFill>
        <p:spPr>
          <a:xfrm>
            <a:off x="432001" y="396000"/>
            <a:ext cx="3477729" cy="1130400"/>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_riigivapp_ENG">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blipFill>
            <a:blip r:embed="rId3" cstate="print">
              <a:duotone>
                <a:schemeClr val="accent1">
                  <a:shade val="45000"/>
                  <a:satMod val="135000"/>
                </a:schemeClr>
                <a:prstClr val="white"/>
              </a:duotone>
            </a:blip>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11"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10" name="Picture 9" descr="maaeluministeerium_vapp_eng_black.png"/>
          <p:cNvPicPr>
            <a:picLocks noChangeAspect="1"/>
          </p:cNvPicPr>
          <p:nvPr userDrawn="1"/>
        </p:nvPicPr>
        <p:blipFill>
          <a:blip r:embed="rId4" cstate="print"/>
          <a:stretch>
            <a:fillRect/>
          </a:stretch>
        </p:blipFill>
        <p:spPr>
          <a:xfrm>
            <a:off x="432000" y="396000"/>
            <a:ext cx="3477729" cy="1130400"/>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705685"/>
            <a:ext cx="11522075" cy="477449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eesnimi.perenimi@amet.ee</a:t>
            </a:r>
          </a:p>
          <a:p>
            <a:r>
              <a:rPr lang="et-EE" dirty="0" smtClean="0"/>
              <a:t>telefon, Skype, Facebook vms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2000" y="396000"/>
            <a:ext cx="3477728" cy="1130400"/>
          </a:xfrm>
          <a:prstGeom prst="rect">
            <a:avLst/>
          </a:prstGeom>
        </p:spPr>
      </p:pic>
    </p:spTree>
    <p:extLst>
      <p:ext uri="{BB962C8B-B14F-4D97-AF65-F5344CB8AC3E}">
        <p14:creationId xmlns:p14="http://schemas.microsoft.com/office/powerpoint/2010/main" val="340363172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sp>
        <p:nvSpPr>
          <p:cNvPr id="5" name="Rectangle 4"/>
          <p:cNvSpPr/>
          <p:nvPr userDrawn="1"/>
        </p:nvSpPr>
        <p:spPr bwMode="auto">
          <a:xfrm>
            <a:off x="0" y="1705685"/>
            <a:ext cx="11522075" cy="477449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err="1" smtClean="0"/>
              <a:t>Thank</a:t>
            </a:r>
            <a:r>
              <a:rPr lang="et-EE" dirty="0" smtClean="0"/>
              <a:t> </a:t>
            </a:r>
            <a:r>
              <a:rPr lang="et-EE" dirty="0" err="1" smtClean="0"/>
              <a:t>you</a:t>
            </a:r>
            <a:r>
              <a:rPr lang="et-EE" dirty="0" smtClean="0"/>
              <a:t>!</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smtClean="0"/>
              <a:t>forename.surname@institution.ee</a:t>
            </a:r>
          </a:p>
          <a:p>
            <a:r>
              <a:rPr lang="et-EE" dirty="0" err="1" smtClean="0"/>
              <a:t>phone</a:t>
            </a:r>
            <a:r>
              <a:rPr lang="et-EE" dirty="0" smtClean="0"/>
              <a:t>, Skype, Facebook </a:t>
            </a:r>
            <a:r>
              <a:rPr lang="et-EE" dirty="0" err="1" smtClean="0"/>
              <a:t>etc</a:t>
            </a:r>
            <a:endParaRPr lang="et-EE" dirty="0" smtClean="0"/>
          </a:p>
        </p:txBody>
      </p:sp>
      <p:pic>
        <p:nvPicPr>
          <p:cNvPr id="10" name="Picture 9" descr="maaeluministeerium_vapp_eng_black.png"/>
          <p:cNvPicPr>
            <a:picLocks noChangeAspect="1"/>
          </p:cNvPicPr>
          <p:nvPr userDrawn="1"/>
        </p:nvPicPr>
        <p:blipFill>
          <a:blip r:embed="rId2" cstate="print"/>
          <a:stretch>
            <a:fillRect/>
          </a:stretch>
        </p:blipFill>
        <p:spPr>
          <a:xfrm>
            <a:off x="432000" y="396000"/>
            <a:ext cx="3477729" cy="1130400"/>
          </a:xfrm>
          <a:prstGeom prst="rect">
            <a:avLst/>
          </a:prstGeom>
        </p:spPr>
      </p:pic>
    </p:spTree>
    <p:extLst>
      <p:ext uri="{BB962C8B-B14F-4D97-AF65-F5344CB8AC3E}">
        <p14:creationId xmlns:p14="http://schemas.microsoft.com/office/powerpoint/2010/main" val="58469494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6" name="Slide Number Placeholder 5"/>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_3lõvi_EN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baseline="0"/>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3" name="Subtitle 2"/>
          <p:cNvSpPr>
            <a:spLocks noGrp="1"/>
          </p:cNvSpPr>
          <p:nvPr>
            <p:ph type="subTitle" idx="1" hasCustomPrompt="1"/>
          </p:nvPr>
        </p:nvSpPr>
        <p:spPr>
          <a:xfrm>
            <a:off x="1368000" y="4392215"/>
            <a:ext cx="9433597"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15.06.2017</a:t>
            </a:r>
            <a:endParaRPr lang="en-US" dirty="0"/>
          </a:p>
        </p:txBody>
      </p:sp>
      <p:pic>
        <p:nvPicPr>
          <p:cNvPr id="7" name="Picture 6" descr="maaeluministeerium_3lovi_eng_rgb.png"/>
          <p:cNvPicPr>
            <a:picLocks noChangeAspect="1"/>
          </p:cNvPicPr>
          <p:nvPr userDrawn="1"/>
        </p:nvPicPr>
        <p:blipFill>
          <a:blip r:embed="rId2" cstate="print"/>
          <a:stretch>
            <a:fillRect/>
          </a:stretch>
        </p:blipFill>
        <p:spPr>
          <a:xfrm>
            <a:off x="432000" y="216000"/>
            <a:ext cx="3465001" cy="1386000"/>
          </a:xfrm>
          <a:prstGeom prst="rect">
            <a:avLst/>
          </a:prstGeom>
        </p:spPr>
      </p:pic>
    </p:spTree>
    <p:extLst>
      <p:ext uri="{BB962C8B-B14F-4D97-AF65-F5344CB8AC3E}">
        <p14:creationId xmlns:p14="http://schemas.microsoft.com/office/powerpoint/2010/main" val="426755962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576263" y="1450975"/>
            <a:ext cx="5091112" cy="6048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6263" y="2055813"/>
            <a:ext cx="5091112" cy="37322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5853113" y="1450975"/>
            <a:ext cx="5092700" cy="6048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53113" y="2055813"/>
            <a:ext cx="5092700" cy="37322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endParaRPr lang="et-EE"/>
          </a:p>
        </p:txBody>
      </p:sp>
      <p:sp>
        <p:nvSpPr>
          <p:cNvPr id="8" name="Footer Placeholder 7"/>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9" name="Slide Number Placeholder 8"/>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endParaRPr lang="et-EE"/>
          </a:p>
        </p:txBody>
      </p:sp>
      <p:sp>
        <p:nvSpPr>
          <p:cNvPr id="4" name="Footer Placeholder 3"/>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5" name="Slide Number Placeholder 4"/>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t-EE"/>
          </a:p>
        </p:txBody>
      </p:sp>
      <p:sp>
        <p:nvSpPr>
          <p:cNvPr id="3" name="Footer Placeholder 2"/>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4" name="Slide Number Placeholder 3"/>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6263" y="258763"/>
            <a:ext cx="3790950" cy="1096962"/>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4505325" y="258763"/>
            <a:ext cx="6440488" cy="5529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576263" y="1355725"/>
            <a:ext cx="3790950" cy="4432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7" name="Slide Number Placeholder 6"/>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9013" y="4535488"/>
            <a:ext cx="6911975" cy="536575"/>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2259013" y="579438"/>
            <a:ext cx="6911975" cy="38877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2259013" y="5072063"/>
            <a:ext cx="6911975" cy="760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r>
              <a:rPr lang="fi-FI" smtClean="0"/>
              <a:t>LEADERi kohaliku arengu strateegia 2023–2027 ettevalmistamise toetuse kavandi tutvustus</a:t>
            </a:r>
            <a:endParaRPr lang="et-EE"/>
          </a:p>
        </p:txBody>
      </p:sp>
      <p:sp>
        <p:nvSpPr>
          <p:cNvPr id="7" name="Slide Number Placeholder 6"/>
          <p:cNvSpPr>
            <a:spLocks noGrp="1"/>
          </p:cNvSpPr>
          <p:nvPr>
            <p:ph type="sldNum" sz="quarter" idx="12"/>
          </p:nvPr>
        </p:nvSpPr>
        <p:spPr/>
        <p:txBody>
          <a:bodyPr/>
          <a:lstStyle/>
          <a:p>
            <a:fld id="{D6E0E0C0-812C-4CDF-979F-6B4E2365E045}"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riigivapp_EST">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smtClean="0"/>
              <a:t>Esitlusslaidide</a:t>
            </a:r>
            <a:r>
              <a:rPr lang="en-US" dirty="0" smtClean="0"/>
              <a:t> </a:t>
            </a:r>
            <a:r>
              <a:rPr lang="et-EE" dirty="0" smtClean="0"/>
              <a:t>pealkiri</a:t>
            </a:r>
            <a:endParaRPr lang="en-US" dirty="0"/>
          </a:p>
        </p:txBody>
      </p:sp>
      <p:sp>
        <p:nvSpPr>
          <p:cNvPr id="10" name="Subtitle 2"/>
          <p:cNvSpPr>
            <a:spLocks noGrp="1"/>
          </p:cNvSpPr>
          <p:nvPr>
            <p:ph type="subTitle" idx="1" hasCustomPrompt="1"/>
          </p:nvPr>
        </p:nvSpPr>
        <p:spPr>
          <a:xfrm>
            <a:off x="1368000" y="4392215"/>
            <a:ext cx="9433597"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15.06.2017</a:t>
            </a:r>
            <a:endParaRPr lang="en-US" dirty="0"/>
          </a:p>
        </p:txBody>
      </p:sp>
      <p:pic>
        <p:nvPicPr>
          <p:cNvPr id="13" name="Picture 12" descr="maaeluministeerium_vapp_est_black.png"/>
          <p:cNvPicPr>
            <a:picLocks noChangeAspect="1"/>
          </p:cNvPicPr>
          <p:nvPr userDrawn="1"/>
        </p:nvPicPr>
        <p:blipFill>
          <a:blip r:embed="rId3" cstate="print"/>
          <a:stretch>
            <a:fillRect/>
          </a:stretch>
        </p:blipFill>
        <p:spPr>
          <a:xfrm>
            <a:off x="432001" y="396000"/>
            <a:ext cx="3477729" cy="1130400"/>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_riigivapp_EST">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smtClean="0"/>
              <a:t>Esitlusslaidide</a:t>
            </a:r>
            <a:r>
              <a:rPr lang="en-US" dirty="0" smtClean="0"/>
              <a:t> </a:t>
            </a:r>
            <a:r>
              <a:rPr lang="et-EE" dirty="0" smtClean="0"/>
              <a:t>pealkiri</a:t>
            </a:r>
            <a:endParaRPr lang="en-US" dirty="0"/>
          </a:p>
        </p:txBody>
      </p:sp>
      <p:sp>
        <p:nvSpPr>
          <p:cNvPr id="10" name="Subtitle 2"/>
          <p:cNvSpPr>
            <a:spLocks noGrp="1"/>
          </p:cNvSpPr>
          <p:nvPr>
            <p:ph type="subTitle" idx="1" hasCustomPrompt="1"/>
          </p:nvPr>
        </p:nvSpPr>
        <p:spPr>
          <a:xfrm>
            <a:off x="1368000" y="4392215"/>
            <a:ext cx="9433597"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15.06.2017</a:t>
            </a:r>
            <a:endParaRPr lang="en-US" dirty="0"/>
          </a:p>
        </p:txBody>
      </p:sp>
      <p:pic>
        <p:nvPicPr>
          <p:cNvPr id="13" name="Picture 12" descr="maaeluministeerium_vapp_est_black.png"/>
          <p:cNvPicPr>
            <a:picLocks noChangeAspect="1"/>
          </p:cNvPicPr>
          <p:nvPr userDrawn="1"/>
        </p:nvPicPr>
        <p:blipFill>
          <a:blip r:embed="rId3" cstate="print"/>
          <a:stretch>
            <a:fillRect/>
          </a:stretch>
        </p:blipFill>
        <p:spPr>
          <a:xfrm>
            <a:off x="432001" y="396000"/>
            <a:ext cx="3477729" cy="1130400"/>
          </a:xfrm>
          <a:prstGeom prst="rect">
            <a:avLst/>
          </a:prstGeom>
        </p:spPr>
      </p:pic>
    </p:spTree>
    <p:extLst>
      <p:ext uri="{BB962C8B-B14F-4D97-AF65-F5344CB8AC3E}">
        <p14:creationId xmlns:p14="http://schemas.microsoft.com/office/powerpoint/2010/main" val="3717113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riigivapp_ENG">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blipFill dpi="0" rotWithShape="1">
            <a:blip r:embed="rId3" cstate="print">
              <a:duotone>
                <a:schemeClr val="accent1">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10" name="Subtitle 2"/>
          <p:cNvSpPr>
            <a:spLocks noGrp="1"/>
          </p:cNvSpPr>
          <p:nvPr>
            <p:ph type="subTitle" idx="1" hasCustomPrompt="1"/>
          </p:nvPr>
        </p:nvSpPr>
        <p:spPr>
          <a:xfrm>
            <a:off x="1368000" y="4392215"/>
            <a:ext cx="9433597"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15.06.2017</a:t>
            </a:r>
            <a:endParaRPr lang="en-US" dirty="0"/>
          </a:p>
        </p:txBody>
      </p:sp>
      <p:pic>
        <p:nvPicPr>
          <p:cNvPr id="12" name="Picture 11" descr="maaeluministeerium_vapp_eng_black.png"/>
          <p:cNvPicPr>
            <a:picLocks noChangeAspect="1"/>
          </p:cNvPicPr>
          <p:nvPr userDrawn="1"/>
        </p:nvPicPr>
        <p:blipFill>
          <a:blip r:embed="rId4" cstate="print"/>
          <a:stretch>
            <a:fillRect/>
          </a:stretch>
        </p:blipFill>
        <p:spPr>
          <a:xfrm>
            <a:off x="432000" y="396000"/>
            <a:ext cx="3477729" cy="1130400"/>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_riigivapp_ENG">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blipFill dpi="0" rotWithShape="1">
            <a:blip r:embed="rId3" cstate="print">
              <a:duotone>
                <a:schemeClr val="accent1">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10" name="Subtitle 2"/>
          <p:cNvSpPr>
            <a:spLocks noGrp="1"/>
          </p:cNvSpPr>
          <p:nvPr>
            <p:ph type="subTitle" idx="1" hasCustomPrompt="1"/>
          </p:nvPr>
        </p:nvSpPr>
        <p:spPr>
          <a:xfrm>
            <a:off x="1368000" y="4392215"/>
            <a:ext cx="9433597"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15.06.2017</a:t>
            </a:r>
            <a:endParaRPr lang="en-US" dirty="0"/>
          </a:p>
        </p:txBody>
      </p:sp>
      <p:pic>
        <p:nvPicPr>
          <p:cNvPr id="12" name="Picture 11" descr="maaeluministeerium_vapp_eng_black.png"/>
          <p:cNvPicPr>
            <a:picLocks noChangeAspect="1"/>
          </p:cNvPicPr>
          <p:nvPr userDrawn="1"/>
        </p:nvPicPr>
        <p:blipFill>
          <a:blip r:embed="rId4" cstate="print"/>
          <a:stretch>
            <a:fillRect/>
          </a:stretch>
        </p:blipFill>
        <p:spPr>
          <a:xfrm>
            <a:off x="432000" y="396000"/>
            <a:ext cx="3477729" cy="1130400"/>
          </a:xfrm>
          <a:prstGeom prst="rect">
            <a:avLst/>
          </a:prstGeom>
        </p:spPr>
      </p:pic>
    </p:spTree>
    <p:extLst>
      <p:ext uri="{BB962C8B-B14F-4D97-AF65-F5344CB8AC3E}">
        <p14:creationId xmlns:p14="http://schemas.microsoft.com/office/powerpoint/2010/main" val="177556527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Edit Master text styles</a:t>
            </a:r>
          </a:p>
        </p:txBody>
      </p:sp>
    </p:spTree>
    <p:extLst>
      <p:ext uri="{BB962C8B-B14F-4D97-AF65-F5344CB8AC3E}">
        <p14:creationId xmlns:p14="http://schemas.microsoft.com/office/powerpoint/2010/main" val="9960034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Edit Master text styles</a:t>
            </a:r>
          </a:p>
        </p:txBody>
      </p:sp>
    </p:spTree>
    <p:extLst>
      <p:ext uri="{BB962C8B-B14F-4D97-AF65-F5344CB8AC3E}">
        <p14:creationId xmlns:p14="http://schemas.microsoft.com/office/powerpoint/2010/main" val="40096721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48469" y="1511300"/>
            <a:ext cx="5036369"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dirty="0"/>
          </a:p>
        </p:txBody>
      </p:sp>
      <p:sp>
        <p:nvSpPr>
          <p:cNvPr id="4" name="Content Placeholder 3"/>
          <p:cNvSpPr>
            <a:spLocks noGrp="1"/>
          </p:cNvSpPr>
          <p:nvPr>
            <p:ph sz="half" idx="2"/>
          </p:nvPr>
        </p:nvSpPr>
        <p:spPr>
          <a:xfrm>
            <a:off x="5837238" y="1511300"/>
            <a:ext cx="5108375"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9"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theme" Target="../theme/theme2.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5" r:id="rId2"/>
    <p:sldLayoutId id="2147483661" r:id="rId3"/>
    <p:sldLayoutId id="2147483687" r:id="rId4"/>
    <p:sldLayoutId id="2147483678" r:id="rId5"/>
    <p:sldLayoutId id="2147483688" r:id="rId6"/>
    <p:sldLayoutId id="2147483650" r:id="rId7"/>
    <p:sldLayoutId id="2147483662" r:id="rId8"/>
    <p:sldLayoutId id="2147483670" r:id="rId9"/>
    <p:sldLayoutId id="2147483683" r:id="rId10"/>
    <p:sldLayoutId id="2147483685" r:id="rId11"/>
    <p:sldLayoutId id="2147483684" r:id="rId12"/>
    <p:sldLayoutId id="2147483680" r:id="rId13"/>
    <p:sldLayoutId id="2147483660" r:id="rId14"/>
    <p:sldLayoutId id="2147483681" r:id="rId15"/>
    <p:sldLayoutId id="2147483682" r:id="rId16"/>
    <p:sldLayoutId id="2147483663" r:id="rId17"/>
    <p:sldLayoutId id="2147483686" r:id="rId18"/>
  </p:sldLayoutIdLst>
  <p:timing>
    <p:tnLst>
      <p:par>
        <p:cTn id="1" dur="indefinite" restart="never" nodeType="tmRoot"/>
      </p:par>
    </p:tnLst>
  </p:timing>
  <p:hf sldNum="0" hdr="0" dt="0"/>
  <p:txStyles>
    <p:titleStyle>
      <a:lvl1pPr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eaLnBrk="1" fontAlgn="base" hangingPunct="1">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1" fontAlgn="base" hangingPunct="1">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1" fontAlgn="base" hangingPunct="1">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1" fontAlgn="base" hangingPunct="1">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1" fontAlgn="base" hangingPunct="1">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263" y="258763"/>
            <a:ext cx="10369550" cy="1081087"/>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576263" y="1511300"/>
            <a:ext cx="10369550" cy="42767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576263" y="6005513"/>
            <a:ext cx="2687637" cy="34607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t-EE"/>
          </a:p>
        </p:txBody>
      </p:sp>
      <p:sp>
        <p:nvSpPr>
          <p:cNvPr id="5" name="Footer Placeholder 4"/>
          <p:cNvSpPr>
            <a:spLocks noGrp="1"/>
          </p:cNvSpPr>
          <p:nvPr>
            <p:ph type="ftr" sz="quarter" idx="3"/>
          </p:nvPr>
        </p:nvSpPr>
        <p:spPr>
          <a:xfrm>
            <a:off x="3937000" y="6005513"/>
            <a:ext cx="3648075" cy="34607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smtClean="0"/>
              <a:t>LEADERi kohaliku arengu strateegia 2023–2027 ettevalmistamise toetuse kavandi tutvustus</a:t>
            </a:r>
            <a:endParaRPr lang="et-EE"/>
          </a:p>
        </p:txBody>
      </p:sp>
      <p:sp>
        <p:nvSpPr>
          <p:cNvPr id="6" name="Slide Number Placeholder 5"/>
          <p:cNvSpPr>
            <a:spLocks noGrp="1"/>
          </p:cNvSpPr>
          <p:nvPr>
            <p:ph type="sldNum" sz="quarter" idx="4"/>
          </p:nvPr>
        </p:nvSpPr>
        <p:spPr>
          <a:xfrm>
            <a:off x="8258175" y="6005513"/>
            <a:ext cx="2687638" cy="346075"/>
          </a:xfrm>
          <a:prstGeom prst="rect">
            <a:avLst/>
          </a:prstGeom>
        </p:spPr>
        <p:txBody>
          <a:bodyPr vert="horz" lIns="91440" tIns="45720" rIns="91440" bIns="45720" rtlCol="0" anchor="ctr"/>
          <a:lstStyle>
            <a:lvl1pPr algn="r">
              <a:defRPr sz="1200">
                <a:solidFill>
                  <a:schemeClr val="tx1">
                    <a:tint val="75000"/>
                  </a:schemeClr>
                </a:solidFill>
              </a:defRPr>
            </a:lvl1pPr>
          </a:lstStyle>
          <a:p>
            <a:fld id="{D6E0E0C0-812C-4CDF-979F-6B4E2365E045}"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68" r:id="rId1"/>
    <p:sldLayoutId id="2147483671" r:id="rId2"/>
    <p:sldLayoutId id="2147483672" r:id="rId3"/>
    <p:sldLayoutId id="2147483673" r:id="rId4"/>
    <p:sldLayoutId id="2147483674" r:id="rId5"/>
    <p:sldLayoutId id="2147483675" r:id="rId6"/>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ur-lex.europa.eu/legal-content/EN/TXT/?uri=CELEX%3A02018L2001-20220607"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competition-policy.ec.europa.eu/state-aid/ukraine_en"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fin.ee/riigihanked-riigiabi-osalused-kinnisvara/riigiabi"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mailto:info@pria.ee"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1368000" y="1678928"/>
            <a:ext cx="9865645" cy="1705175"/>
          </a:xfrm>
        </p:spPr>
        <p:txBody>
          <a:bodyPr/>
          <a:lstStyle/>
          <a:p>
            <a:r>
              <a:rPr lang="et-EE" sz="4000" dirty="0" smtClean="0">
                <a:solidFill>
                  <a:srgbClr val="0070C0"/>
                </a:solidFill>
                <a:latin typeface="Aino" panose="02000603040504020204" pitchFamily="50" charset="0"/>
              </a:rPr>
              <a:t>EL </a:t>
            </a:r>
            <a:r>
              <a:rPr lang="et-EE" sz="4000" dirty="0" err="1">
                <a:solidFill>
                  <a:srgbClr val="0070C0"/>
                </a:solidFill>
                <a:latin typeface="Aino" panose="02000603040504020204" pitchFamily="50" charset="0"/>
              </a:rPr>
              <a:t>riigiabi</a:t>
            </a:r>
            <a:r>
              <a:rPr lang="et-EE" sz="4000" dirty="0">
                <a:solidFill>
                  <a:srgbClr val="0070C0"/>
                </a:solidFill>
                <a:latin typeface="Aino" panose="02000603040504020204" pitchFamily="50" charset="0"/>
              </a:rPr>
              <a:t> reeglid </a:t>
            </a:r>
            <a:r>
              <a:rPr lang="et-EE" sz="4000" dirty="0" smtClean="0">
                <a:solidFill>
                  <a:srgbClr val="0070C0"/>
                </a:solidFill>
                <a:latin typeface="Aino" panose="02000603040504020204" pitchFamily="50" charset="0"/>
              </a:rPr>
              <a:t/>
            </a:r>
            <a:br>
              <a:rPr lang="et-EE" sz="4000" dirty="0" smtClean="0">
                <a:solidFill>
                  <a:srgbClr val="0070C0"/>
                </a:solidFill>
                <a:latin typeface="Aino" panose="02000603040504020204" pitchFamily="50" charset="0"/>
              </a:rPr>
            </a:br>
            <a:r>
              <a:rPr lang="et-EE" sz="4000" dirty="0" err="1" smtClean="0">
                <a:solidFill>
                  <a:srgbClr val="0070C0"/>
                </a:solidFill>
                <a:latin typeface="Aino" panose="02000603040504020204" pitchFamily="50" charset="0"/>
              </a:rPr>
              <a:t>bioressursside</a:t>
            </a:r>
            <a:r>
              <a:rPr lang="et-EE" sz="4000" dirty="0" smtClean="0">
                <a:solidFill>
                  <a:srgbClr val="0070C0"/>
                </a:solidFill>
                <a:latin typeface="Aino" panose="02000603040504020204" pitchFamily="50" charset="0"/>
              </a:rPr>
              <a:t> investeeringutoetuses</a:t>
            </a:r>
            <a:br>
              <a:rPr lang="et-EE" sz="4000" dirty="0" smtClean="0">
                <a:solidFill>
                  <a:srgbClr val="0070C0"/>
                </a:solidFill>
                <a:latin typeface="Aino" panose="02000603040504020204" pitchFamily="50" charset="0"/>
              </a:rPr>
            </a:br>
            <a:endParaRPr lang="et-EE" sz="4000" dirty="0">
              <a:solidFill>
                <a:srgbClr val="0070C0"/>
              </a:solidFill>
              <a:latin typeface="Aino" panose="02000603040504020204" pitchFamily="50" charset="0"/>
            </a:endParaRPr>
          </a:p>
        </p:txBody>
      </p:sp>
      <p:sp>
        <p:nvSpPr>
          <p:cNvPr id="11" name="Subtitle 10"/>
          <p:cNvSpPr>
            <a:spLocks noGrp="1"/>
          </p:cNvSpPr>
          <p:nvPr>
            <p:ph type="subTitle" idx="1"/>
          </p:nvPr>
        </p:nvSpPr>
        <p:spPr>
          <a:xfrm>
            <a:off x="1368000" y="3672135"/>
            <a:ext cx="9433597" cy="2592288"/>
          </a:xfrm>
        </p:spPr>
        <p:txBody>
          <a:bodyPr/>
          <a:lstStyle/>
          <a:p>
            <a:endParaRPr lang="et-EE" sz="2800" dirty="0" smtClean="0">
              <a:solidFill>
                <a:schemeClr val="tx1">
                  <a:lumMod val="75000"/>
                  <a:lumOff val="25000"/>
                </a:schemeClr>
              </a:solidFill>
              <a:latin typeface="Aino" panose="02000603040504020204" pitchFamily="50" charset="0"/>
            </a:endParaRPr>
          </a:p>
          <a:p>
            <a:endParaRPr lang="et-EE" sz="2200" dirty="0" smtClean="0">
              <a:solidFill>
                <a:schemeClr val="tx1">
                  <a:lumMod val="75000"/>
                  <a:lumOff val="25000"/>
                </a:schemeClr>
              </a:solidFill>
              <a:latin typeface="Aino" panose="02000603040504020204" pitchFamily="50" charset="0"/>
            </a:endParaRPr>
          </a:p>
          <a:p>
            <a:r>
              <a:rPr lang="et-EE" sz="2200" dirty="0" smtClean="0">
                <a:solidFill>
                  <a:schemeClr val="tx1">
                    <a:lumMod val="75000"/>
                    <a:lumOff val="25000"/>
                  </a:schemeClr>
                </a:solidFill>
                <a:latin typeface="Aino" panose="02000603040504020204" pitchFamily="50" charset="0"/>
              </a:rPr>
              <a:t>Maaelupoliitika ja analüüsi osakond </a:t>
            </a:r>
            <a:endParaRPr lang="et-EE" sz="2200" dirty="0">
              <a:solidFill>
                <a:schemeClr val="tx1">
                  <a:lumMod val="75000"/>
                  <a:lumOff val="25000"/>
                </a:schemeClr>
              </a:solidFill>
              <a:latin typeface="Aino" panose="02000603040504020204" pitchFamily="50" charset="0"/>
            </a:endParaRPr>
          </a:p>
          <a:p>
            <a:endParaRPr lang="et-EE" sz="2200" dirty="0" smtClean="0">
              <a:solidFill>
                <a:schemeClr val="tx1">
                  <a:lumMod val="75000"/>
                  <a:lumOff val="25000"/>
                </a:schemeClr>
              </a:solidFill>
              <a:latin typeface="Aino" panose="02000603040504020204" pitchFamily="50" charset="0"/>
            </a:endParaRPr>
          </a:p>
          <a:p>
            <a:r>
              <a:rPr lang="et-EE" sz="2200" dirty="0" smtClean="0">
                <a:solidFill>
                  <a:schemeClr val="tx1">
                    <a:lumMod val="75000"/>
                    <a:lumOff val="25000"/>
                  </a:schemeClr>
                </a:solidFill>
                <a:latin typeface="Aino" panose="02000603040504020204" pitchFamily="50" charset="0"/>
              </a:rPr>
              <a:t>8. </a:t>
            </a:r>
            <a:r>
              <a:rPr lang="et-EE" sz="2200" dirty="0">
                <a:solidFill>
                  <a:schemeClr val="tx1">
                    <a:lumMod val="75000"/>
                    <a:lumOff val="25000"/>
                  </a:schemeClr>
                </a:solidFill>
                <a:latin typeface="Aino" panose="02000603040504020204" pitchFamily="50" charset="0"/>
              </a:rPr>
              <a:t>n</a:t>
            </a:r>
            <a:r>
              <a:rPr lang="et-EE" sz="2200" dirty="0" smtClean="0">
                <a:solidFill>
                  <a:schemeClr val="tx1">
                    <a:lumMod val="75000"/>
                    <a:lumOff val="25000"/>
                  </a:schemeClr>
                </a:solidFill>
                <a:latin typeface="Aino" panose="02000603040504020204" pitchFamily="50" charset="0"/>
              </a:rPr>
              <a:t>ovember 2022</a:t>
            </a:r>
            <a:endParaRPr lang="et-EE" sz="2200" dirty="0">
              <a:solidFill>
                <a:schemeClr val="tx1">
                  <a:lumMod val="75000"/>
                  <a:lumOff val="25000"/>
                </a:schemeClr>
              </a:solidFill>
              <a:latin typeface="Aino" panose="02000603040504020204" pitchFamily="50"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437" y="287759"/>
            <a:ext cx="11161638" cy="1023105"/>
          </a:xfrm>
        </p:spPr>
        <p:txBody>
          <a:bodyPr/>
          <a:lstStyle/>
          <a:p>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Taastuvenergiale</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sobivad EL </a:t>
            </a:r>
            <a:r>
              <a:rPr lang="et-EE" sz="2800" b="0" dirty="0" err="1">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alused (3)</a:t>
            </a:r>
            <a:endParaRPr lang="et-EE" sz="2800" dirty="0"/>
          </a:p>
        </p:txBody>
      </p:sp>
      <p:sp>
        <p:nvSpPr>
          <p:cNvPr id="3" name="Content Placeholder 2"/>
          <p:cNvSpPr>
            <a:spLocks noGrp="1"/>
          </p:cNvSpPr>
          <p:nvPr>
            <p:ph idx="1"/>
          </p:nvPr>
        </p:nvSpPr>
        <p:spPr>
          <a:xfrm>
            <a:off x="360437" y="935831"/>
            <a:ext cx="11089232" cy="5400600"/>
          </a:xfrm>
        </p:spPr>
        <p:txBody>
          <a:bodyPr/>
          <a:lstStyle/>
          <a:p>
            <a:r>
              <a:rPr lang="et-EE" sz="1500" dirty="0" smtClean="0">
                <a:solidFill>
                  <a:schemeClr val="tx1"/>
                </a:solidFill>
                <a:latin typeface="Aino" panose="02000603040504020204" pitchFamily="50" charset="0"/>
              </a:rPr>
              <a:t>(EL) nr 651/2014 muudatuse </a:t>
            </a:r>
            <a:r>
              <a:rPr lang="et-EE" sz="1500" b="1" dirty="0" smtClean="0">
                <a:solidFill>
                  <a:srgbClr val="FF0000"/>
                </a:solidFill>
                <a:latin typeface="Aino" panose="02000603040504020204" pitchFamily="50" charset="0"/>
              </a:rPr>
              <a:t>eelnõu</a:t>
            </a:r>
            <a:r>
              <a:rPr lang="et-EE" sz="1500" dirty="0" smtClean="0">
                <a:solidFill>
                  <a:srgbClr val="FF0000"/>
                </a:solidFill>
                <a:latin typeface="Aino" panose="02000603040504020204" pitchFamily="50" charset="0"/>
              </a:rPr>
              <a:t> </a:t>
            </a:r>
            <a:r>
              <a:rPr lang="et-EE" sz="1500" dirty="0" smtClean="0">
                <a:solidFill>
                  <a:schemeClr val="tx1"/>
                </a:solidFill>
                <a:latin typeface="Aino" panose="02000603040504020204" pitchFamily="50" charset="0"/>
              </a:rPr>
              <a:t>art 41 – </a:t>
            </a:r>
            <a:r>
              <a:rPr lang="et-EE" sz="1500" b="1" dirty="0" smtClean="0">
                <a:solidFill>
                  <a:schemeClr val="tx1"/>
                </a:solidFill>
                <a:latin typeface="Aino" panose="02000603040504020204" pitchFamily="50" charset="0"/>
              </a:rPr>
              <a:t>pakub võrreldes kehtiva määrusega paremaid võimalusi taastuvenergia toetamiseks</a:t>
            </a:r>
          </a:p>
          <a:p>
            <a:endParaRPr lang="et-EE" sz="1500" dirty="0" smtClean="0">
              <a:solidFill>
                <a:schemeClr val="tx1"/>
              </a:solidFill>
              <a:latin typeface="Aino" panose="02000603040504020204" pitchFamily="50" charset="0"/>
            </a:endParaRPr>
          </a:p>
          <a:p>
            <a:r>
              <a:rPr lang="et-EE" sz="1500" dirty="0">
                <a:solidFill>
                  <a:schemeClr val="tx1"/>
                </a:solidFill>
                <a:latin typeface="Aino" panose="02000603040504020204" pitchFamily="50" charset="0"/>
              </a:rPr>
              <a:t>Euroopa </a:t>
            </a:r>
            <a:r>
              <a:rPr lang="et-EE" sz="1500" dirty="0" smtClean="0">
                <a:solidFill>
                  <a:schemeClr val="tx1"/>
                </a:solidFill>
                <a:latin typeface="Aino" panose="02000603040504020204" pitchFamily="50" charset="0"/>
              </a:rPr>
              <a:t>Komisjon: </a:t>
            </a:r>
            <a:r>
              <a:rPr lang="et-EE" sz="1500" b="1" dirty="0" smtClean="0">
                <a:solidFill>
                  <a:schemeClr val="tx1"/>
                </a:solidFill>
                <a:latin typeface="Aino" panose="02000603040504020204" pitchFamily="50" charset="0"/>
              </a:rPr>
              <a:t>taotlusi võib esitada </a:t>
            </a:r>
            <a:r>
              <a:rPr lang="et-EE" sz="1500" b="1" dirty="0">
                <a:solidFill>
                  <a:schemeClr val="tx1"/>
                </a:solidFill>
                <a:latin typeface="Aino" panose="02000603040504020204" pitchFamily="50" charset="0"/>
              </a:rPr>
              <a:t>eelnõus toodud </a:t>
            </a:r>
            <a:r>
              <a:rPr lang="et-EE" sz="1500" b="1" dirty="0" smtClean="0">
                <a:solidFill>
                  <a:schemeClr val="tx1"/>
                </a:solidFill>
                <a:latin typeface="Aino" panose="02000603040504020204" pitchFamily="50" charset="0"/>
              </a:rPr>
              <a:t>tingimustel</a:t>
            </a:r>
            <a:r>
              <a:rPr lang="et-EE" sz="1500" dirty="0" smtClean="0">
                <a:solidFill>
                  <a:schemeClr val="tx1"/>
                </a:solidFill>
                <a:latin typeface="Aino" panose="02000603040504020204" pitchFamily="50" charset="0"/>
              </a:rPr>
              <a:t>. </a:t>
            </a:r>
            <a:r>
              <a:rPr lang="et-EE" sz="1500" dirty="0" smtClean="0">
                <a:solidFill>
                  <a:schemeClr val="tx1"/>
                </a:solidFill>
                <a:latin typeface="Aino" panose="02000603040504020204" pitchFamily="50" charset="0"/>
              </a:rPr>
              <a:t>Toetuse määramise otsuseid </a:t>
            </a:r>
            <a:r>
              <a:rPr lang="et-EE" sz="1500" b="1" dirty="0" smtClean="0">
                <a:solidFill>
                  <a:schemeClr val="tx1"/>
                </a:solidFill>
                <a:latin typeface="Aino" panose="02000603040504020204" pitchFamily="50" charset="0"/>
              </a:rPr>
              <a:t>ei tohi </a:t>
            </a:r>
            <a:r>
              <a:rPr lang="et-EE" sz="1500" dirty="0" smtClean="0">
                <a:solidFill>
                  <a:schemeClr val="tx1"/>
                </a:solidFill>
                <a:latin typeface="Aino" panose="02000603040504020204" pitchFamily="50" charset="0"/>
              </a:rPr>
              <a:t>teha enne </a:t>
            </a:r>
            <a:r>
              <a:rPr lang="et-EE" sz="1500" dirty="0">
                <a:solidFill>
                  <a:schemeClr val="tx1"/>
                </a:solidFill>
                <a:latin typeface="Aino" panose="02000603040504020204" pitchFamily="50" charset="0"/>
              </a:rPr>
              <a:t>KOM määruse </a:t>
            </a:r>
            <a:r>
              <a:rPr lang="et-EE" sz="1500" dirty="0" smtClean="0">
                <a:solidFill>
                  <a:schemeClr val="tx1"/>
                </a:solidFill>
                <a:latin typeface="Aino" panose="02000603040504020204" pitchFamily="50" charset="0"/>
              </a:rPr>
              <a:t>muudatust </a:t>
            </a:r>
            <a:endParaRPr lang="et-EE" sz="1500" dirty="0">
              <a:solidFill>
                <a:schemeClr val="tx1"/>
              </a:solidFill>
              <a:latin typeface="Aino" panose="02000603040504020204" pitchFamily="50" charset="0"/>
            </a:endParaRPr>
          </a:p>
          <a:p>
            <a:endParaRPr lang="et-EE" sz="1500" dirty="0" smtClean="0">
              <a:solidFill>
                <a:schemeClr val="tx1"/>
              </a:solidFill>
              <a:latin typeface="Aino" panose="02000603040504020204" pitchFamily="50" charset="0"/>
            </a:endParaRP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Eelnõu art 41  </a:t>
            </a:r>
            <a:r>
              <a:rPr lang="et-EE" sz="1500" dirty="0">
                <a:solidFill>
                  <a:schemeClr val="tx1"/>
                </a:solidFill>
                <a:latin typeface="Aino" panose="02000603040504020204" pitchFamily="50" charset="0"/>
              </a:rPr>
              <a:t>järgi on abikõlblik kulu </a:t>
            </a:r>
            <a:r>
              <a:rPr lang="et-EE" sz="1500" dirty="0" smtClean="0">
                <a:solidFill>
                  <a:schemeClr val="tx1"/>
                </a:solidFill>
                <a:latin typeface="Aino" panose="02000603040504020204" pitchFamily="50" charset="0"/>
              </a:rPr>
              <a:t>investeeringu</a:t>
            </a:r>
            <a:r>
              <a:rPr lang="et-EE" sz="1500" b="1" dirty="0" smtClean="0">
                <a:solidFill>
                  <a:schemeClr val="tx1"/>
                </a:solidFill>
                <a:latin typeface="Aino" panose="02000603040504020204" pitchFamily="50" charset="0"/>
              </a:rPr>
              <a:t> </a:t>
            </a:r>
            <a:r>
              <a:rPr lang="et-EE" sz="1500" b="1" dirty="0">
                <a:solidFill>
                  <a:srgbClr val="FF0000"/>
                </a:solidFill>
                <a:latin typeface="Aino" panose="02000603040504020204" pitchFamily="50" charset="0"/>
              </a:rPr>
              <a:t>kogumaksumus (mitte täiendavad kulud)</a:t>
            </a:r>
          </a:p>
          <a:p>
            <a:pPr marL="171450" indent="-171450">
              <a:buFont typeface="Arial" panose="020B0604020202020204" pitchFamily="34" charset="0"/>
              <a:buChar char="•"/>
            </a:pPr>
            <a:r>
              <a:rPr lang="et-EE" sz="1500" dirty="0" smtClean="0">
                <a:solidFill>
                  <a:schemeClr val="tx1"/>
                </a:solidFill>
                <a:latin typeface="Aino" panose="02000603040504020204" pitchFamily="50" charset="0"/>
              </a:rPr>
              <a:t>Seega, </a:t>
            </a:r>
            <a:r>
              <a:rPr lang="et-EE" sz="1500" u="sng" dirty="0" smtClean="0">
                <a:solidFill>
                  <a:schemeClr val="tx1"/>
                </a:solidFill>
                <a:latin typeface="Aino" panose="02000603040504020204" pitchFamily="50" charset="0"/>
              </a:rPr>
              <a:t>muudeti </a:t>
            </a:r>
            <a:r>
              <a:rPr lang="et-EE" sz="1500" u="sng" dirty="0">
                <a:solidFill>
                  <a:schemeClr val="tx1"/>
                </a:solidFill>
                <a:latin typeface="Aino" panose="02000603040504020204" pitchFamily="50" charset="0"/>
              </a:rPr>
              <a:t>abikõlbliku kulu definitsiooni</a:t>
            </a:r>
            <a:r>
              <a:rPr lang="et-EE" sz="1500" dirty="0">
                <a:solidFill>
                  <a:schemeClr val="tx1"/>
                </a:solidFill>
                <a:latin typeface="Aino" panose="02000603040504020204" pitchFamily="50" charset="0"/>
              </a:rPr>
              <a:t>. Varem oli abikõlblik ainult </a:t>
            </a:r>
            <a:r>
              <a:rPr lang="et-EE" sz="1500" u="sng" dirty="0">
                <a:solidFill>
                  <a:schemeClr val="tx1"/>
                </a:solidFill>
                <a:latin typeface="Aino" panose="02000603040504020204" pitchFamily="50" charset="0"/>
              </a:rPr>
              <a:t>täiendav </a:t>
            </a:r>
            <a:r>
              <a:rPr lang="et-EE" sz="1500" dirty="0" smtClean="0">
                <a:solidFill>
                  <a:schemeClr val="tx1"/>
                </a:solidFill>
                <a:latin typeface="Aino" panose="02000603040504020204" pitchFamily="50" charset="0"/>
              </a:rPr>
              <a:t>kulu (vt eelmist slaidi)</a:t>
            </a:r>
          </a:p>
          <a:p>
            <a:pPr marL="171450" indent="-171450">
              <a:buFont typeface="Arial" panose="020B0604020202020204" pitchFamily="34" charset="0"/>
              <a:buChar char="•"/>
            </a:pPr>
            <a:r>
              <a:rPr lang="et-EE" sz="1500" dirty="0" smtClean="0">
                <a:solidFill>
                  <a:schemeClr val="tx1"/>
                </a:solidFill>
                <a:latin typeface="Aino" panose="02000603040504020204" pitchFamily="50" charset="0"/>
              </a:rPr>
              <a:t>Toodetav </a:t>
            </a:r>
            <a:r>
              <a:rPr lang="et-EE" sz="1500" dirty="0" err="1" smtClean="0">
                <a:solidFill>
                  <a:schemeClr val="tx1"/>
                </a:solidFill>
                <a:latin typeface="Aino" panose="02000603040504020204" pitchFamily="50" charset="0"/>
              </a:rPr>
              <a:t>biogaas</a:t>
            </a:r>
            <a:r>
              <a:rPr lang="et-EE" sz="1500" dirty="0" smtClean="0">
                <a:solidFill>
                  <a:schemeClr val="tx1"/>
                </a:solidFill>
                <a:latin typeface="Aino" panose="02000603040504020204" pitchFamily="50" charset="0"/>
              </a:rPr>
              <a:t> peab vastama direktiivile </a:t>
            </a:r>
            <a:r>
              <a:rPr lang="fr-FR" sz="1500" dirty="0">
                <a:latin typeface="Aino" panose="02000603040504020204" pitchFamily="50" charset="0"/>
                <a:hlinkClick r:id="rId3"/>
              </a:rPr>
              <a:t>EUR-</a:t>
            </a:r>
            <a:r>
              <a:rPr lang="fr-FR" sz="1500" dirty="0" err="1">
                <a:latin typeface="Aino" panose="02000603040504020204" pitchFamily="50" charset="0"/>
                <a:hlinkClick r:id="rId3"/>
              </a:rPr>
              <a:t>Lex</a:t>
            </a:r>
            <a:r>
              <a:rPr lang="fr-FR" sz="1500" dirty="0">
                <a:latin typeface="Aino" panose="02000603040504020204" pitchFamily="50" charset="0"/>
                <a:hlinkClick r:id="rId3"/>
              </a:rPr>
              <a:t> - 02018L2001-20220607 - EN - EUR-</a:t>
            </a:r>
            <a:r>
              <a:rPr lang="fr-FR" sz="1500" dirty="0" err="1">
                <a:latin typeface="Aino" panose="02000603040504020204" pitchFamily="50" charset="0"/>
                <a:hlinkClick r:id="rId3"/>
              </a:rPr>
              <a:t>Lex</a:t>
            </a:r>
            <a:r>
              <a:rPr lang="fr-FR" sz="1500" dirty="0">
                <a:latin typeface="Aino" panose="02000603040504020204" pitchFamily="50" charset="0"/>
                <a:hlinkClick r:id="rId3"/>
              </a:rPr>
              <a:t> (europa.eu</a:t>
            </a:r>
            <a:r>
              <a:rPr lang="fr-FR" sz="1500" dirty="0" smtClean="0">
                <a:latin typeface="Aino" panose="02000603040504020204" pitchFamily="50" charset="0"/>
                <a:hlinkClick r:id="rId3"/>
              </a:rPr>
              <a:t>)</a:t>
            </a:r>
            <a:endParaRPr lang="et-EE" sz="1500" dirty="0" smtClean="0">
              <a:latin typeface="Aino" panose="02000603040504020204" pitchFamily="50" charset="0"/>
            </a:endParaRPr>
          </a:p>
          <a:p>
            <a:pPr marL="171450" indent="-171450">
              <a:buFont typeface="Arial" panose="020B0604020202020204" pitchFamily="34" charset="0"/>
              <a:buChar char="•"/>
            </a:pPr>
            <a:r>
              <a:rPr lang="et-EE" sz="1500" dirty="0" smtClean="0">
                <a:solidFill>
                  <a:schemeClr val="tx1"/>
                </a:solidFill>
                <a:latin typeface="Aino" panose="02000603040504020204" pitchFamily="50" charset="0"/>
              </a:rPr>
              <a:t>Toetuse </a:t>
            </a:r>
            <a:r>
              <a:rPr lang="et-EE" sz="1500" dirty="0">
                <a:solidFill>
                  <a:schemeClr val="tx1"/>
                </a:solidFill>
                <a:latin typeface="Aino" panose="02000603040504020204" pitchFamily="50" charset="0"/>
              </a:rPr>
              <a:t>määr </a:t>
            </a:r>
            <a:r>
              <a:rPr lang="et-EE" sz="1500" dirty="0" smtClean="0">
                <a:solidFill>
                  <a:schemeClr val="tx1"/>
                </a:solidFill>
                <a:latin typeface="Aino" panose="02000603040504020204" pitchFamily="50" charset="0"/>
              </a:rPr>
              <a:t>abikõlblikest kuludest väike- </a:t>
            </a:r>
            <a:r>
              <a:rPr lang="et-EE" sz="1500" dirty="0">
                <a:solidFill>
                  <a:schemeClr val="tx1"/>
                </a:solidFill>
                <a:latin typeface="Aino" panose="02000603040504020204" pitchFamily="50" charset="0"/>
              </a:rPr>
              <a:t>ja keskmise suurusega ettevõtjale 50%. Suurettevõtjale 45</a:t>
            </a:r>
            <a:r>
              <a:rPr lang="et-EE" sz="1500" dirty="0" smtClean="0">
                <a:solidFill>
                  <a:schemeClr val="tx1"/>
                </a:solidFill>
                <a:latin typeface="Aino" panose="02000603040504020204" pitchFamily="50" charset="0"/>
              </a:rPr>
              <a:t>%</a:t>
            </a:r>
            <a:endParaRPr lang="et-EE" sz="1500" dirty="0">
              <a:solidFill>
                <a:schemeClr val="tx1"/>
              </a:solidFill>
              <a:latin typeface="Aino" panose="02000603040504020204" pitchFamily="50" charset="0"/>
            </a:endParaRPr>
          </a:p>
          <a:p>
            <a:pPr marL="171450" indent="-171450">
              <a:buFont typeface="Arial" panose="020B0604020202020204" pitchFamily="34" charset="0"/>
              <a:buChar char="•"/>
            </a:pPr>
            <a:r>
              <a:rPr lang="et-EE" sz="1500" dirty="0" smtClean="0">
                <a:solidFill>
                  <a:schemeClr val="tx1"/>
                </a:solidFill>
                <a:latin typeface="Aino" panose="02000603040504020204" pitchFamily="50" charset="0"/>
              </a:rPr>
              <a:t>Toetust on lubatud anda ka võistupakkumiseta ja olenemata käitise suurusest </a:t>
            </a:r>
          </a:p>
          <a:p>
            <a:pPr marL="171450" indent="-171450">
              <a:buFont typeface="Arial" panose="020B0604020202020204" pitchFamily="34" charset="0"/>
              <a:buChar char="•"/>
            </a:pPr>
            <a:r>
              <a:rPr lang="et-EE" sz="1500" u="sng" dirty="0" smtClean="0">
                <a:solidFill>
                  <a:schemeClr val="tx1"/>
                </a:solidFill>
                <a:latin typeface="Aino" panose="02000603040504020204" pitchFamily="50" charset="0"/>
              </a:rPr>
              <a:t>Euroopa Komisjon võtab määruse muudatuse eeldatavasti </a:t>
            </a:r>
            <a:r>
              <a:rPr lang="et-EE" sz="1500" u="sng" dirty="0" smtClean="0">
                <a:solidFill>
                  <a:schemeClr val="tx1"/>
                </a:solidFill>
                <a:latin typeface="Aino" panose="02000603040504020204" pitchFamily="50" charset="0"/>
              </a:rPr>
              <a:t>vastu jaanuaris 2023</a:t>
            </a:r>
            <a:endParaRPr lang="et-EE" sz="1500" u="sng" dirty="0">
              <a:solidFill>
                <a:schemeClr val="tx1"/>
              </a:solidFill>
              <a:latin typeface="Aino" panose="02000603040504020204" pitchFamily="50" charset="0"/>
            </a:endParaRPr>
          </a:p>
          <a:p>
            <a:pPr marL="171450" indent="-171450">
              <a:buFont typeface="Arial" panose="020B0604020202020204" pitchFamily="34" charset="0"/>
              <a:buChar char="•"/>
            </a:pPr>
            <a:r>
              <a:rPr lang="et-EE" sz="1500" u="sng" dirty="0" smtClean="0">
                <a:solidFill>
                  <a:schemeClr val="tx1"/>
                </a:solidFill>
                <a:latin typeface="Aino" panose="02000603040504020204" pitchFamily="50" charset="0"/>
              </a:rPr>
              <a:t>Pane tähele, et KOM </a:t>
            </a:r>
            <a:r>
              <a:rPr lang="et-EE" sz="1500" u="sng" dirty="0" smtClean="0">
                <a:solidFill>
                  <a:schemeClr val="tx1"/>
                </a:solidFill>
                <a:latin typeface="Aino" panose="02000603040504020204" pitchFamily="50" charset="0"/>
              </a:rPr>
              <a:t>määruse eelnõu tingimuste muutmisel ei ole võimalik taotlusi sellele alusel rahuldada.</a:t>
            </a:r>
            <a:r>
              <a:rPr lang="et-EE" sz="1500" dirty="0" smtClean="0">
                <a:solidFill>
                  <a:schemeClr val="tx1"/>
                </a:solidFill>
                <a:latin typeface="Aino" panose="02000603040504020204" pitchFamily="50" charset="0"/>
              </a:rPr>
              <a:t> Sel juhul kohaldatakse muud asjakohast </a:t>
            </a:r>
            <a:r>
              <a:rPr lang="et-EE" sz="1500" dirty="0" err="1" smtClean="0">
                <a:solidFill>
                  <a:schemeClr val="tx1"/>
                </a:solidFill>
                <a:latin typeface="Aino" panose="02000603040504020204" pitchFamily="50" charset="0"/>
              </a:rPr>
              <a:t>riigiabi</a:t>
            </a:r>
            <a:r>
              <a:rPr lang="et-EE" sz="1500" dirty="0" smtClean="0">
                <a:solidFill>
                  <a:schemeClr val="tx1"/>
                </a:solidFill>
                <a:latin typeface="Aino" panose="02000603040504020204" pitchFamily="50" charset="0"/>
              </a:rPr>
              <a:t>  alust, kui see on </a:t>
            </a:r>
            <a:r>
              <a:rPr lang="et-EE" sz="1500" dirty="0" smtClean="0">
                <a:solidFill>
                  <a:schemeClr val="tx1"/>
                </a:solidFill>
                <a:latin typeface="Aino" panose="02000603040504020204" pitchFamily="50" charset="0"/>
              </a:rPr>
              <a:t>võimalik</a:t>
            </a:r>
            <a:endParaRPr lang="et-EE" sz="1500" dirty="0" smtClean="0">
              <a:solidFill>
                <a:schemeClr val="tx1"/>
              </a:solidFill>
              <a:latin typeface="Aino" panose="02000603040504020204" pitchFamily="50" charset="0"/>
            </a:endParaRPr>
          </a:p>
          <a:p>
            <a:pPr marL="171450" indent="-171450">
              <a:buFont typeface="Arial" panose="020B0604020202020204" pitchFamily="34" charset="0"/>
              <a:buChar char="•"/>
            </a:pPr>
            <a:r>
              <a:rPr lang="et-EE" sz="1500" dirty="0" smtClean="0">
                <a:solidFill>
                  <a:schemeClr val="tx1"/>
                </a:solidFill>
                <a:latin typeface="Aino" panose="02000603040504020204" pitchFamily="50" charset="0"/>
              </a:rPr>
              <a:t>Riigiabi andmise ajaks loetakse toetuse määramise (PRIA otsus) aega</a:t>
            </a:r>
          </a:p>
          <a:p>
            <a:endParaRPr lang="et-EE" sz="1500" dirty="0">
              <a:solidFill>
                <a:schemeClr val="tx1"/>
              </a:solidFill>
              <a:latin typeface="Aino" panose="02000603040504020204" pitchFamily="50" charset="0"/>
            </a:endParaRPr>
          </a:p>
          <a:p>
            <a:pPr marL="171450" indent="-171450">
              <a:buFont typeface="Arial" panose="020B0604020202020204" pitchFamily="34" charset="0"/>
              <a:buChar char="•"/>
            </a:pPr>
            <a:endParaRPr lang="et-EE" sz="1500" dirty="0">
              <a:solidFill>
                <a:schemeClr val="tx1"/>
              </a:solidFill>
              <a:latin typeface="Aino" panose="02000603040504020204" pitchFamily="50" charset="0"/>
            </a:endParaRPr>
          </a:p>
        </p:txBody>
      </p:sp>
    </p:spTree>
    <p:extLst>
      <p:ext uri="{BB962C8B-B14F-4D97-AF65-F5344CB8AC3E}">
        <p14:creationId xmlns:p14="http://schemas.microsoft.com/office/powerpoint/2010/main" val="2183105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437" y="287759"/>
            <a:ext cx="11161638" cy="1023105"/>
          </a:xfrm>
        </p:spPr>
        <p:txBody>
          <a:bodyPr/>
          <a:lstStyle/>
          <a:p>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Taastuvenergiale</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sobivad EL </a:t>
            </a:r>
            <a:r>
              <a:rPr lang="et-EE" sz="2800" b="0" dirty="0" err="1">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alused (4)</a:t>
            </a:r>
            <a:endParaRPr lang="et-EE" sz="2800" dirty="0"/>
          </a:p>
        </p:txBody>
      </p:sp>
      <p:sp>
        <p:nvSpPr>
          <p:cNvPr id="3" name="Content Placeholder 2"/>
          <p:cNvSpPr>
            <a:spLocks noGrp="1"/>
          </p:cNvSpPr>
          <p:nvPr>
            <p:ph idx="1"/>
          </p:nvPr>
        </p:nvSpPr>
        <p:spPr>
          <a:xfrm>
            <a:off x="360437" y="935831"/>
            <a:ext cx="11089232" cy="5400600"/>
          </a:xfrm>
        </p:spPr>
        <p:txBody>
          <a:bodyPr/>
          <a:lstStyle/>
          <a:p>
            <a:r>
              <a:rPr lang="et-EE" sz="1500" dirty="0" smtClean="0">
                <a:solidFill>
                  <a:schemeClr val="tx1"/>
                </a:solidFill>
                <a:latin typeface="Aino" panose="02000603040504020204" pitchFamily="50" charset="0"/>
              </a:rPr>
              <a:t>Ukraina kriisi ajutine </a:t>
            </a:r>
            <a:r>
              <a:rPr lang="et-EE" sz="1500" dirty="0" err="1" smtClean="0">
                <a:solidFill>
                  <a:schemeClr val="tx1"/>
                </a:solidFill>
                <a:latin typeface="Aino" panose="02000603040504020204" pitchFamily="50" charset="0"/>
              </a:rPr>
              <a:t>riigiabi</a:t>
            </a:r>
            <a:r>
              <a:rPr lang="et-EE" sz="1500" dirty="0" smtClean="0">
                <a:solidFill>
                  <a:schemeClr val="tx1"/>
                </a:solidFill>
                <a:latin typeface="Aino" panose="02000603040504020204" pitchFamily="50" charset="0"/>
              </a:rPr>
              <a:t> raamistik majanduse toetamiseks pärast Venemaa kallaletungi Ukrainale, peatükk 2.5, punkt 69, 70 h jm.</a:t>
            </a:r>
          </a:p>
          <a:p>
            <a:endParaRPr lang="et-EE" sz="1500" dirty="0">
              <a:solidFill>
                <a:schemeClr val="tx1"/>
              </a:solidFill>
              <a:latin typeface="Aino" panose="02000603040504020204" pitchFamily="50" charset="0"/>
            </a:endParaRP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Euroopa Komisjon muutis </a:t>
            </a:r>
            <a:r>
              <a:rPr lang="et-EE" sz="1500" dirty="0" err="1" smtClean="0">
                <a:solidFill>
                  <a:schemeClr val="tx1"/>
                </a:solidFill>
                <a:latin typeface="Aino" panose="02000603040504020204" pitchFamily="50" charset="0"/>
              </a:rPr>
              <a:t>riigiabi</a:t>
            </a:r>
            <a:r>
              <a:rPr lang="et-EE" sz="1500" dirty="0" smtClean="0">
                <a:solidFill>
                  <a:schemeClr val="tx1"/>
                </a:solidFill>
                <a:latin typeface="Aino" panose="02000603040504020204" pitchFamily="50" charset="0"/>
              </a:rPr>
              <a:t> raamistikku </a:t>
            </a:r>
            <a:r>
              <a:rPr lang="et-EE" sz="1500" dirty="0">
                <a:solidFill>
                  <a:schemeClr val="tx1"/>
                </a:solidFill>
                <a:latin typeface="Aino" panose="02000603040504020204" pitchFamily="50" charset="0"/>
              </a:rPr>
              <a:t>28.10.2022 </a:t>
            </a:r>
            <a:r>
              <a:rPr lang="et-EE" sz="1500" dirty="0">
                <a:solidFill>
                  <a:schemeClr val="tx1"/>
                </a:solidFill>
                <a:latin typeface="Aino" panose="02000603040504020204" pitchFamily="50" charset="0"/>
                <a:hlinkClick r:id="rId3"/>
              </a:rPr>
              <a:t>https://</a:t>
            </a:r>
            <a:r>
              <a:rPr lang="et-EE" sz="1500" dirty="0" smtClean="0">
                <a:solidFill>
                  <a:schemeClr val="tx1"/>
                </a:solidFill>
                <a:latin typeface="Aino" panose="02000603040504020204" pitchFamily="50" charset="0"/>
                <a:hlinkClick r:id="rId3"/>
              </a:rPr>
              <a:t>competition-policy.ec.europa.eu/state-aid/ukraine_en</a:t>
            </a:r>
            <a:r>
              <a:rPr lang="et-EE" sz="1500" dirty="0" smtClean="0">
                <a:solidFill>
                  <a:schemeClr val="tx1"/>
                </a:solidFill>
                <a:latin typeface="Aino" panose="02000603040504020204" pitchFamily="50" charset="0"/>
              </a:rPr>
              <a:t> </a:t>
            </a:r>
            <a:endParaRPr lang="et-EE" sz="1500" dirty="0" smtClean="0">
              <a:solidFill>
                <a:schemeClr val="tx1"/>
              </a:solidFill>
              <a:latin typeface="Aino" panose="02000603040504020204" pitchFamily="50" charset="0"/>
            </a:endParaRP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Peatükk 2.5 alusel võib toetust anda </a:t>
            </a:r>
            <a:r>
              <a:rPr lang="et-EE" sz="1500" dirty="0" smtClean="0">
                <a:solidFill>
                  <a:schemeClr val="tx1"/>
                </a:solidFill>
                <a:latin typeface="Aino" panose="02000603040504020204" pitchFamily="50" charset="0"/>
              </a:rPr>
              <a:t>investeeringuteks </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Peatükk 2.5 ei kohaldu teadustöötaja kaasamisel</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Käitis peab olema valmis ja käiku lastud 30 kuu jooksul abi andmise otsuse päevast (eelmises versioonis oli 24 kuu jooksul)</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Tähtaja ületamisel toetuse vähendamine (punkt 70 e)</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Abi võib anda väikeprojektidele: </a:t>
            </a:r>
            <a:r>
              <a:rPr lang="et-EE" sz="1500" b="1" dirty="0" smtClean="0">
                <a:solidFill>
                  <a:schemeClr val="tx1"/>
                </a:solidFill>
                <a:latin typeface="Aino" panose="02000603040504020204" pitchFamily="50" charset="0"/>
              </a:rPr>
              <a:t>tootmismahu </a:t>
            </a:r>
            <a:r>
              <a:rPr lang="et-EE" sz="1500" b="1" dirty="0" smtClean="0">
                <a:solidFill>
                  <a:schemeClr val="tx1"/>
                </a:solidFill>
                <a:latin typeface="Aino" panose="02000603040504020204" pitchFamily="50" charset="0"/>
              </a:rPr>
              <a:t>piiranguid vaata palun punktis </a:t>
            </a:r>
            <a:r>
              <a:rPr lang="et-EE" sz="1500" b="1" dirty="0" smtClean="0">
                <a:solidFill>
                  <a:schemeClr val="tx1"/>
                </a:solidFill>
                <a:latin typeface="Aino" panose="02000603040504020204" pitchFamily="50" charset="0"/>
              </a:rPr>
              <a:t>70 h</a:t>
            </a:r>
          </a:p>
          <a:p>
            <a:r>
              <a:rPr lang="et-EE" sz="1500" i="1" dirty="0" smtClean="0">
                <a:solidFill>
                  <a:schemeClr val="tx1"/>
                </a:solidFill>
                <a:latin typeface="Aino" panose="02000603040504020204" pitchFamily="50" charset="0"/>
              </a:rPr>
              <a:t>Nt </a:t>
            </a:r>
            <a:r>
              <a:rPr lang="et-EE" sz="1500" i="1" dirty="0" err="1" smtClean="0">
                <a:solidFill>
                  <a:schemeClr val="tx1"/>
                </a:solidFill>
                <a:latin typeface="Aino" panose="02000603040504020204" pitchFamily="50" charset="0"/>
              </a:rPr>
              <a:t>biogaasi</a:t>
            </a:r>
            <a:r>
              <a:rPr lang="et-EE" sz="1500" i="1" dirty="0" smtClean="0">
                <a:solidFill>
                  <a:schemeClr val="tx1"/>
                </a:solidFill>
                <a:latin typeface="Aino" panose="02000603040504020204" pitchFamily="50" charset="0"/>
              </a:rPr>
              <a:t> ja </a:t>
            </a:r>
            <a:r>
              <a:rPr lang="et-EE" sz="1500" i="1" dirty="0" err="1" smtClean="0">
                <a:solidFill>
                  <a:schemeClr val="tx1"/>
                </a:solidFill>
                <a:latin typeface="Aino" panose="02000603040504020204" pitchFamily="50" charset="0"/>
              </a:rPr>
              <a:t>biometaani</a:t>
            </a:r>
            <a:r>
              <a:rPr lang="et-EE" sz="1500" i="1" dirty="0" smtClean="0">
                <a:solidFill>
                  <a:schemeClr val="tx1"/>
                </a:solidFill>
                <a:latin typeface="Aino" panose="02000603040504020204" pitchFamily="50" charset="0"/>
              </a:rPr>
              <a:t> tootmiseks jäätmetest ja jääkidest – projektid, mille ülesseatud tootmisvõimsus on kuni 25 000 tonni aastas.</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Toetuse määr on investeeringu kogumaksumusest 45% suurettevõtjale, väikese ja keskmise suurusega ettevõtjale 50%</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Toetus peab ajendama abisaajat tegema investeeringut, mida ta ilma abita ei teeks või teeks piiratult või muul viisil. KOM on seisukohal, et võttes arvesse erakordseid majandusraskusi, mida ettevõtjatel praeguse kriisi tõttu esineb, on üldiselt nii, et abi puudumisel jätkaksid abisaajad oma tegevust muutusteta (punkt 70 n)</a:t>
            </a:r>
          </a:p>
          <a:p>
            <a:pPr marL="285750" indent="-285750">
              <a:buFont typeface="Arial" panose="020B0604020202020204" pitchFamily="34" charset="0"/>
              <a:buChar char="•"/>
            </a:pPr>
            <a:r>
              <a:rPr lang="et-EE" sz="1500" dirty="0" smtClean="0">
                <a:solidFill>
                  <a:schemeClr val="tx1"/>
                </a:solidFill>
                <a:latin typeface="Aino" panose="02000603040504020204" pitchFamily="50" charset="0"/>
              </a:rPr>
              <a:t>Riik peab tagama olulise kahju ärahoidmise põhimõtte</a:t>
            </a:r>
          </a:p>
          <a:p>
            <a:endParaRPr lang="et-EE" sz="1500" dirty="0">
              <a:solidFill>
                <a:schemeClr val="tx1"/>
              </a:solidFill>
              <a:latin typeface="Aino" panose="02000603040504020204" pitchFamily="50" charset="0"/>
            </a:endParaRPr>
          </a:p>
          <a:p>
            <a:pPr marL="171450" indent="-171450">
              <a:buFont typeface="Arial" panose="020B0604020202020204" pitchFamily="34" charset="0"/>
              <a:buChar char="•"/>
            </a:pPr>
            <a:endParaRPr lang="et-EE" sz="1500" dirty="0">
              <a:solidFill>
                <a:schemeClr val="tx1"/>
              </a:solidFill>
              <a:latin typeface="Aino" panose="02000603040504020204" pitchFamily="50" charset="0"/>
            </a:endParaRPr>
          </a:p>
        </p:txBody>
      </p:sp>
    </p:spTree>
    <p:extLst>
      <p:ext uri="{BB962C8B-B14F-4D97-AF65-F5344CB8AC3E}">
        <p14:creationId xmlns:p14="http://schemas.microsoft.com/office/powerpoint/2010/main" val="2508375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453" y="421384"/>
            <a:ext cx="11161638" cy="586455"/>
          </a:xfrm>
        </p:spPr>
        <p:txBody>
          <a:bodyPr/>
          <a:lstStyle/>
          <a:p>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Ettevõtjatele teadus- ja </a:t>
            </a:r>
            <a:r>
              <a:rPr lang="et-EE" sz="25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arendusabi </a:t>
            </a:r>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määrus </a:t>
            </a:r>
            <a:r>
              <a:rPr lang="et-EE" sz="25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(EL) nr 651/2014 art </a:t>
            </a:r>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25</a:t>
            </a:r>
            <a:endParaRPr lang="et-EE" sz="2500" b="0" dirty="0"/>
          </a:p>
        </p:txBody>
      </p:sp>
      <p:sp>
        <p:nvSpPr>
          <p:cNvPr id="3" name="Content Placeholder 2"/>
          <p:cNvSpPr>
            <a:spLocks noGrp="1"/>
          </p:cNvSpPr>
          <p:nvPr>
            <p:ph idx="1"/>
          </p:nvPr>
        </p:nvSpPr>
        <p:spPr>
          <a:xfrm>
            <a:off x="0" y="1007839"/>
            <a:ext cx="11666091" cy="5184575"/>
          </a:xfrm>
        </p:spPr>
        <p:txBody>
          <a:bodyPr/>
          <a:lstStyle/>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T&amp;A investeeringuteks saab kohaldada ka juba räägitud (EL) nr 651/2014 art 13-14</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(EL) nr 651/2014 </a:t>
            </a:r>
            <a:r>
              <a:rPr lang="et-EE" sz="2000" b="1" dirty="0" smtClean="0">
                <a:solidFill>
                  <a:schemeClr val="tx1">
                    <a:lumMod val="75000"/>
                    <a:lumOff val="25000"/>
                  </a:schemeClr>
                </a:solidFill>
                <a:latin typeface="Aino" panose="02000603040504020204" pitchFamily="50" charset="0"/>
              </a:rPr>
              <a:t>artikkel 25 </a:t>
            </a:r>
            <a:r>
              <a:rPr lang="et-EE" sz="2000" dirty="0" smtClean="0">
                <a:solidFill>
                  <a:schemeClr val="tx1">
                    <a:lumMod val="75000"/>
                    <a:lumOff val="25000"/>
                  </a:schemeClr>
                </a:solidFill>
                <a:latin typeface="Aino" panose="02000603040504020204" pitchFamily="50" charset="0"/>
              </a:rPr>
              <a:t>teadus- ja arendusprojektidele antav abi</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Art 25 on ainult </a:t>
            </a:r>
            <a:r>
              <a:rPr lang="et-EE" sz="2000" b="1" dirty="0" smtClean="0">
                <a:solidFill>
                  <a:schemeClr val="tx1">
                    <a:lumMod val="75000"/>
                    <a:lumOff val="25000"/>
                  </a:schemeClr>
                </a:solidFill>
                <a:latin typeface="Aino" panose="02000603040504020204" pitchFamily="50" charset="0"/>
              </a:rPr>
              <a:t>tootearendusele </a:t>
            </a:r>
            <a:r>
              <a:rPr lang="et-EE" sz="2000" dirty="0" smtClean="0">
                <a:solidFill>
                  <a:schemeClr val="tx1">
                    <a:lumMod val="75000"/>
                    <a:lumOff val="25000"/>
                  </a:schemeClr>
                </a:solidFill>
                <a:latin typeface="Aino" panose="02000603040504020204" pitchFamily="50" charset="0"/>
              </a:rPr>
              <a:t>ja</a:t>
            </a:r>
            <a:r>
              <a:rPr lang="et-EE" sz="2000" b="1" dirty="0" smtClean="0">
                <a:solidFill>
                  <a:schemeClr val="tx1">
                    <a:lumMod val="75000"/>
                    <a:lumOff val="25000"/>
                  </a:schemeClr>
                </a:solidFill>
                <a:latin typeface="Aino" panose="02000603040504020204" pitchFamily="50" charset="0"/>
              </a:rPr>
              <a:t> rakendusuuringutele</a:t>
            </a:r>
            <a:r>
              <a:rPr lang="et-EE" sz="2000" dirty="0" smtClean="0">
                <a:solidFill>
                  <a:schemeClr val="tx1">
                    <a:lumMod val="75000"/>
                    <a:lumOff val="25000"/>
                  </a:schemeClr>
                </a:solidFill>
                <a:latin typeface="Aino" panose="02000603040504020204" pitchFamily="50" charset="0"/>
              </a:rPr>
              <a:t> ja nendega seotud </a:t>
            </a:r>
            <a:r>
              <a:rPr lang="et-EE" sz="2000" b="1" dirty="0" smtClean="0">
                <a:solidFill>
                  <a:schemeClr val="tx1">
                    <a:lumMod val="75000"/>
                    <a:lumOff val="25000"/>
                  </a:schemeClr>
                </a:solidFill>
                <a:latin typeface="Aino" panose="02000603040504020204" pitchFamily="50" charset="0"/>
              </a:rPr>
              <a:t>teadustöötaja </a:t>
            </a:r>
            <a:r>
              <a:rPr lang="et-EE" sz="2000" dirty="0" smtClean="0">
                <a:solidFill>
                  <a:schemeClr val="tx1">
                    <a:lumMod val="75000"/>
                    <a:lumOff val="25000"/>
                  </a:schemeClr>
                </a:solidFill>
                <a:latin typeface="Aino" panose="02000603040504020204" pitchFamily="50" charset="0"/>
              </a:rPr>
              <a:t>kaasamiseks</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Tootearenduse mõiste art 2 p 85. Rakendusuuringu mõiste art 2 p 86</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Toetuse määr </a:t>
            </a:r>
            <a:r>
              <a:rPr lang="et-EE" sz="2000" b="1" dirty="0" smtClean="0">
                <a:solidFill>
                  <a:schemeClr val="tx1">
                    <a:lumMod val="75000"/>
                    <a:lumOff val="25000"/>
                  </a:schemeClr>
                </a:solidFill>
                <a:latin typeface="Aino" panose="02000603040504020204" pitchFamily="50" charset="0"/>
              </a:rPr>
              <a:t>rakendusuuringutele </a:t>
            </a:r>
            <a:r>
              <a:rPr lang="et-EE" sz="2000" dirty="0" smtClean="0">
                <a:solidFill>
                  <a:schemeClr val="tx1">
                    <a:lumMod val="75000"/>
                    <a:lumOff val="25000"/>
                  </a:schemeClr>
                </a:solidFill>
                <a:latin typeface="Aino" panose="02000603040504020204" pitchFamily="50" charset="0"/>
              </a:rPr>
              <a:t>50%</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Toetuse määr </a:t>
            </a:r>
            <a:r>
              <a:rPr lang="et-EE" sz="2000" b="1" dirty="0" smtClean="0">
                <a:solidFill>
                  <a:schemeClr val="tx1">
                    <a:lumMod val="75000"/>
                    <a:lumOff val="25000"/>
                  </a:schemeClr>
                </a:solidFill>
                <a:latin typeface="Aino" panose="02000603040504020204" pitchFamily="50" charset="0"/>
              </a:rPr>
              <a:t>tootearendustel</a:t>
            </a:r>
            <a:r>
              <a:rPr lang="et-EE" sz="2000" dirty="0" smtClean="0">
                <a:solidFill>
                  <a:schemeClr val="tx1">
                    <a:lumMod val="75000"/>
                    <a:lumOff val="25000"/>
                  </a:schemeClr>
                </a:solidFill>
                <a:latin typeface="Aino" panose="02000603040504020204" pitchFamily="50" charset="0"/>
              </a:rPr>
              <a:t> suurettevõtjale 25%, keskmisele 35%, väikeettevõtjale 45%</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Vt art 25 (selles osas, mis on </a:t>
            </a:r>
            <a:r>
              <a:rPr lang="et-EE" sz="2000" dirty="0" err="1" smtClean="0">
                <a:solidFill>
                  <a:schemeClr val="tx1">
                    <a:lumMod val="75000"/>
                    <a:lumOff val="25000"/>
                  </a:schemeClr>
                </a:solidFill>
                <a:latin typeface="Aino" panose="02000603040504020204" pitchFamily="50" charset="0"/>
              </a:rPr>
              <a:t>bioressursside</a:t>
            </a:r>
            <a:r>
              <a:rPr lang="et-EE" sz="2000" dirty="0" smtClean="0">
                <a:solidFill>
                  <a:schemeClr val="tx1">
                    <a:lumMod val="75000"/>
                    <a:lumOff val="25000"/>
                  </a:schemeClr>
                </a:solidFill>
                <a:latin typeface="Aino" panose="02000603040504020204" pitchFamily="50" charset="0"/>
              </a:rPr>
              <a:t> toetuses asjakohane) + vastavad mõisted artiklis 2</a:t>
            </a:r>
          </a:p>
          <a:p>
            <a:pPr marL="342900" indent="-342900">
              <a:lnSpc>
                <a:spcPct val="150000"/>
              </a:lnSpc>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40791990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461" y="647799"/>
            <a:ext cx="11161638" cy="1023105"/>
          </a:xfrm>
        </p:spPr>
        <p:txBody>
          <a:bodyPr/>
          <a:lstStyle/>
          <a:p>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Teadus-arendusasutusele </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abi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määrus </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(EL) nr 651/2014 art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26</a:t>
            </a:r>
            <a:endParaRPr lang="et-EE" sz="2800" b="0" dirty="0"/>
          </a:p>
        </p:txBody>
      </p:sp>
      <p:sp>
        <p:nvSpPr>
          <p:cNvPr id="3" name="Content Placeholder 2"/>
          <p:cNvSpPr>
            <a:spLocks noGrp="1"/>
          </p:cNvSpPr>
          <p:nvPr>
            <p:ph idx="1"/>
          </p:nvPr>
        </p:nvSpPr>
        <p:spPr>
          <a:xfrm>
            <a:off x="432843" y="1367879"/>
            <a:ext cx="11089232" cy="5328592"/>
          </a:xfrm>
        </p:spPr>
        <p:txBody>
          <a:bodyPr/>
          <a:lstStyle/>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Ei kohaldu ettevõtjatele. Kohaldub T&amp;A asutuste teadusuuringute taristule, kui nad on </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subjektid</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Kui toetatakse </a:t>
            </a:r>
            <a:r>
              <a:rPr lang="et-EE" sz="2000" b="1" dirty="0" smtClean="0">
                <a:solidFill>
                  <a:schemeClr val="tx1">
                    <a:lumMod val="75000"/>
                    <a:lumOff val="25000"/>
                  </a:schemeClr>
                </a:solidFill>
                <a:latin typeface="Aino" panose="02000603040504020204" pitchFamily="50" charset="0"/>
              </a:rPr>
              <a:t>mittemajandustegevust</a:t>
            </a:r>
            <a:r>
              <a:rPr lang="et-EE" sz="2000" dirty="0" smtClean="0">
                <a:solidFill>
                  <a:schemeClr val="tx1">
                    <a:lumMod val="75000"/>
                    <a:lumOff val="25000"/>
                  </a:schemeClr>
                </a:solidFill>
                <a:latin typeface="Aino" panose="02000603040504020204" pitchFamily="50" charset="0"/>
              </a:rPr>
              <a:t>, siis EL </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reeglid ei kohaldu (kohaldub § 10 lg 1)</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Kui toetatakse </a:t>
            </a:r>
            <a:r>
              <a:rPr lang="et-EE" sz="2000" b="1" dirty="0" smtClean="0">
                <a:solidFill>
                  <a:schemeClr val="tx1">
                    <a:lumMod val="75000"/>
                    <a:lumOff val="25000"/>
                  </a:schemeClr>
                </a:solidFill>
                <a:latin typeface="Aino" panose="02000603040504020204" pitchFamily="50" charset="0"/>
              </a:rPr>
              <a:t>majandustegevust,</a:t>
            </a:r>
            <a:r>
              <a:rPr lang="et-EE" sz="2000" dirty="0" smtClean="0">
                <a:solidFill>
                  <a:schemeClr val="tx1">
                    <a:lumMod val="75000"/>
                    <a:lumOff val="25000"/>
                  </a:schemeClr>
                </a:solidFill>
                <a:latin typeface="Aino" panose="02000603040504020204" pitchFamily="50" charset="0"/>
              </a:rPr>
              <a:t> siis </a:t>
            </a:r>
            <a:r>
              <a:rPr lang="et-EE" sz="2000" dirty="0">
                <a:solidFill>
                  <a:schemeClr val="tx1">
                    <a:lumMod val="75000"/>
                    <a:lumOff val="25000"/>
                  </a:schemeClr>
                </a:solidFill>
                <a:latin typeface="Aino" panose="02000603040504020204" pitchFamily="50" charset="0"/>
              </a:rPr>
              <a:t>s</a:t>
            </a:r>
            <a:r>
              <a:rPr lang="et-EE" sz="2000" dirty="0" smtClean="0">
                <a:solidFill>
                  <a:schemeClr val="tx1">
                    <a:lumMod val="75000"/>
                    <a:lumOff val="25000"/>
                  </a:schemeClr>
                </a:solidFill>
                <a:latin typeface="Aino" panose="02000603040504020204" pitchFamily="50" charset="0"/>
              </a:rPr>
              <a:t>aab kohaldada ka juba räägitud (EL) nr 651/2014 art 13-14 või muid sobivaid artikleid olenevat sellest, mida hakatakse tegema</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Art 26 on ainult investeeringuteks (ei saa kaasata teadustöötajat)</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Toetuse määr 50%</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Vt läbi kogu art 26 ja asjakohased mõisted</a:t>
            </a:r>
          </a:p>
        </p:txBody>
      </p:sp>
    </p:spTree>
    <p:extLst>
      <p:ext uri="{BB962C8B-B14F-4D97-AF65-F5344CB8AC3E}">
        <p14:creationId xmlns:p14="http://schemas.microsoft.com/office/powerpoint/2010/main" val="280318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461" y="647799"/>
            <a:ext cx="11161638" cy="1023105"/>
          </a:xfrm>
        </p:spPr>
        <p:txBody>
          <a:bodyPr/>
          <a:lstStyle/>
          <a:p>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VKE innovatsiooniks antav abi – määrus </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(EL) nr 651/2014 art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28</a:t>
            </a:r>
            <a:endParaRPr lang="et-EE" sz="2800" b="0" dirty="0"/>
          </a:p>
        </p:txBody>
      </p:sp>
      <p:sp>
        <p:nvSpPr>
          <p:cNvPr id="3" name="Content Placeholder 2"/>
          <p:cNvSpPr>
            <a:spLocks noGrp="1"/>
          </p:cNvSpPr>
          <p:nvPr>
            <p:ph idx="1"/>
          </p:nvPr>
        </p:nvSpPr>
        <p:spPr>
          <a:xfrm>
            <a:off x="360437" y="1698356"/>
            <a:ext cx="11089232" cy="5328592"/>
          </a:xfrm>
        </p:spPr>
        <p:txBody>
          <a:bodyPr/>
          <a:lstStyle/>
          <a:p>
            <a:pPr marL="342900" indent="-342900">
              <a:lnSpc>
                <a:spcPct val="150000"/>
              </a:lnSpc>
              <a:buFont typeface="Arial" panose="020B0604020202020204" pitchFamily="34" charset="0"/>
              <a:buChar char="•"/>
            </a:pPr>
            <a:r>
              <a:rPr lang="et-EE" sz="2000" dirty="0" err="1" smtClean="0">
                <a:solidFill>
                  <a:schemeClr val="tx1">
                    <a:lumMod val="75000"/>
                    <a:lumOff val="25000"/>
                  </a:schemeClr>
                </a:solidFill>
                <a:latin typeface="Aino" panose="02000603040504020204" pitchFamily="50" charset="0"/>
              </a:rPr>
              <a:t>Kõrgkvalifikatsiooniga</a:t>
            </a:r>
            <a:r>
              <a:rPr lang="et-EE" sz="2000" dirty="0" smtClean="0">
                <a:solidFill>
                  <a:schemeClr val="tx1">
                    <a:lumMod val="75000"/>
                    <a:lumOff val="25000"/>
                  </a:schemeClr>
                </a:solidFill>
                <a:latin typeface="Aino" panose="02000603040504020204" pitchFamily="50" charset="0"/>
              </a:rPr>
              <a:t> teadustöötaja kaasamiseks (vt mõistet art 28 lg 2 ja art 2 p 93)</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Suurettevõtjale ei kohaldu</a:t>
            </a:r>
          </a:p>
          <a:p>
            <a:pPr marL="342900" indent="-342900">
              <a:lnSpc>
                <a:spcPct val="150000"/>
              </a:lnSpc>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Toetuse määr 50%</a:t>
            </a:r>
          </a:p>
        </p:txBody>
      </p:sp>
    </p:spTree>
    <p:extLst>
      <p:ext uri="{BB962C8B-B14F-4D97-AF65-F5344CB8AC3E}">
        <p14:creationId xmlns:p14="http://schemas.microsoft.com/office/powerpoint/2010/main" val="800783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429" y="501892"/>
            <a:ext cx="10729192" cy="721972"/>
          </a:xfrm>
        </p:spPr>
        <p:txBody>
          <a:bodyPr/>
          <a:lstStyle/>
          <a:p>
            <a:r>
              <a:rPr lang="et-EE" sz="26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Põllumajandustootjatele sobivad </a:t>
            </a:r>
            <a:r>
              <a:rPr lang="et-EE" sz="2600" b="0" dirty="0" err="1"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6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alused  </a:t>
            </a:r>
            <a:endParaRPr lang="et-EE" sz="2600" b="0" dirty="0"/>
          </a:p>
        </p:txBody>
      </p:sp>
      <p:sp>
        <p:nvSpPr>
          <p:cNvPr id="3" name="Content Placeholder 2"/>
          <p:cNvSpPr>
            <a:spLocks noGrp="1"/>
          </p:cNvSpPr>
          <p:nvPr>
            <p:ph idx="1"/>
          </p:nvPr>
        </p:nvSpPr>
        <p:spPr>
          <a:xfrm>
            <a:off x="253330" y="1204986"/>
            <a:ext cx="10764291" cy="4896544"/>
          </a:xfrm>
        </p:spPr>
        <p:txBody>
          <a:bodyPr/>
          <a:lstStyle/>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Esmalt vaata, </a:t>
            </a:r>
            <a:r>
              <a:rPr lang="et-EE" sz="2000" b="1" dirty="0" smtClean="0">
                <a:solidFill>
                  <a:schemeClr val="tx1">
                    <a:lumMod val="75000"/>
                    <a:lumOff val="25000"/>
                  </a:schemeClr>
                </a:solidFill>
                <a:latin typeface="Aino" panose="02000603040504020204" pitchFamily="50" charset="0"/>
              </a:rPr>
              <a:t>mis tegevusele toetust </a:t>
            </a:r>
            <a:r>
              <a:rPr lang="et-EE" sz="2000" b="1" dirty="0" smtClean="0">
                <a:solidFill>
                  <a:schemeClr val="tx1">
                    <a:lumMod val="75000"/>
                    <a:lumOff val="25000"/>
                  </a:schemeClr>
                </a:solidFill>
                <a:latin typeface="Aino" panose="02000603040504020204" pitchFamily="50" charset="0"/>
              </a:rPr>
              <a:t>taotletakse </a:t>
            </a:r>
            <a:r>
              <a:rPr lang="et-EE" sz="2000" dirty="0" smtClean="0">
                <a:solidFill>
                  <a:schemeClr val="tx1">
                    <a:lumMod val="75000"/>
                    <a:lumOff val="25000"/>
                  </a:schemeClr>
                </a:solidFill>
                <a:latin typeface="Aino" panose="02000603040504020204" pitchFamily="50" charset="0"/>
              </a:rPr>
              <a:t>(</a:t>
            </a:r>
            <a:r>
              <a:rPr lang="et-EE" sz="2000" dirty="0" smtClean="0">
                <a:solidFill>
                  <a:schemeClr val="tx1">
                    <a:lumMod val="75000"/>
                    <a:lumOff val="25000"/>
                  </a:schemeClr>
                </a:solidFill>
                <a:latin typeface="Aino" panose="02000603040504020204" pitchFamily="50" charset="0"/>
              </a:rPr>
              <a:t>väljund on põllumajandustoode?)</a:t>
            </a: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Oluline on väljund, mitte sisend </a:t>
            </a: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Erinevad reeglid kohalduvad </a:t>
            </a:r>
            <a:r>
              <a:rPr lang="et-EE" sz="2000" b="1" dirty="0" smtClean="0">
                <a:solidFill>
                  <a:schemeClr val="tx1">
                    <a:lumMod val="75000"/>
                    <a:lumOff val="25000"/>
                  </a:schemeClr>
                </a:solidFill>
                <a:latin typeface="Aino" panose="02000603040504020204" pitchFamily="50" charset="0"/>
              </a:rPr>
              <a:t>põllumajandustoodete esmatootjatele </a:t>
            </a:r>
            <a:r>
              <a:rPr lang="et-EE" sz="2000" dirty="0" smtClean="0">
                <a:solidFill>
                  <a:schemeClr val="tx1">
                    <a:lumMod val="75000"/>
                    <a:lumOff val="25000"/>
                  </a:schemeClr>
                </a:solidFill>
                <a:latin typeface="Aino" panose="02000603040504020204" pitchFamily="50" charset="0"/>
              </a:rPr>
              <a:t>(</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suuniste </a:t>
            </a:r>
            <a:r>
              <a:rPr lang="et-EE" sz="2000" dirty="0" err="1" smtClean="0">
                <a:solidFill>
                  <a:schemeClr val="tx1">
                    <a:lumMod val="75000"/>
                    <a:lumOff val="25000"/>
                  </a:schemeClr>
                </a:solidFill>
                <a:latin typeface="Aino" panose="02000603040504020204" pitchFamily="50" charset="0"/>
              </a:rPr>
              <a:t>pt</a:t>
            </a:r>
            <a:r>
              <a:rPr lang="et-EE" sz="2000" dirty="0" smtClean="0">
                <a:solidFill>
                  <a:schemeClr val="tx1">
                    <a:lumMod val="75000"/>
                    <a:lumOff val="25000"/>
                  </a:schemeClr>
                </a:solidFill>
                <a:latin typeface="Aino" panose="02000603040504020204" pitchFamily="50" charset="0"/>
              </a:rPr>
              <a:t> 1.1.1.1 ) ja </a:t>
            </a:r>
            <a:r>
              <a:rPr lang="et-EE" sz="2000" b="1" dirty="0" smtClean="0">
                <a:solidFill>
                  <a:schemeClr val="tx1">
                    <a:lumMod val="75000"/>
                    <a:lumOff val="25000"/>
                  </a:schemeClr>
                </a:solidFill>
                <a:latin typeface="Aino" panose="02000603040504020204" pitchFamily="50" charset="0"/>
              </a:rPr>
              <a:t>põllumajandustoodete töötlejatele </a:t>
            </a:r>
            <a:r>
              <a:rPr lang="et-EE" sz="2000" dirty="0" smtClean="0">
                <a:solidFill>
                  <a:schemeClr val="tx1">
                    <a:lumMod val="75000"/>
                    <a:lumOff val="25000"/>
                  </a:schemeClr>
                </a:solidFill>
                <a:latin typeface="Aino" panose="02000603040504020204" pitchFamily="50" charset="0"/>
              </a:rPr>
              <a:t>(EL) nr 702/2014 art 17 ja </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suuniste </a:t>
            </a:r>
            <a:r>
              <a:rPr lang="et-EE" sz="2000" dirty="0" err="1" smtClean="0">
                <a:solidFill>
                  <a:schemeClr val="tx1">
                    <a:lumMod val="75000"/>
                    <a:lumOff val="25000"/>
                  </a:schemeClr>
                </a:solidFill>
                <a:latin typeface="Aino" panose="02000603040504020204" pitchFamily="50" charset="0"/>
              </a:rPr>
              <a:t>pt</a:t>
            </a:r>
            <a:r>
              <a:rPr lang="et-EE" sz="2000" dirty="0" smtClean="0">
                <a:solidFill>
                  <a:schemeClr val="tx1">
                    <a:lumMod val="75000"/>
                    <a:lumOff val="25000"/>
                  </a:schemeClr>
                </a:solidFill>
                <a:latin typeface="Aino" panose="02000603040504020204" pitchFamily="50" charset="0"/>
              </a:rPr>
              <a:t> 1.1.1.4 ja ka määrus (EL) nr 651/2014)</a:t>
            </a:r>
          </a:p>
          <a:p>
            <a:pPr lvl="1">
              <a:buClr>
                <a:srgbClr val="0084D1"/>
              </a:buCl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Põllumajandustoodete esmatootja puhul on erandiks </a:t>
            </a:r>
            <a:r>
              <a:rPr lang="et-EE" sz="2000" b="1" dirty="0" smtClean="0">
                <a:solidFill>
                  <a:schemeClr val="tx1">
                    <a:lumMod val="75000"/>
                    <a:lumOff val="25000"/>
                  </a:schemeClr>
                </a:solidFill>
                <a:latin typeface="Aino" panose="02000603040504020204" pitchFamily="50" charset="0"/>
              </a:rPr>
              <a:t>energia</a:t>
            </a:r>
            <a:r>
              <a:rPr lang="et-EE" sz="2000" dirty="0" smtClean="0">
                <a:solidFill>
                  <a:schemeClr val="tx1">
                    <a:lumMod val="75000"/>
                    <a:lumOff val="25000"/>
                  </a:schemeClr>
                </a:solidFill>
                <a:latin typeface="Aino" panose="02000603040504020204" pitchFamily="50" charset="0"/>
              </a:rPr>
              <a:t>: omatarbeks energia/elektri tootmisel kohalduvad põllumajanduslikud reeglid (</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suuniste punkt 137)</a:t>
            </a: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Põllumajandustooted on EL toimimise lepingu lisas 1 nimetatud tooted. Tõlgendatakse  EL kaubakoodide määruse abil. Vajadusel aitab kaubakoode tõlgendada Maksu- ja Tolliamet.</a:t>
            </a:r>
          </a:p>
          <a:p>
            <a:pPr lvl="1">
              <a:buClr>
                <a:srgbClr val="0084D1"/>
              </a:buClr>
            </a:pPr>
            <a:endParaRPr lang="et-EE" sz="2000" dirty="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816884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45" y="647799"/>
            <a:ext cx="10373329" cy="1023105"/>
          </a:xfrm>
        </p:spPr>
        <p:txBody>
          <a:bodyPr/>
          <a:lstStyle/>
          <a:p>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Metsandusele sobivad </a:t>
            </a:r>
            <a:r>
              <a:rPr lang="et-EE" sz="2500" b="0" dirty="0" err="1">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5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alused </a:t>
            </a:r>
            <a:endParaRPr lang="et-EE" sz="2500" dirty="0"/>
          </a:p>
        </p:txBody>
      </p:sp>
      <p:sp>
        <p:nvSpPr>
          <p:cNvPr id="3" name="Content Placeholder 2"/>
          <p:cNvSpPr>
            <a:spLocks noGrp="1"/>
          </p:cNvSpPr>
          <p:nvPr>
            <p:ph idx="1"/>
          </p:nvPr>
        </p:nvSpPr>
        <p:spPr>
          <a:xfrm>
            <a:off x="288429" y="1439887"/>
            <a:ext cx="10139947" cy="5207339"/>
          </a:xfrm>
        </p:spPr>
        <p:txBody>
          <a:bodyPr/>
          <a:lstStyle/>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Esmalt vaata, </a:t>
            </a:r>
            <a:r>
              <a:rPr lang="et-EE" sz="2200" b="1" dirty="0" smtClean="0">
                <a:solidFill>
                  <a:schemeClr val="tx1">
                    <a:lumMod val="75000"/>
                    <a:lumOff val="25000"/>
                  </a:schemeClr>
                </a:solidFill>
                <a:latin typeface="Aino" panose="02000603040504020204" pitchFamily="50" charset="0"/>
              </a:rPr>
              <a:t>mis tegevusele toetust taotletakse </a:t>
            </a:r>
            <a:r>
              <a:rPr lang="et-EE" sz="2200" dirty="0" smtClean="0">
                <a:solidFill>
                  <a:schemeClr val="tx1">
                    <a:lumMod val="75000"/>
                    <a:lumOff val="25000"/>
                  </a:schemeClr>
                </a:solidFill>
                <a:latin typeface="Aino" panose="02000603040504020204" pitchFamily="50" charset="0"/>
              </a:rPr>
              <a:t>– ehk kas on põhjust kohaldada nn metsandusele sobivaid reegleid või kohalduvad muud reeglid</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Oluline on väljund, mitte sisend</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Riigiabi suuniste peatükk 2.1.5</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Saab toetada üksnes seadmete ostmist </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Ehitamist ja teadustöötaja kaasamist toetada </a:t>
            </a:r>
            <a:r>
              <a:rPr lang="et-EE" sz="2200" dirty="0" err="1" smtClean="0">
                <a:solidFill>
                  <a:schemeClr val="tx1">
                    <a:lumMod val="75000"/>
                    <a:lumOff val="25000"/>
                  </a:schemeClr>
                </a:solidFill>
                <a:latin typeface="Aino" panose="02000603040504020204" pitchFamily="50" charset="0"/>
              </a:rPr>
              <a:t>pt</a:t>
            </a:r>
            <a:r>
              <a:rPr lang="et-EE" sz="2200" dirty="0" smtClean="0">
                <a:solidFill>
                  <a:schemeClr val="tx1">
                    <a:lumMod val="75000"/>
                    <a:lumOff val="25000"/>
                  </a:schemeClr>
                </a:solidFill>
                <a:latin typeface="Aino" panose="02000603040504020204" pitchFamily="50" charset="0"/>
              </a:rPr>
              <a:t> 2.1.5 alusel ei saa </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Ei kohaldu suurettevõtjale </a:t>
            </a:r>
          </a:p>
          <a:p>
            <a:pPr marL="285750" lvl="1" indent="-285750">
              <a:buClr>
                <a:srgbClr val="0084D1"/>
              </a:buClr>
              <a:buFont typeface="Arial" panose="020B0604020202020204" pitchFamily="34" charset="0"/>
              <a:buChar char="•"/>
            </a:pPr>
            <a:r>
              <a:rPr lang="et-EE" sz="2200" dirty="0" smtClean="0">
                <a:solidFill>
                  <a:schemeClr val="tx1">
                    <a:lumMod val="75000"/>
                    <a:lumOff val="25000"/>
                  </a:schemeClr>
                </a:solidFill>
                <a:latin typeface="Aino" panose="02000603040504020204" pitchFamily="50" charset="0"/>
              </a:rPr>
              <a:t>VKE toetuse määr 50% </a:t>
            </a:r>
          </a:p>
          <a:p>
            <a:pPr lvl="1">
              <a:buClr>
                <a:srgbClr val="0084D1"/>
              </a:buClr>
            </a:pPr>
            <a:endParaRPr lang="et-EE" sz="2200" dirty="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37836861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229" y="431775"/>
            <a:ext cx="10373329" cy="1023105"/>
          </a:xfrm>
        </p:spPr>
        <p:txBody>
          <a:bodyPr/>
          <a:lstStyle/>
          <a:p>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Millal kohalduvad </a:t>
            </a:r>
            <a:r>
              <a:rPr lang="et-EE" sz="25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EL vähese tähtsusega </a:t>
            </a:r>
            <a:r>
              <a:rPr lang="et-EE" sz="25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abi määrused?</a:t>
            </a:r>
            <a:endParaRPr lang="et-EE" sz="2500" dirty="0"/>
          </a:p>
        </p:txBody>
      </p:sp>
      <p:sp>
        <p:nvSpPr>
          <p:cNvPr id="3" name="Content Placeholder 2"/>
          <p:cNvSpPr>
            <a:spLocks noGrp="1"/>
          </p:cNvSpPr>
          <p:nvPr>
            <p:ph idx="1"/>
          </p:nvPr>
        </p:nvSpPr>
        <p:spPr>
          <a:xfrm>
            <a:off x="144413" y="1151855"/>
            <a:ext cx="11233248" cy="5279347"/>
          </a:xfrm>
        </p:spPr>
        <p:txBody>
          <a:bodyPr/>
          <a:lstStyle/>
          <a:p>
            <a:pPr marL="342900" lvl="1" indent="-342900">
              <a:buClr>
                <a:srgbClr val="0084D1"/>
              </a:buClr>
              <a:buFont typeface="Arial" panose="020B0604020202020204" pitchFamily="34" charset="0"/>
              <a:buChar char="•"/>
            </a:pPr>
            <a:r>
              <a:rPr lang="et-EE" sz="1800" dirty="0">
                <a:solidFill>
                  <a:schemeClr val="tx1">
                    <a:lumMod val="75000"/>
                    <a:lumOff val="25000"/>
                  </a:schemeClr>
                </a:solidFill>
                <a:latin typeface="Aino" panose="02000603040504020204" pitchFamily="50" charset="0"/>
              </a:rPr>
              <a:t>n</a:t>
            </a:r>
            <a:r>
              <a:rPr lang="et-EE" sz="1800" dirty="0" smtClean="0">
                <a:solidFill>
                  <a:schemeClr val="tx1">
                    <a:lumMod val="75000"/>
                    <a:lumOff val="25000"/>
                  </a:schemeClr>
                </a:solidFill>
                <a:latin typeface="Aino" panose="02000603040504020204" pitchFamily="50" charset="0"/>
              </a:rPr>
              <a:t>n plaan B – kui muu ei sobi, siis vaata, kas vähese tähtsusega abi määrused sobivad</a:t>
            </a:r>
          </a:p>
          <a:p>
            <a:pPr marL="342900" lvl="1" indent="-342900">
              <a:buClr>
                <a:srgbClr val="0084D1"/>
              </a:buClr>
              <a:buFont typeface="Arial" panose="020B0604020202020204" pitchFamily="34" charset="0"/>
              <a:buChar char="•"/>
            </a:pPr>
            <a:r>
              <a:rPr lang="et-EE" sz="1800" b="1" dirty="0" smtClean="0">
                <a:solidFill>
                  <a:schemeClr val="tx1">
                    <a:lumMod val="75000"/>
                    <a:lumOff val="25000"/>
                  </a:schemeClr>
                </a:solidFill>
                <a:latin typeface="Aino" panose="02000603040504020204" pitchFamily="50" charset="0"/>
              </a:rPr>
              <a:t>Enamasti sobivad teadustöötaja kaasamiseks</a:t>
            </a:r>
          </a:p>
          <a:p>
            <a:pPr marL="342900" lvl="1" indent="-342900">
              <a:buClr>
                <a:srgbClr val="0084D1"/>
              </a:buClr>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Teadustöötaja kaasamisel kohaldub toetuse määr 50%, kuid </a:t>
            </a:r>
            <a:r>
              <a:rPr lang="et-EE" sz="1800" dirty="0" err="1" smtClean="0">
                <a:solidFill>
                  <a:schemeClr val="tx1">
                    <a:lumMod val="75000"/>
                    <a:lumOff val="25000"/>
                  </a:schemeClr>
                </a:solidFill>
                <a:latin typeface="Aino" panose="02000603040504020204" pitchFamily="50" charset="0"/>
              </a:rPr>
              <a:t>max</a:t>
            </a:r>
            <a:r>
              <a:rPr lang="et-EE" sz="1800" dirty="0" smtClean="0">
                <a:solidFill>
                  <a:schemeClr val="tx1">
                    <a:lumMod val="75000"/>
                    <a:lumOff val="25000"/>
                  </a:schemeClr>
                </a:solidFill>
                <a:latin typeface="Aino" panose="02000603040504020204" pitchFamily="50" charset="0"/>
              </a:rPr>
              <a:t> 5000 </a:t>
            </a:r>
            <a:r>
              <a:rPr lang="et-EE" sz="1800" dirty="0" err="1" smtClean="0">
                <a:solidFill>
                  <a:schemeClr val="tx1">
                    <a:lumMod val="75000"/>
                    <a:lumOff val="25000"/>
                  </a:schemeClr>
                </a:solidFill>
                <a:latin typeface="Aino" panose="02000603040504020204" pitchFamily="50" charset="0"/>
              </a:rPr>
              <a:t>eur</a:t>
            </a:r>
            <a:r>
              <a:rPr lang="et-EE" sz="1800" dirty="0" smtClean="0">
                <a:solidFill>
                  <a:schemeClr val="tx1">
                    <a:lumMod val="75000"/>
                    <a:lumOff val="25000"/>
                  </a:schemeClr>
                </a:solidFill>
                <a:latin typeface="Aino" panose="02000603040504020204" pitchFamily="50" charset="0"/>
              </a:rPr>
              <a:t> ühes kuus</a:t>
            </a:r>
          </a:p>
          <a:p>
            <a:pPr marL="342900" lvl="1" indent="-342900">
              <a:buClr>
                <a:srgbClr val="0084D1"/>
              </a:buClr>
              <a:buFont typeface="Arial" panose="020B0604020202020204" pitchFamily="34" charset="0"/>
              <a:buChar char="•"/>
            </a:pPr>
            <a:r>
              <a:rPr lang="et-EE" sz="1800" b="1" u="sng" dirty="0" smtClean="0">
                <a:solidFill>
                  <a:schemeClr val="tx1">
                    <a:lumMod val="75000"/>
                    <a:lumOff val="25000"/>
                  </a:schemeClr>
                </a:solidFill>
                <a:latin typeface="Aino" panose="02000603040504020204" pitchFamily="50" charset="0"/>
              </a:rPr>
              <a:t>Lisaks</a:t>
            </a:r>
            <a:r>
              <a:rPr lang="et-EE" sz="1800" dirty="0" smtClean="0">
                <a:solidFill>
                  <a:schemeClr val="tx1">
                    <a:lumMod val="75000"/>
                    <a:lumOff val="25000"/>
                  </a:schemeClr>
                </a:solidFill>
                <a:latin typeface="Aino" panose="02000603040504020204" pitchFamily="50" charset="0"/>
              </a:rPr>
              <a:t> tuleb järgida, kas antav toetus </a:t>
            </a:r>
            <a:r>
              <a:rPr lang="et-EE" sz="1800" b="1" dirty="0" smtClean="0">
                <a:solidFill>
                  <a:schemeClr val="tx1">
                    <a:lumMod val="75000"/>
                    <a:lumOff val="25000"/>
                  </a:schemeClr>
                </a:solidFill>
                <a:latin typeface="Aino" panose="02000603040504020204" pitchFamily="50" charset="0"/>
              </a:rPr>
              <a:t>mahub EL vähese tähtsusega abi määrade sisse</a:t>
            </a:r>
            <a:endParaRPr lang="et-EE" sz="1800" b="1" dirty="0">
              <a:solidFill>
                <a:schemeClr val="tx1">
                  <a:lumMod val="75000"/>
                  <a:lumOff val="25000"/>
                </a:schemeClr>
              </a:solidFill>
              <a:latin typeface="Aino" panose="02000603040504020204" pitchFamily="50" charset="0"/>
            </a:endParaRPr>
          </a:p>
          <a:p>
            <a:pPr lvl="1">
              <a:buClr>
                <a:srgbClr val="0084D1"/>
              </a:buClr>
            </a:pPr>
            <a:endParaRPr lang="et-EE" sz="1800" dirty="0">
              <a:solidFill>
                <a:schemeClr val="tx1">
                  <a:lumMod val="75000"/>
                  <a:lumOff val="25000"/>
                </a:schemeClr>
              </a:solidFill>
              <a:latin typeface="Aino" panose="02000603040504020204" pitchFamily="50" charset="0"/>
            </a:endParaRPr>
          </a:p>
          <a:p>
            <a:pPr lvl="1">
              <a:buClr>
                <a:srgbClr val="0084D1"/>
              </a:buClr>
            </a:pPr>
            <a:r>
              <a:rPr lang="et-EE" sz="1800" dirty="0" smtClean="0">
                <a:solidFill>
                  <a:schemeClr val="tx1">
                    <a:lumMod val="75000"/>
                    <a:lumOff val="25000"/>
                  </a:schemeClr>
                </a:solidFill>
                <a:latin typeface="Aino" panose="02000603040504020204" pitchFamily="50" charset="0"/>
              </a:rPr>
              <a:t>Määruse § 4  lg 2: </a:t>
            </a:r>
            <a:r>
              <a:rPr lang="et-EE" sz="1800" b="1" dirty="0" smtClean="0">
                <a:solidFill>
                  <a:schemeClr val="tx1">
                    <a:lumMod val="75000"/>
                    <a:lumOff val="25000"/>
                  </a:schemeClr>
                </a:solidFill>
                <a:latin typeface="Aino" panose="02000603040504020204" pitchFamily="50" charset="0"/>
              </a:rPr>
              <a:t>kui § 4 lõikes 1 nimetatud EL </a:t>
            </a:r>
            <a:r>
              <a:rPr lang="et-EE" sz="1800" b="1" dirty="0" err="1" smtClean="0">
                <a:solidFill>
                  <a:schemeClr val="tx1">
                    <a:lumMod val="75000"/>
                    <a:lumOff val="25000"/>
                  </a:schemeClr>
                </a:solidFill>
                <a:latin typeface="Aino" panose="02000603040504020204" pitchFamily="50" charset="0"/>
              </a:rPr>
              <a:t>riigiabi</a:t>
            </a:r>
            <a:r>
              <a:rPr lang="et-EE" sz="1800" b="1" dirty="0" smtClean="0">
                <a:solidFill>
                  <a:schemeClr val="tx1">
                    <a:lumMod val="75000"/>
                    <a:lumOff val="25000"/>
                  </a:schemeClr>
                </a:solidFill>
                <a:latin typeface="Aino" panose="02000603040504020204" pitchFamily="50" charset="0"/>
              </a:rPr>
              <a:t> määrused ei ole kohaldatavad</a:t>
            </a:r>
            <a:r>
              <a:rPr lang="et-EE" sz="1800" dirty="0" smtClean="0">
                <a:solidFill>
                  <a:schemeClr val="tx1">
                    <a:lumMod val="75000"/>
                    <a:lumOff val="25000"/>
                  </a:schemeClr>
                </a:solidFill>
                <a:latin typeface="Aino" panose="02000603040504020204" pitchFamily="50" charset="0"/>
              </a:rPr>
              <a:t>, siis saab kohaldada Euroopa Komisjoni määruseid: </a:t>
            </a:r>
          </a:p>
          <a:p>
            <a:pPr lvl="1">
              <a:buClr>
                <a:srgbClr val="0084D1"/>
              </a:buClr>
            </a:pPr>
            <a:r>
              <a:rPr lang="et-EE" sz="1800" dirty="0" smtClean="0">
                <a:solidFill>
                  <a:schemeClr val="tx1">
                    <a:lumMod val="75000"/>
                    <a:lumOff val="25000"/>
                  </a:schemeClr>
                </a:solidFill>
                <a:latin typeface="Aino" panose="02000603040504020204" pitchFamily="50" charset="0"/>
              </a:rPr>
              <a:t>1) (</a:t>
            </a:r>
            <a:r>
              <a:rPr lang="et-EE" sz="1800" dirty="0">
                <a:solidFill>
                  <a:schemeClr val="tx1">
                    <a:lumMod val="75000"/>
                    <a:lumOff val="25000"/>
                  </a:schemeClr>
                </a:solidFill>
                <a:latin typeface="Aino" panose="02000603040504020204" pitchFamily="50" charset="0"/>
              </a:rPr>
              <a:t>EL) nr </a:t>
            </a:r>
            <a:r>
              <a:rPr lang="et-EE" sz="1800" dirty="0" smtClean="0">
                <a:solidFill>
                  <a:schemeClr val="tx1">
                    <a:lumMod val="75000"/>
                    <a:lumOff val="25000"/>
                  </a:schemeClr>
                </a:solidFill>
                <a:latin typeface="Aino" panose="02000603040504020204" pitchFamily="50" charset="0"/>
              </a:rPr>
              <a:t>1407/2013 (</a:t>
            </a:r>
            <a:r>
              <a:rPr lang="et-EE" sz="1800" b="1" dirty="0" smtClean="0">
                <a:solidFill>
                  <a:schemeClr val="tx1">
                    <a:lumMod val="75000"/>
                    <a:lumOff val="25000"/>
                  </a:schemeClr>
                </a:solidFill>
                <a:latin typeface="Aino" panose="02000603040504020204" pitchFamily="50" charset="0"/>
              </a:rPr>
              <a:t>kõik sektorid</a:t>
            </a:r>
            <a:r>
              <a:rPr lang="et-EE" sz="1800" dirty="0" smtClean="0">
                <a:solidFill>
                  <a:schemeClr val="tx1">
                    <a:lumMod val="75000"/>
                    <a:lumOff val="25000"/>
                  </a:schemeClr>
                </a:solidFill>
                <a:latin typeface="Aino" panose="02000603040504020204" pitchFamily="50" charset="0"/>
              </a:rPr>
              <a:t>, v.a kalandus ja põllumajandustoodete esmatootjad). 200 000 </a:t>
            </a:r>
            <a:r>
              <a:rPr lang="et-EE" sz="1800" dirty="0" err="1" smtClean="0">
                <a:solidFill>
                  <a:schemeClr val="tx1">
                    <a:lumMod val="75000"/>
                    <a:lumOff val="25000"/>
                  </a:schemeClr>
                </a:solidFill>
                <a:latin typeface="Aino" panose="02000603040504020204" pitchFamily="50" charset="0"/>
              </a:rPr>
              <a:t>eur</a:t>
            </a:r>
            <a:endParaRPr lang="et-EE" sz="1800" dirty="0" smtClean="0">
              <a:solidFill>
                <a:schemeClr val="tx1">
                  <a:lumMod val="75000"/>
                  <a:lumOff val="25000"/>
                </a:schemeClr>
              </a:solidFill>
              <a:latin typeface="Aino" panose="02000603040504020204" pitchFamily="50" charset="0"/>
            </a:endParaRPr>
          </a:p>
          <a:p>
            <a:pPr lvl="1">
              <a:buClr>
                <a:srgbClr val="0084D1"/>
              </a:buClr>
            </a:pPr>
            <a:r>
              <a:rPr lang="et-EE" sz="1800" dirty="0" smtClean="0">
                <a:solidFill>
                  <a:schemeClr val="tx1">
                    <a:lumMod val="75000"/>
                    <a:lumOff val="25000"/>
                  </a:schemeClr>
                </a:solidFill>
                <a:latin typeface="Aino" panose="02000603040504020204" pitchFamily="50" charset="0"/>
              </a:rPr>
              <a:t>2) (</a:t>
            </a:r>
            <a:r>
              <a:rPr lang="et-EE" sz="1800" dirty="0">
                <a:solidFill>
                  <a:schemeClr val="tx1">
                    <a:lumMod val="75000"/>
                    <a:lumOff val="25000"/>
                  </a:schemeClr>
                </a:solidFill>
                <a:latin typeface="Aino" panose="02000603040504020204" pitchFamily="50" charset="0"/>
              </a:rPr>
              <a:t>EL) nr </a:t>
            </a:r>
            <a:r>
              <a:rPr lang="et-EE" sz="1800" dirty="0" smtClean="0">
                <a:solidFill>
                  <a:schemeClr val="tx1">
                    <a:lumMod val="75000"/>
                    <a:lumOff val="25000"/>
                  </a:schemeClr>
                </a:solidFill>
                <a:latin typeface="Aino" panose="02000603040504020204" pitchFamily="50" charset="0"/>
              </a:rPr>
              <a:t>1408/2013 (</a:t>
            </a:r>
            <a:r>
              <a:rPr lang="et-EE" sz="1800" b="1" dirty="0" smtClean="0">
                <a:solidFill>
                  <a:schemeClr val="tx1">
                    <a:lumMod val="75000"/>
                    <a:lumOff val="25000"/>
                  </a:schemeClr>
                </a:solidFill>
                <a:latin typeface="Aino" panose="02000603040504020204" pitchFamily="50" charset="0"/>
              </a:rPr>
              <a:t>põllumajandustoodete esmatootjad</a:t>
            </a:r>
            <a:r>
              <a:rPr lang="et-EE" sz="1800" dirty="0" smtClean="0">
                <a:solidFill>
                  <a:schemeClr val="tx1">
                    <a:lumMod val="75000"/>
                    <a:lumOff val="25000"/>
                  </a:schemeClr>
                </a:solidFill>
                <a:latin typeface="Aino" panose="02000603040504020204" pitchFamily="50" charset="0"/>
              </a:rPr>
              <a:t>). 25 000 </a:t>
            </a:r>
            <a:r>
              <a:rPr lang="et-EE" sz="1800" dirty="0" err="1" smtClean="0">
                <a:solidFill>
                  <a:schemeClr val="tx1">
                    <a:lumMod val="75000"/>
                    <a:lumOff val="25000"/>
                  </a:schemeClr>
                </a:solidFill>
                <a:latin typeface="Aino" panose="02000603040504020204" pitchFamily="50" charset="0"/>
              </a:rPr>
              <a:t>eur</a:t>
            </a:r>
            <a:endParaRPr lang="et-EE" sz="1800" dirty="0" smtClean="0">
              <a:solidFill>
                <a:schemeClr val="tx1">
                  <a:lumMod val="75000"/>
                  <a:lumOff val="25000"/>
                </a:schemeClr>
              </a:solidFill>
              <a:latin typeface="Aino" panose="02000603040504020204" pitchFamily="50" charset="0"/>
            </a:endParaRPr>
          </a:p>
          <a:p>
            <a:pPr lvl="1">
              <a:buClr>
                <a:srgbClr val="0084D1"/>
              </a:buClr>
            </a:pPr>
            <a:r>
              <a:rPr lang="et-EE" sz="1800" dirty="0" smtClean="0">
                <a:solidFill>
                  <a:schemeClr val="tx1">
                    <a:lumMod val="75000"/>
                    <a:lumOff val="25000"/>
                  </a:schemeClr>
                </a:solidFill>
                <a:latin typeface="Aino" panose="02000603040504020204" pitchFamily="50" charset="0"/>
              </a:rPr>
              <a:t>3) (EL) nr 717/2014 (</a:t>
            </a:r>
            <a:r>
              <a:rPr lang="et-EE" sz="1800" b="1" dirty="0" smtClean="0">
                <a:solidFill>
                  <a:schemeClr val="tx1">
                    <a:lumMod val="75000"/>
                    <a:lumOff val="25000"/>
                  </a:schemeClr>
                </a:solidFill>
                <a:latin typeface="Aino" panose="02000603040504020204" pitchFamily="50" charset="0"/>
              </a:rPr>
              <a:t>kalandus- </a:t>
            </a:r>
            <a:r>
              <a:rPr lang="et-EE" sz="1800" b="1" dirty="0">
                <a:solidFill>
                  <a:schemeClr val="tx1">
                    <a:lumMod val="75000"/>
                    <a:lumOff val="25000"/>
                  </a:schemeClr>
                </a:solidFill>
                <a:latin typeface="Aino" panose="02000603040504020204" pitchFamily="50" charset="0"/>
              </a:rPr>
              <a:t>ja </a:t>
            </a:r>
            <a:r>
              <a:rPr lang="et-EE" sz="1800" b="1" dirty="0" smtClean="0">
                <a:solidFill>
                  <a:schemeClr val="tx1">
                    <a:lumMod val="75000"/>
                    <a:lumOff val="25000"/>
                  </a:schemeClr>
                </a:solidFill>
                <a:latin typeface="Aino" panose="02000603040504020204" pitchFamily="50" charset="0"/>
              </a:rPr>
              <a:t>vesiviljelussektor</a:t>
            </a:r>
            <a:r>
              <a:rPr lang="et-EE" sz="1800" dirty="0" smtClean="0">
                <a:solidFill>
                  <a:schemeClr val="tx1">
                    <a:lumMod val="75000"/>
                    <a:lumOff val="25000"/>
                  </a:schemeClr>
                </a:solidFill>
                <a:latin typeface="Aino" panose="02000603040504020204" pitchFamily="50" charset="0"/>
              </a:rPr>
              <a:t>). 30 000 </a:t>
            </a:r>
            <a:r>
              <a:rPr lang="et-EE" sz="1800" dirty="0" err="1" smtClean="0">
                <a:solidFill>
                  <a:schemeClr val="tx1">
                    <a:lumMod val="75000"/>
                    <a:lumOff val="25000"/>
                  </a:schemeClr>
                </a:solidFill>
                <a:latin typeface="Aino" panose="02000603040504020204" pitchFamily="50" charset="0"/>
              </a:rPr>
              <a:t>eur</a:t>
            </a:r>
            <a:endParaRPr lang="et-EE" sz="1800" dirty="0" smtClean="0">
              <a:solidFill>
                <a:schemeClr val="tx1">
                  <a:lumMod val="75000"/>
                  <a:lumOff val="25000"/>
                </a:schemeClr>
              </a:solidFill>
              <a:latin typeface="Aino" panose="02000603040504020204" pitchFamily="50" charset="0"/>
            </a:endParaRPr>
          </a:p>
          <a:p>
            <a:pPr lvl="1">
              <a:buClr>
                <a:srgbClr val="0084D1"/>
              </a:buClr>
            </a:pPr>
            <a:endParaRPr lang="et-EE" sz="1800" dirty="0" smtClean="0">
              <a:solidFill>
                <a:schemeClr val="tx1">
                  <a:lumMod val="75000"/>
                  <a:lumOff val="25000"/>
                </a:schemeClr>
              </a:solidFill>
              <a:latin typeface="Aino" panose="02000603040504020204" pitchFamily="50" charset="0"/>
            </a:endParaRPr>
          </a:p>
          <a:p>
            <a:pPr lvl="1">
              <a:buClr>
                <a:srgbClr val="0084D1"/>
              </a:buClr>
            </a:pPr>
            <a:r>
              <a:rPr lang="et-EE" sz="1800" dirty="0" smtClean="0">
                <a:solidFill>
                  <a:schemeClr val="tx1">
                    <a:lumMod val="75000"/>
                    <a:lumOff val="25000"/>
                  </a:schemeClr>
                </a:solidFill>
                <a:latin typeface="Aino" panose="02000603040504020204" pitchFamily="50" charset="0"/>
              </a:rPr>
              <a:t>Ettevõtja vaba limiiti saab kontrollida </a:t>
            </a:r>
            <a:r>
              <a:rPr lang="et-EE" sz="1800" dirty="0" err="1" smtClean="0">
                <a:solidFill>
                  <a:schemeClr val="tx1">
                    <a:lumMod val="75000"/>
                    <a:lumOff val="25000"/>
                  </a:schemeClr>
                </a:solidFill>
                <a:latin typeface="Aino" panose="02000603040504020204" pitchFamily="50" charset="0"/>
              </a:rPr>
              <a:t>riigiabi</a:t>
            </a:r>
            <a:r>
              <a:rPr lang="et-EE" sz="1800" dirty="0" smtClean="0">
                <a:solidFill>
                  <a:schemeClr val="tx1">
                    <a:lumMod val="75000"/>
                    <a:lumOff val="25000"/>
                  </a:schemeClr>
                </a:solidFill>
                <a:latin typeface="Aino" panose="02000603040504020204" pitchFamily="50" charset="0"/>
              </a:rPr>
              <a:t> registrist </a:t>
            </a:r>
            <a:r>
              <a:rPr lang="et-EE" sz="1800" dirty="0">
                <a:hlinkClick r:id="rId3"/>
              </a:rPr>
              <a:t>Riigiabi | Rahandusministeerium (fin.ee)</a:t>
            </a:r>
            <a:endParaRPr lang="et-EE" sz="1800" dirty="0">
              <a:solidFill>
                <a:schemeClr val="tx1">
                  <a:lumMod val="75000"/>
                  <a:lumOff val="25000"/>
                </a:schemeClr>
              </a:solidFill>
              <a:latin typeface="Aino" panose="02000603040504020204" pitchFamily="50" charset="0"/>
            </a:endParaRPr>
          </a:p>
          <a:p>
            <a:pPr lvl="1">
              <a:buClr>
                <a:srgbClr val="0084D1"/>
              </a:buClr>
            </a:pPr>
            <a:endParaRPr lang="et-EE" sz="1800" dirty="0" smtClean="0">
              <a:solidFill>
                <a:schemeClr val="tx1">
                  <a:lumMod val="75000"/>
                  <a:lumOff val="25000"/>
                </a:schemeClr>
              </a:solidFill>
              <a:latin typeface="Aino" panose="02000603040504020204" pitchFamily="50" charset="0"/>
            </a:endParaRPr>
          </a:p>
          <a:p>
            <a:pPr lvl="1">
              <a:buClr>
                <a:srgbClr val="0084D1"/>
              </a:buClr>
            </a:pPr>
            <a:r>
              <a:rPr lang="et-EE" sz="1800" dirty="0" smtClean="0">
                <a:solidFill>
                  <a:schemeClr val="tx1">
                    <a:lumMod val="75000"/>
                    <a:lumOff val="25000"/>
                  </a:schemeClr>
                </a:solidFill>
                <a:latin typeface="Aino" panose="02000603040504020204" pitchFamily="50" charset="0"/>
              </a:rPr>
              <a:t>Limiidi järgmisele arvestatakse kõikide abi andjate poolt antud abisid jooksval majandusaastal + 2 eelnevat aastat. Abi andmiseks on </a:t>
            </a:r>
            <a:r>
              <a:rPr lang="et-EE" sz="1800" b="1" dirty="0" smtClean="0">
                <a:solidFill>
                  <a:schemeClr val="tx1">
                    <a:lumMod val="75000"/>
                    <a:lumOff val="25000"/>
                  </a:schemeClr>
                </a:solidFill>
                <a:latin typeface="Aino" panose="02000603040504020204" pitchFamily="50" charset="0"/>
              </a:rPr>
              <a:t>abi määramise aeg </a:t>
            </a:r>
            <a:r>
              <a:rPr lang="et-EE" sz="1800" dirty="0" smtClean="0">
                <a:solidFill>
                  <a:schemeClr val="tx1">
                    <a:lumMod val="75000"/>
                    <a:lumOff val="25000"/>
                  </a:schemeClr>
                </a:solidFill>
                <a:latin typeface="Aino" panose="02000603040504020204" pitchFamily="50" charset="0"/>
              </a:rPr>
              <a:t>(otsus, leping vm, mitte väljamakse)</a:t>
            </a:r>
            <a:endParaRPr lang="et-EE" sz="1800" dirty="0">
              <a:solidFill>
                <a:schemeClr val="tx1">
                  <a:lumMod val="75000"/>
                  <a:lumOff val="25000"/>
                </a:schemeClr>
              </a:solidFill>
              <a:latin typeface="Aino" panose="02000603040504020204" pitchFamily="50" charset="0"/>
            </a:endParaRPr>
          </a:p>
          <a:p>
            <a:pPr lvl="1">
              <a:buClr>
                <a:srgbClr val="0084D1"/>
              </a:buClr>
            </a:pPr>
            <a:endParaRPr lang="et-EE" sz="1800" dirty="0">
              <a:solidFill>
                <a:schemeClr val="tx1">
                  <a:lumMod val="75000"/>
                  <a:lumOff val="25000"/>
                </a:schemeClr>
              </a:solidFill>
              <a:latin typeface="Aino" panose="02000603040504020204" pitchFamily="50" charset="0"/>
            </a:endParaRPr>
          </a:p>
          <a:p>
            <a:pPr lvl="1">
              <a:buClr>
                <a:srgbClr val="0084D1"/>
              </a:buClr>
            </a:pPr>
            <a:endParaRPr lang="et-EE" sz="1800" dirty="0" smtClean="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40506307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45" y="575791"/>
            <a:ext cx="10373329" cy="1023105"/>
          </a:xfrm>
        </p:spPr>
        <p:txBody>
          <a:bodyPr/>
          <a:lstStyle/>
          <a:p>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Kumuleerumine </a:t>
            </a:r>
            <a:endParaRPr lang="et-EE" sz="2800" dirty="0"/>
          </a:p>
        </p:txBody>
      </p:sp>
      <p:sp>
        <p:nvSpPr>
          <p:cNvPr id="3" name="Content Placeholder 2"/>
          <p:cNvSpPr>
            <a:spLocks noGrp="1"/>
          </p:cNvSpPr>
          <p:nvPr>
            <p:ph idx="1"/>
          </p:nvPr>
        </p:nvSpPr>
        <p:spPr>
          <a:xfrm>
            <a:off x="360437" y="1272836"/>
            <a:ext cx="10139947" cy="5207339"/>
          </a:xfrm>
        </p:spPr>
        <p:txBody>
          <a:bodyPr/>
          <a:lstStyle/>
          <a:p>
            <a:pPr lvl="1">
              <a:buClr>
                <a:srgbClr val="0084D1"/>
              </a:buClr>
            </a:pPr>
            <a:endParaRPr lang="et-EE" sz="2200" dirty="0">
              <a:solidFill>
                <a:schemeClr val="tx1">
                  <a:lumMod val="75000"/>
                  <a:lumOff val="25000"/>
                </a:schemeClr>
              </a:solidFill>
              <a:latin typeface="Aino" panose="02000603040504020204" pitchFamily="50" charset="0"/>
            </a:endParaRPr>
          </a:p>
          <a:p>
            <a:pPr lvl="1">
              <a:buClr>
                <a:srgbClr val="0084D1"/>
              </a:buClr>
            </a:pPr>
            <a:r>
              <a:rPr lang="et-EE" sz="2200" u="sng" dirty="0" smtClean="0">
                <a:solidFill>
                  <a:schemeClr val="tx1">
                    <a:lumMod val="75000"/>
                    <a:lumOff val="25000"/>
                  </a:schemeClr>
                </a:solidFill>
                <a:latin typeface="Aino" panose="02000603040504020204" pitchFamily="50" charset="0"/>
              </a:rPr>
              <a:t>Sama </a:t>
            </a:r>
            <a:r>
              <a:rPr lang="et-EE" sz="2200" u="sng" dirty="0">
                <a:solidFill>
                  <a:schemeClr val="tx1">
                    <a:lumMod val="75000"/>
                    <a:lumOff val="25000"/>
                  </a:schemeClr>
                </a:solidFill>
                <a:latin typeface="Aino" panose="02000603040504020204" pitchFamily="50" charset="0"/>
              </a:rPr>
              <a:t>abikõlbliku kulu </a:t>
            </a:r>
            <a:r>
              <a:rPr lang="et-EE" sz="2200" dirty="0">
                <a:solidFill>
                  <a:schemeClr val="tx1">
                    <a:lumMod val="75000"/>
                    <a:lumOff val="25000"/>
                  </a:schemeClr>
                </a:solidFill>
                <a:latin typeface="Aino" panose="02000603040504020204" pitchFamily="50" charset="0"/>
              </a:rPr>
              <a:t>kohta ei saa anda nii </a:t>
            </a:r>
            <a:r>
              <a:rPr lang="et-EE" sz="2200" dirty="0" err="1">
                <a:solidFill>
                  <a:schemeClr val="tx1">
                    <a:lumMod val="75000"/>
                    <a:lumOff val="25000"/>
                  </a:schemeClr>
                </a:solidFill>
                <a:latin typeface="Aino" panose="02000603040504020204" pitchFamily="50" charset="0"/>
              </a:rPr>
              <a:t>riigiabi</a:t>
            </a:r>
            <a:r>
              <a:rPr lang="et-EE" sz="2200" dirty="0">
                <a:solidFill>
                  <a:schemeClr val="tx1">
                    <a:lumMod val="75000"/>
                    <a:lumOff val="25000"/>
                  </a:schemeClr>
                </a:solidFill>
                <a:latin typeface="Aino" panose="02000603040504020204" pitchFamily="50" charset="0"/>
              </a:rPr>
              <a:t> kui ka vähese tähtsusega abi, </a:t>
            </a:r>
            <a:r>
              <a:rPr lang="et-EE" sz="2200" dirty="0" smtClean="0">
                <a:solidFill>
                  <a:schemeClr val="tx1">
                    <a:lumMod val="75000"/>
                    <a:lumOff val="25000"/>
                  </a:schemeClr>
                </a:solidFill>
                <a:latin typeface="Aino" panose="02000603040504020204" pitchFamily="50" charset="0"/>
              </a:rPr>
              <a:t>kui </a:t>
            </a:r>
            <a:r>
              <a:rPr lang="et-EE" sz="2200" dirty="0">
                <a:solidFill>
                  <a:schemeClr val="tx1">
                    <a:lumMod val="75000"/>
                    <a:lumOff val="25000"/>
                  </a:schemeClr>
                </a:solidFill>
                <a:latin typeface="Aino" panose="02000603040504020204" pitchFamily="50" charset="0"/>
              </a:rPr>
              <a:t>ühe või teise määrasid ületatakse. </a:t>
            </a:r>
          </a:p>
          <a:p>
            <a:pPr lvl="1">
              <a:buClr>
                <a:srgbClr val="0084D1"/>
              </a:buClr>
            </a:pPr>
            <a:endParaRPr lang="et-EE" sz="2200" dirty="0" smtClean="0">
              <a:solidFill>
                <a:schemeClr val="tx1">
                  <a:lumMod val="75000"/>
                  <a:lumOff val="25000"/>
                </a:schemeClr>
              </a:solidFill>
              <a:latin typeface="Aino" panose="02000603040504020204" pitchFamily="50" charset="0"/>
            </a:endParaRPr>
          </a:p>
          <a:p>
            <a:pPr lvl="1">
              <a:buClr>
                <a:srgbClr val="0084D1"/>
              </a:buClr>
            </a:pPr>
            <a:endParaRPr lang="et-EE" sz="2200" dirty="0">
              <a:solidFill>
                <a:schemeClr val="tx1">
                  <a:lumMod val="75000"/>
                  <a:lumOff val="25000"/>
                </a:schemeClr>
              </a:solidFill>
              <a:latin typeface="Aino" panose="02000603040504020204" pitchFamily="50" charset="0"/>
            </a:endParaRPr>
          </a:p>
          <a:p>
            <a:pPr lvl="1">
              <a:buClr>
                <a:srgbClr val="0084D1"/>
              </a:buClr>
            </a:pPr>
            <a:r>
              <a:rPr lang="et-EE" sz="2200" dirty="0">
                <a:solidFill>
                  <a:schemeClr val="tx1">
                    <a:lumMod val="75000"/>
                    <a:lumOff val="25000"/>
                  </a:schemeClr>
                </a:solidFill>
                <a:latin typeface="Aino" panose="02000603040504020204" pitchFamily="50" charset="0"/>
              </a:rPr>
              <a:t>Nt kui regionaalabi määr on 25%, siis ei saa </a:t>
            </a:r>
            <a:r>
              <a:rPr lang="et-EE" sz="2200" dirty="0" smtClean="0">
                <a:solidFill>
                  <a:schemeClr val="tx1">
                    <a:lumMod val="75000"/>
                    <a:lumOff val="25000"/>
                  </a:schemeClr>
                </a:solidFill>
                <a:latin typeface="Aino" panose="02000603040504020204" pitchFamily="50" charset="0"/>
              </a:rPr>
              <a:t>anda määruse (EL) nr 1407/2013 alusel </a:t>
            </a:r>
            <a:r>
              <a:rPr lang="et-EE" sz="2200" dirty="0">
                <a:solidFill>
                  <a:schemeClr val="tx1">
                    <a:lumMod val="75000"/>
                    <a:lumOff val="25000"/>
                  </a:schemeClr>
                </a:solidFill>
                <a:latin typeface="Aino" panose="02000603040504020204" pitchFamily="50" charset="0"/>
              </a:rPr>
              <a:t>200 000 eurot </a:t>
            </a:r>
            <a:r>
              <a:rPr lang="et-EE" sz="2200" dirty="0" smtClean="0">
                <a:solidFill>
                  <a:schemeClr val="tx1">
                    <a:lumMod val="75000"/>
                    <a:lumOff val="25000"/>
                  </a:schemeClr>
                </a:solidFill>
                <a:latin typeface="Aino" panose="02000603040504020204" pitchFamily="50" charset="0"/>
              </a:rPr>
              <a:t>vähese tähtsusega abi juurde </a:t>
            </a:r>
            <a:r>
              <a:rPr lang="et-EE" sz="2200" dirty="0">
                <a:solidFill>
                  <a:schemeClr val="tx1">
                    <a:lumMod val="75000"/>
                    <a:lumOff val="25000"/>
                  </a:schemeClr>
                </a:solidFill>
                <a:latin typeface="Aino" panose="02000603040504020204" pitchFamily="50" charset="0"/>
              </a:rPr>
              <a:t>samale kulule (sest 200 000 euro määr läheks lõhki</a:t>
            </a:r>
            <a:r>
              <a:rPr lang="et-EE" sz="2200" dirty="0" smtClean="0">
                <a:solidFill>
                  <a:schemeClr val="tx1">
                    <a:lumMod val="75000"/>
                    <a:lumOff val="25000"/>
                  </a:schemeClr>
                </a:solidFill>
                <a:latin typeface="Aino" panose="02000603040504020204" pitchFamily="50" charset="0"/>
              </a:rPr>
              <a:t>).</a:t>
            </a:r>
          </a:p>
          <a:p>
            <a:pPr lvl="1">
              <a:buClr>
                <a:srgbClr val="0084D1"/>
              </a:buClr>
            </a:pPr>
            <a:endParaRPr lang="et-EE" sz="2200" dirty="0">
              <a:solidFill>
                <a:schemeClr val="tx1">
                  <a:lumMod val="75000"/>
                  <a:lumOff val="25000"/>
                </a:schemeClr>
              </a:solidFill>
              <a:latin typeface="Aino" panose="02000603040504020204" pitchFamily="50" charset="0"/>
            </a:endParaRPr>
          </a:p>
          <a:p>
            <a:pPr lvl="1">
              <a:buClr>
                <a:srgbClr val="0084D1"/>
              </a:buClr>
            </a:pPr>
            <a:endParaRPr lang="et-EE" sz="2200" dirty="0" smtClean="0">
              <a:solidFill>
                <a:schemeClr val="tx1">
                  <a:lumMod val="75000"/>
                  <a:lumOff val="25000"/>
                </a:schemeClr>
              </a:solidFill>
              <a:latin typeface="Aino" panose="02000603040504020204" pitchFamily="50" charset="0"/>
            </a:endParaRPr>
          </a:p>
          <a:p>
            <a:pPr lvl="1">
              <a:buClr>
                <a:srgbClr val="0084D1"/>
              </a:buClr>
            </a:pPr>
            <a:endParaRPr lang="et-EE" sz="2400" dirty="0">
              <a:solidFill>
                <a:schemeClr val="tx1">
                  <a:lumMod val="75000"/>
                  <a:lumOff val="25000"/>
                </a:schemeClr>
              </a:solidFill>
              <a:latin typeface="Aino" panose="02000603040504020204" pitchFamily="50" charset="0"/>
            </a:endParaRPr>
          </a:p>
          <a:p>
            <a:pPr lvl="1">
              <a:buClr>
                <a:srgbClr val="0084D1"/>
              </a:buClr>
            </a:pPr>
            <a:endParaRPr lang="et-EE" sz="2400" dirty="0" smtClean="0">
              <a:solidFill>
                <a:schemeClr val="tx1">
                  <a:lumMod val="75000"/>
                  <a:lumOff val="25000"/>
                </a:schemeClr>
              </a:solidFill>
              <a:latin typeface="Aino" panose="02000603040504020204" pitchFamily="50" charset="0"/>
            </a:endParaRPr>
          </a:p>
          <a:p>
            <a:pPr lvl="1">
              <a:buClr>
                <a:srgbClr val="0084D1"/>
              </a:buClr>
            </a:pPr>
            <a:endParaRPr lang="et-EE" sz="2300" dirty="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2967839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30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Kokkuvõte</a:t>
            </a:r>
            <a:endParaRPr lang="et-EE" sz="3000" dirty="0">
              <a:solidFill>
                <a:srgbClr val="FF0000"/>
              </a:solidFill>
            </a:endParaRP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t-EE" sz="2300" dirty="0" smtClean="0">
                <a:solidFill>
                  <a:schemeClr val="tx1">
                    <a:lumMod val="75000"/>
                    <a:lumOff val="25000"/>
                  </a:schemeClr>
                </a:solidFill>
                <a:latin typeface="Aino" panose="02000603040504020204" pitchFamily="50" charset="0"/>
              </a:rPr>
              <a:t>Mõelge läbi, </a:t>
            </a:r>
            <a:r>
              <a:rPr lang="et-EE" sz="2300" b="1" dirty="0" smtClean="0">
                <a:solidFill>
                  <a:schemeClr val="tx1">
                    <a:lumMod val="75000"/>
                    <a:lumOff val="25000"/>
                  </a:schemeClr>
                </a:solidFill>
                <a:latin typeface="Aino" panose="02000603040504020204" pitchFamily="50" charset="0"/>
              </a:rPr>
              <a:t>mida hakatakse tootma ja selle valdkonna järgi tuleb valida </a:t>
            </a:r>
            <a:r>
              <a:rPr lang="et-EE" sz="2300" b="1" dirty="0" err="1" smtClean="0">
                <a:solidFill>
                  <a:schemeClr val="tx1">
                    <a:lumMod val="75000"/>
                    <a:lumOff val="25000"/>
                  </a:schemeClr>
                </a:solidFill>
                <a:latin typeface="Aino" panose="02000603040504020204" pitchFamily="50" charset="0"/>
              </a:rPr>
              <a:t>riigiabi</a:t>
            </a:r>
            <a:r>
              <a:rPr lang="et-EE" sz="2300" b="1" dirty="0" smtClean="0">
                <a:solidFill>
                  <a:schemeClr val="tx1">
                    <a:lumMod val="75000"/>
                    <a:lumOff val="25000"/>
                  </a:schemeClr>
                </a:solidFill>
                <a:latin typeface="Aino" panose="02000603040504020204" pitchFamily="50" charset="0"/>
              </a:rPr>
              <a:t> artikkel </a:t>
            </a:r>
            <a:r>
              <a:rPr lang="et-EE" sz="2300" dirty="0" smtClean="0">
                <a:solidFill>
                  <a:schemeClr val="tx1">
                    <a:lumMod val="75000"/>
                    <a:lumOff val="25000"/>
                  </a:schemeClr>
                </a:solidFill>
                <a:latin typeface="Aino" panose="02000603040504020204" pitchFamily="50" charset="0"/>
              </a:rPr>
              <a:t>(oluline pole, mida seni toodeti)</a:t>
            </a:r>
          </a:p>
          <a:p>
            <a:pPr marL="342900" indent="-342900">
              <a:buFont typeface="Arial" panose="020B0604020202020204" pitchFamily="34" charset="0"/>
              <a:buChar char="•"/>
            </a:pPr>
            <a:r>
              <a:rPr lang="et-EE" sz="2300" dirty="0" smtClean="0">
                <a:solidFill>
                  <a:schemeClr val="tx1">
                    <a:lumMod val="75000"/>
                    <a:lumOff val="25000"/>
                  </a:schemeClr>
                </a:solidFill>
                <a:latin typeface="Aino" panose="02000603040504020204" pitchFamily="50" charset="0"/>
              </a:rPr>
              <a:t>Taotlusel tuleb märkida taotletav summa </a:t>
            </a:r>
          </a:p>
          <a:p>
            <a:pPr marL="342900" indent="-342900">
              <a:buFont typeface="Arial" panose="020B0604020202020204" pitchFamily="34" charset="0"/>
              <a:buChar char="•"/>
            </a:pPr>
            <a:r>
              <a:rPr lang="et-EE" sz="2300" dirty="0" smtClean="0">
                <a:solidFill>
                  <a:schemeClr val="tx1">
                    <a:lumMod val="75000"/>
                    <a:lumOff val="25000"/>
                  </a:schemeClr>
                </a:solidFill>
                <a:latin typeface="Aino" panose="02000603040504020204" pitchFamily="50" charset="0"/>
              </a:rPr>
              <a:t>Kahtluste korral pigem märkida § 10 lg 1 määr (50%). Vt </a:t>
            </a:r>
            <a:r>
              <a:rPr lang="et-EE" sz="2300" dirty="0">
                <a:solidFill>
                  <a:schemeClr val="tx1">
                    <a:lumMod val="75000"/>
                    <a:lumOff val="25000"/>
                  </a:schemeClr>
                </a:solidFill>
                <a:latin typeface="Aino" panose="02000603040504020204" pitchFamily="50" charset="0"/>
              </a:rPr>
              <a:t>ka (EL) nr 651/2014 art </a:t>
            </a:r>
            <a:r>
              <a:rPr lang="et-EE" sz="2300" dirty="0" smtClean="0">
                <a:solidFill>
                  <a:schemeClr val="tx1">
                    <a:lumMod val="75000"/>
                    <a:lumOff val="25000"/>
                  </a:schemeClr>
                </a:solidFill>
                <a:latin typeface="Aino" panose="02000603040504020204" pitchFamily="50" charset="0"/>
              </a:rPr>
              <a:t>6 lg 2</a:t>
            </a:r>
            <a:endParaRPr lang="et-EE" sz="2300" dirty="0">
              <a:solidFill>
                <a:schemeClr val="tx1">
                  <a:lumMod val="75000"/>
                  <a:lumOff val="25000"/>
                </a:schemeClr>
              </a:solidFill>
              <a:latin typeface="Aino" panose="02000603040504020204" pitchFamily="50" charset="0"/>
            </a:endParaRPr>
          </a:p>
          <a:p>
            <a:pPr marL="342900" indent="-342900">
              <a:buFont typeface="Arial" panose="020B0604020202020204" pitchFamily="34" charset="0"/>
              <a:buChar char="•"/>
            </a:pPr>
            <a:r>
              <a:rPr lang="et-EE" sz="2300" dirty="0" smtClean="0">
                <a:solidFill>
                  <a:schemeClr val="tx1">
                    <a:lumMod val="75000"/>
                    <a:lumOff val="25000"/>
                  </a:schemeClr>
                </a:solidFill>
                <a:latin typeface="Aino" panose="02000603040504020204" pitchFamily="50" charset="0"/>
              </a:rPr>
              <a:t>Menetluse käigus selgitatakse asjakohaseim EL </a:t>
            </a:r>
            <a:r>
              <a:rPr lang="et-EE" sz="2300" dirty="0" err="1" smtClean="0">
                <a:solidFill>
                  <a:schemeClr val="tx1">
                    <a:lumMod val="75000"/>
                    <a:lumOff val="25000"/>
                  </a:schemeClr>
                </a:solidFill>
                <a:latin typeface="Aino" panose="02000603040504020204" pitchFamily="50" charset="0"/>
              </a:rPr>
              <a:t>riigiabi</a:t>
            </a:r>
            <a:r>
              <a:rPr lang="et-EE" sz="2300" dirty="0" smtClean="0">
                <a:solidFill>
                  <a:schemeClr val="tx1">
                    <a:lumMod val="75000"/>
                    <a:lumOff val="25000"/>
                  </a:schemeClr>
                </a:solidFill>
                <a:latin typeface="Aino" panose="02000603040504020204" pitchFamily="50" charset="0"/>
              </a:rPr>
              <a:t> alus</a:t>
            </a:r>
          </a:p>
          <a:p>
            <a:pPr marL="342900" indent="-342900">
              <a:buFont typeface="Arial" panose="020B0604020202020204" pitchFamily="34" charset="0"/>
              <a:buChar char="•"/>
            </a:pPr>
            <a:r>
              <a:rPr lang="et-EE" sz="2300" dirty="0" smtClean="0">
                <a:solidFill>
                  <a:schemeClr val="tx1">
                    <a:lumMod val="75000"/>
                    <a:lumOff val="25000"/>
                  </a:schemeClr>
                </a:solidFill>
                <a:latin typeface="Aino" panose="02000603040504020204" pitchFamily="50" charset="0"/>
              </a:rPr>
              <a:t>Kui </a:t>
            </a:r>
            <a:r>
              <a:rPr lang="et-EE" sz="2300" dirty="0" err="1" smtClean="0">
                <a:solidFill>
                  <a:schemeClr val="tx1">
                    <a:lumMod val="75000"/>
                    <a:lumOff val="25000"/>
                  </a:schemeClr>
                </a:solidFill>
                <a:latin typeface="Aino" panose="02000603040504020204" pitchFamily="50" charset="0"/>
              </a:rPr>
              <a:t>riigiabi</a:t>
            </a:r>
            <a:r>
              <a:rPr lang="et-EE" sz="2300" dirty="0" smtClean="0">
                <a:solidFill>
                  <a:schemeClr val="tx1">
                    <a:lumMod val="75000"/>
                    <a:lumOff val="25000"/>
                  </a:schemeClr>
                </a:solidFill>
                <a:latin typeface="Aino" panose="02000603040504020204" pitchFamily="50" charset="0"/>
              </a:rPr>
              <a:t> ei võimalda toetust määrata 50%, määratakse madalam % (eelnevalt räägitakse läbi)</a:t>
            </a:r>
          </a:p>
          <a:p>
            <a:endParaRPr lang="et-EE" sz="2500" dirty="0">
              <a:solidFill>
                <a:schemeClr val="tx1">
                  <a:lumMod val="65000"/>
                  <a:lumOff val="35000"/>
                </a:schemeClr>
              </a:solidFill>
              <a:latin typeface="Aino" panose="02000603040504020204" pitchFamily="50" charset="0"/>
            </a:endParaRPr>
          </a:p>
        </p:txBody>
      </p:sp>
    </p:spTree>
    <p:extLst>
      <p:ext uri="{BB962C8B-B14F-4D97-AF65-F5344CB8AC3E}">
        <p14:creationId xmlns:p14="http://schemas.microsoft.com/office/powerpoint/2010/main" val="3987302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294" y="736712"/>
            <a:ext cx="10139947" cy="1023105"/>
          </a:xfrm>
        </p:spPr>
        <p:txBody>
          <a:bodyPr/>
          <a:lstStyle/>
          <a:p>
            <a:r>
              <a:rPr lang="et-EE" b="0" dirty="0" smtClean="0">
                <a:solidFill>
                  <a:srgbClr val="0070C0"/>
                </a:solidFill>
                <a:latin typeface="Aino" panose="02000603040504020204" pitchFamily="50" charset="0"/>
              </a:rPr>
              <a:t>Täna räägime </a:t>
            </a:r>
            <a:endParaRPr lang="et-EE" b="0" dirty="0"/>
          </a:p>
        </p:txBody>
      </p:sp>
      <p:sp>
        <p:nvSpPr>
          <p:cNvPr id="3" name="Content Placeholder 2"/>
          <p:cNvSpPr>
            <a:spLocks noGrp="1"/>
          </p:cNvSpPr>
          <p:nvPr>
            <p:ph idx="1"/>
          </p:nvPr>
        </p:nvSpPr>
        <p:spPr>
          <a:xfrm>
            <a:off x="644295" y="1675311"/>
            <a:ext cx="10301318" cy="4275502"/>
          </a:xfrm>
        </p:spPr>
        <p:txBody>
          <a:bodyPr/>
          <a:lstStyle/>
          <a:p>
            <a:pPr marL="457200" indent="-457200">
              <a:lnSpc>
                <a:spcPct val="150000"/>
              </a:lnSpc>
              <a:buFont typeface="Arial" panose="020B0604020202020204" pitchFamily="34" charset="0"/>
              <a:buChar char="•"/>
            </a:pPr>
            <a:r>
              <a:rPr lang="et-EE" sz="2800" dirty="0" smtClean="0">
                <a:solidFill>
                  <a:schemeClr val="tx1">
                    <a:lumMod val="65000"/>
                    <a:lumOff val="35000"/>
                  </a:schemeClr>
                </a:solidFill>
                <a:latin typeface="Aino" panose="02000603040504020204" pitchFamily="50" charset="0"/>
              </a:rPr>
              <a:t>EL </a:t>
            </a:r>
            <a:r>
              <a:rPr lang="et-EE" sz="2800" dirty="0" err="1" smtClean="0">
                <a:solidFill>
                  <a:schemeClr val="tx1">
                    <a:lumMod val="65000"/>
                    <a:lumOff val="35000"/>
                  </a:schemeClr>
                </a:solidFill>
                <a:latin typeface="Aino" panose="02000603040504020204" pitchFamily="50" charset="0"/>
              </a:rPr>
              <a:t>riigiabi</a:t>
            </a:r>
            <a:r>
              <a:rPr lang="et-EE" sz="2800" dirty="0" smtClean="0">
                <a:solidFill>
                  <a:schemeClr val="tx1">
                    <a:lumMod val="65000"/>
                    <a:lumOff val="35000"/>
                  </a:schemeClr>
                </a:solidFill>
                <a:latin typeface="Aino" panose="02000603040504020204" pitchFamily="50" charset="0"/>
              </a:rPr>
              <a:t> reeglid </a:t>
            </a:r>
            <a:r>
              <a:rPr lang="et-EE" sz="2800" dirty="0" err="1" smtClean="0">
                <a:solidFill>
                  <a:schemeClr val="tx1">
                    <a:lumMod val="65000"/>
                    <a:lumOff val="35000"/>
                  </a:schemeClr>
                </a:solidFill>
                <a:latin typeface="Aino" panose="02000603040504020204" pitchFamily="50" charset="0"/>
              </a:rPr>
              <a:t>bioressursside</a:t>
            </a:r>
            <a:r>
              <a:rPr lang="et-EE" sz="2800" dirty="0" smtClean="0">
                <a:solidFill>
                  <a:schemeClr val="tx1">
                    <a:lumMod val="65000"/>
                    <a:lumOff val="35000"/>
                  </a:schemeClr>
                </a:solidFill>
                <a:latin typeface="Aino" panose="02000603040504020204" pitchFamily="50" charset="0"/>
              </a:rPr>
              <a:t> investeeringutoetuses</a:t>
            </a:r>
          </a:p>
          <a:p>
            <a:pPr marL="342900" indent="-342900">
              <a:lnSpc>
                <a:spcPct val="150000"/>
              </a:lnSpc>
              <a:buFont typeface="Arial" panose="020B0604020202020204" pitchFamily="34" charset="0"/>
              <a:buChar char="•"/>
            </a:pPr>
            <a:endParaRPr lang="et-EE" sz="2800" dirty="0">
              <a:solidFill>
                <a:schemeClr val="tx1">
                  <a:lumMod val="65000"/>
                  <a:lumOff val="35000"/>
                </a:schemeClr>
              </a:solidFill>
              <a:latin typeface="Aino" panose="02000603040504020204" pitchFamily="50" charset="0"/>
            </a:endParaRPr>
          </a:p>
          <a:p>
            <a:pPr marL="342900" indent="-342900">
              <a:lnSpc>
                <a:spcPct val="150000"/>
              </a:lnSpc>
              <a:buFont typeface="Arial" panose="020B0604020202020204" pitchFamily="34" charset="0"/>
              <a:buChar char="•"/>
            </a:pPr>
            <a:r>
              <a:rPr lang="et-EE" sz="2800" dirty="0" smtClean="0">
                <a:solidFill>
                  <a:schemeClr val="tx1">
                    <a:lumMod val="65000"/>
                    <a:lumOff val="35000"/>
                  </a:schemeClr>
                </a:solidFill>
                <a:latin typeface="Aino" panose="02000603040504020204" pitchFamily="50" charset="0"/>
              </a:rPr>
              <a:t>Millist EL </a:t>
            </a:r>
            <a:r>
              <a:rPr lang="et-EE" sz="2800" dirty="0" err="1" smtClean="0">
                <a:solidFill>
                  <a:schemeClr val="tx1">
                    <a:lumMod val="65000"/>
                    <a:lumOff val="35000"/>
                  </a:schemeClr>
                </a:solidFill>
                <a:latin typeface="Aino" panose="02000603040504020204" pitchFamily="50" charset="0"/>
              </a:rPr>
              <a:t>riigiabi</a:t>
            </a:r>
            <a:r>
              <a:rPr lang="et-EE" sz="2800" dirty="0" smtClean="0">
                <a:solidFill>
                  <a:schemeClr val="tx1">
                    <a:lumMod val="65000"/>
                    <a:lumOff val="35000"/>
                  </a:schemeClr>
                </a:solidFill>
                <a:latin typeface="Aino" panose="02000603040504020204" pitchFamily="50" charset="0"/>
              </a:rPr>
              <a:t> määrust/artiklit valida</a:t>
            </a:r>
          </a:p>
          <a:p>
            <a:pPr>
              <a:lnSpc>
                <a:spcPct val="150000"/>
              </a:lnSpc>
            </a:pPr>
            <a:endParaRPr lang="et-EE" sz="2800" dirty="0">
              <a:solidFill>
                <a:schemeClr val="tx1">
                  <a:lumMod val="65000"/>
                  <a:lumOff val="35000"/>
                </a:schemeClr>
              </a:solidFill>
              <a:latin typeface="Aino" panose="02000603040504020204" pitchFamily="50" charset="0"/>
            </a:endParaRPr>
          </a:p>
        </p:txBody>
      </p:sp>
    </p:spTree>
    <p:extLst>
      <p:ext uri="{BB962C8B-B14F-4D97-AF65-F5344CB8AC3E}">
        <p14:creationId xmlns:p14="http://schemas.microsoft.com/office/powerpoint/2010/main" val="441472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0517" y="2520007"/>
            <a:ext cx="9218133" cy="2232248"/>
          </a:xfrm>
        </p:spPr>
        <p:txBody>
          <a:bodyPr/>
          <a:lstStyle/>
          <a:p>
            <a:r>
              <a:rPr lang="et-EE" sz="4000" dirty="0" smtClean="0">
                <a:solidFill>
                  <a:schemeClr val="tx1">
                    <a:lumMod val="75000"/>
                    <a:lumOff val="25000"/>
                  </a:schemeClr>
                </a:solidFill>
                <a:latin typeface="Aino" panose="02000603040504020204" pitchFamily="50" charset="0"/>
              </a:rPr>
              <a:t>Küsimused: </a:t>
            </a:r>
            <a:r>
              <a:rPr lang="et-EE" sz="4000" dirty="0" smtClean="0">
                <a:solidFill>
                  <a:schemeClr val="tx1">
                    <a:lumMod val="75000"/>
                    <a:lumOff val="25000"/>
                  </a:schemeClr>
                </a:solidFill>
                <a:latin typeface="Aino" panose="02000603040504020204" pitchFamily="50" charset="0"/>
                <a:hlinkClick r:id="rId3"/>
              </a:rPr>
              <a:t>info@pria.ee</a:t>
            </a:r>
            <a:r>
              <a:rPr lang="et-EE" sz="4000" dirty="0" smtClean="0">
                <a:solidFill>
                  <a:schemeClr val="tx1">
                    <a:lumMod val="75000"/>
                    <a:lumOff val="25000"/>
                  </a:schemeClr>
                </a:solidFill>
                <a:latin typeface="Aino" panose="02000603040504020204" pitchFamily="50" charset="0"/>
              </a:rPr>
              <a:t> </a:t>
            </a:r>
            <a:br>
              <a:rPr lang="et-EE" sz="4000" dirty="0" smtClean="0">
                <a:solidFill>
                  <a:schemeClr val="tx1">
                    <a:lumMod val="75000"/>
                    <a:lumOff val="25000"/>
                  </a:schemeClr>
                </a:solidFill>
                <a:latin typeface="Aino" panose="02000603040504020204" pitchFamily="50" charset="0"/>
              </a:rPr>
            </a:br>
            <a:r>
              <a:rPr lang="et-EE" sz="4000" dirty="0" smtClean="0">
                <a:solidFill>
                  <a:schemeClr val="tx1">
                    <a:lumMod val="75000"/>
                    <a:lumOff val="25000"/>
                  </a:schemeClr>
                </a:solidFill>
                <a:latin typeface="Aino" panose="02000603040504020204" pitchFamily="50" charset="0"/>
              </a:rPr>
              <a:t/>
            </a:r>
            <a:br>
              <a:rPr lang="et-EE" sz="4000" dirty="0" smtClean="0">
                <a:solidFill>
                  <a:schemeClr val="tx1">
                    <a:lumMod val="75000"/>
                    <a:lumOff val="25000"/>
                  </a:schemeClr>
                </a:solidFill>
                <a:latin typeface="Aino" panose="02000603040504020204" pitchFamily="50" charset="0"/>
              </a:rPr>
            </a:br>
            <a:r>
              <a:rPr lang="et-EE" sz="4000" dirty="0" smtClean="0">
                <a:solidFill>
                  <a:schemeClr val="tx1">
                    <a:lumMod val="75000"/>
                    <a:lumOff val="25000"/>
                  </a:schemeClr>
                </a:solidFill>
                <a:latin typeface="Aino" panose="02000603040504020204" pitchFamily="50" charset="0"/>
              </a:rPr>
              <a:t>Aitäh!</a:t>
            </a:r>
            <a:endParaRPr lang="et-EE" sz="4000" dirty="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3483583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477" y="575791"/>
            <a:ext cx="10139947" cy="568294"/>
          </a:xfrm>
        </p:spPr>
        <p:txBody>
          <a:bodyPr/>
          <a:lstStyle/>
          <a:p>
            <a:r>
              <a:rPr lang="et-EE" sz="30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4 Riigiabi - miks nii palju viiteid…? </a:t>
            </a:r>
            <a:endParaRPr lang="et-EE" sz="3000" dirty="0"/>
          </a:p>
        </p:txBody>
      </p:sp>
      <p:sp>
        <p:nvSpPr>
          <p:cNvPr id="3" name="Content Placeholder 2"/>
          <p:cNvSpPr>
            <a:spLocks noGrp="1"/>
          </p:cNvSpPr>
          <p:nvPr>
            <p:ph idx="1"/>
          </p:nvPr>
        </p:nvSpPr>
        <p:spPr>
          <a:xfrm>
            <a:off x="644291" y="1223863"/>
            <a:ext cx="10139947" cy="5040560"/>
          </a:xfrm>
        </p:spPr>
        <p:txBody>
          <a:bodyPr/>
          <a:lstStyle/>
          <a:p>
            <a:r>
              <a:rPr lang="et-EE" sz="1200" b="1" dirty="0">
                <a:latin typeface="Aino" panose="02000603040504020204" pitchFamily="50" charset="0"/>
              </a:rPr>
              <a:t> (1) Kui määruse § 5 lõikes 1 nimetatud tegevuseks antav toetus on </a:t>
            </a:r>
            <a:r>
              <a:rPr lang="et-EE" sz="1200" b="1" dirty="0" err="1">
                <a:latin typeface="Aino" panose="02000603040504020204" pitchFamily="50" charset="0"/>
              </a:rPr>
              <a:t>riigiabi</a:t>
            </a:r>
            <a:r>
              <a:rPr lang="et-EE" sz="1200" dirty="0">
                <a:latin typeface="Aino" panose="02000603040504020204" pitchFamily="50" charset="0"/>
              </a:rPr>
              <a:t>, kohaldatakse:</a:t>
            </a:r>
            <a:br>
              <a:rPr lang="et-EE" sz="1200" dirty="0">
                <a:latin typeface="Aino" panose="02000603040504020204" pitchFamily="50" charset="0"/>
              </a:rPr>
            </a:br>
            <a:r>
              <a:rPr lang="et-EE" sz="1200" dirty="0">
                <a:latin typeface="Aino" panose="02000603040504020204" pitchFamily="50" charset="0"/>
              </a:rPr>
              <a:t>  1) komisjoni määruse (EL) nr 651/2014 ELi toimimise lepingu artiklite 107 ja 108 kohaldamise kohta, millega teatavat liiki abi tunnistatakse siseturuga </a:t>
            </a:r>
            <a:r>
              <a:rPr lang="et-EE" sz="1200" dirty="0" err="1" smtClean="0">
                <a:latin typeface="Aino" panose="02000603040504020204" pitchFamily="50" charset="0"/>
              </a:rPr>
              <a:t>kokkusobivaks</a:t>
            </a:r>
            <a:r>
              <a:rPr lang="et-EE" sz="1200" dirty="0" smtClean="0">
                <a:latin typeface="Aino" panose="02000603040504020204" pitchFamily="50" charset="0"/>
              </a:rPr>
              <a:t>, </a:t>
            </a:r>
            <a:r>
              <a:rPr lang="et-EE" sz="1200" dirty="0">
                <a:latin typeface="Aino" panose="02000603040504020204" pitchFamily="50" charset="0"/>
              </a:rPr>
              <a:t>artikleid 14, 25, 26, 28 ja 41;</a:t>
            </a:r>
            <a:br>
              <a:rPr lang="et-EE" sz="1200" dirty="0">
                <a:latin typeface="Aino" panose="02000603040504020204" pitchFamily="50" charset="0"/>
              </a:rPr>
            </a:br>
            <a:r>
              <a:rPr lang="et-EE" sz="1200" dirty="0">
                <a:latin typeface="Aino" panose="02000603040504020204" pitchFamily="50" charset="0"/>
              </a:rPr>
              <a:t>  2) Euroopa Komisjoni 24. märtsi 2022. aasta teatise „Riigiabimeetmete ajutine kriisiraamistik majanduse toetamiseks pärast Venemaa kallaletungi Ukrainale</a:t>
            </a:r>
            <a:r>
              <a:rPr lang="et-EE" sz="1200" dirty="0" smtClean="0">
                <a:latin typeface="Aino" panose="02000603040504020204" pitchFamily="50" charset="0"/>
              </a:rPr>
              <a:t>”</a:t>
            </a:r>
            <a:r>
              <a:rPr lang="et-EE" sz="1200" dirty="0">
                <a:latin typeface="Aino" panose="02000603040504020204" pitchFamily="50" charset="0"/>
              </a:rPr>
              <a:t> jagu 2.5;</a:t>
            </a:r>
            <a:br>
              <a:rPr lang="et-EE" sz="1200" dirty="0">
                <a:latin typeface="Aino" panose="02000603040504020204" pitchFamily="50" charset="0"/>
              </a:rPr>
            </a:br>
            <a:r>
              <a:rPr lang="et-EE" sz="1200" dirty="0">
                <a:latin typeface="Aino" panose="02000603040504020204" pitchFamily="50" charset="0"/>
              </a:rPr>
              <a:t>  3) komisjoni määruse (EL) nr 702/2014 ELi toimimise lepingu artiklite 107 ja 108 kohaldamise kohta, millega teatavat liiki abi põllumajandus- ja metsandussektoris ja maapiirkondades tunnistatakse siseturuga </a:t>
            </a:r>
            <a:r>
              <a:rPr lang="et-EE" sz="1200" dirty="0" err="1" smtClean="0">
                <a:latin typeface="Aino" panose="02000603040504020204" pitchFamily="50" charset="0"/>
              </a:rPr>
              <a:t>kokkusobivaks</a:t>
            </a:r>
            <a:r>
              <a:rPr lang="et-EE" sz="1200" dirty="0" smtClean="0">
                <a:latin typeface="Aino" panose="02000603040504020204" pitchFamily="50" charset="0"/>
              </a:rPr>
              <a:t>, </a:t>
            </a:r>
            <a:r>
              <a:rPr lang="et-EE" sz="1200" dirty="0">
                <a:latin typeface="Aino" panose="02000603040504020204" pitchFamily="50" charset="0"/>
              </a:rPr>
              <a:t>artikleid 17 ja 31;</a:t>
            </a:r>
            <a:br>
              <a:rPr lang="et-EE" sz="1200" dirty="0">
                <a:latin typeface="Aino" panose="02000603040504020204" pitchFamily="50" charset="0"/>
              </a:rPr>
            </a:br>
            <a:r>
              <a:rPr lang="et-EE" sz="1200" dirty="0">
                <a:latin typeface="Aino" panose="02000603040504020204" pitchFamily="50" charset="0"/>
              </a:rPr>
              <a:t>  4) Euroopa Liidu suuniseid </a:t>
            </a:r>
            <a:r>
              <a:rPr lang="et-EE" sz="1200" dirty="0" err="1">
                <a:latin typeface="Aino" panose="02000603040504020204" pitchFamily="50" charset="0"/>
              </a:rPr>
              <a:t>riigiabi</a:t>
            </a:r>
            <a:r>
              <a:rPr lang="et-EE" sz="1200" dirty="0">
                <a:latin typeface="Aino" panose="02000603040504020204" pitchFamily="50" charset="0"/>
              </a:rPr>
              <a:t> kohta põllumajandus- ja metsandussektoris ning maapiirkondades aastateks </a:t>
            </a:r>
            <a:r>
              <a:rPr lang="et-EE" sz="1200" dirty="0" smtClean="0">
                <a:latin typeface="Aino" panose="02000603040504020204" pitchFamily="50" charset="0"/>
              </a:rPr>
              <a:t>2014–2020, </a:t>
            </a:r>
            <a:r>
              <a:rPr lang="et-EE" sz="1200" dirty="0">
                <a:latin typeface="Aino" panose="02000603040504020204" pitchFamily="50" charset="0"/>
              </a:rPr>
              <a:t>1. peatüki jagusid 1.1.1.1, 1.1.1.4 ja 2. peatüki jagu 2.1.5;</a:t>
            </a:r>
            <a:br>
              <a:rPr lang="et-EE" sz="1200" dirty="0">
                <a:latin typeface="Aino" panose="02000603040504020204" pitchFamily="50" charset="0"/>
              </a:rPr>
            </a:br>
            <a:r>
              <a:rPr lang="et-EE" sz="1200" dirty="0">
                <a:latin typeface="Aino" panose="02000603040504020204" pitchFamily="50" charset="0"/>
              </a:rPr>
              <a:t>  5) komisjoni määrust (EL) nr 1388/2014, millega tunnistatakse teatavat liiki abi kalandus- ja vesiviljelustoodete tootmise, töötlemise ja turustamisega tegelevatele ettevõtjatele Euroopa Liidu toimimise lepingu artiklite 107 ja 108 kohaldamisel siseturuga </a:t>
            </a:r>
            <a:r>
              <a:rPr lang="et-EE" sz="1200" dirty="0" err="1" smtClean="0">
                <a:latin typeface="Aino" panose="02000603040504020204" pitchFamily="50" charset="0"/>
              </a:rPr>
              <a:t>kokkusobivaks</a:t>
            </a:r>
            <a:r>
              <a:rPr lang="et-EE" sz="1200" dirty="0" smtClean="0">
                <a:latin typeface="Aino" panose="02000603040504020204" pitchFamily="50" charset="0"/>
              </a:rPr>
              <a:t>.</a:t>
            </a:r>
            <a:endParaRPr lang="et-EE" sz="1200" dirty="0">
              <a:latin typeface="Aino" panose="02000603040504020204" pitchFamily="50" charset="0"/>
            </a:endParaRPr>
          </a:p>
          <a:p>
            <a:r>
              <a:rPr lang="et-EE" sz="1200" dirty="0">
                <a:latin typeface="Aino" panose="02000603040504020204" pitchFamily="50" charset="0"/>
              </a:rPr>
              <a:t> </a:t>
            </a:r>
            <a:endParaRPr lang="et-EE" sz="1200" dirty="0" smtClean="0">
              <a:latin typeface="Aino" panose="02000603040504020204" pitchFamily="50" charset="0"/>
            </a:endParaRPr>
          </a:p>
          <a:p>
            <a:r>
              <a:rPr lang="et-EE" sz="1200" dirty="0">
                <a:latin typeface="Aino" panose="02000603040504020204" pitchFamily="50" charset="0"/>
              </a:rPr>
              <a:t> (2) Kui määruse § 5 lõikes 1 nimetatud tegevustele </a:t>
            </a:r>
            <a:r>
              <a:rPr lang="et-EE" sz="1200" b="1" dirty="0">
                <a:latin typeface="Aino" panose="02000603040504020204" pitchFamily="50" charset="0"/>
              </a:rPr>
              <a:t>ei kohaldu</a:t>
            </a:r>
            <a:r>
              <a:rPr lang="et-EE" sz="1200" dirty="0">
                <a:latin typeface="Aino" panose="02000603040504020204" pitchFamily="50" charset="0"/>
              </a:rPr>
              <a:t> § 4 lõikes 1 sätestatud määrused rakendatakse toetuse andmisel:</a:t>
            </a:r>
            <a:br>
              <a:rPr lang="et-EE" sz="1200" dirty="0">
                <a:latin typeface="Aino" panose="02000603040504020204" pitchFamily="50" charset="0"/>
              </a:rPr>
            </a:br>
            <a:r>
              <a:rPr lang="et-EE" sz="1200" dirty="0">
                <a:latin typeface="Aino" panose="02000603040504020204" pitchFamily="50" charset="0"/>
              </a:rPr>
              <a:t>  1) komisjoni määrust (EL) nr </a:t>
            </a:r>
            <a:r>
              <a:rPr lang="et-EE" sz="1200" dirty="0" smtClean="0">
                <a:latin typeface="Aino" panose="02000603040504020204" pitchFamily="50" charset="0"/>
              </a:rPr>
              <a:t>1407/2013, </a:t>
            </a:r>
            <a:r>
              <a:rPr lang="et-EE" sz="1200" dirty="0">
                <a:latin typeface="Aino" panose="02000603040504020204" pitchFamily="50" charset="0"/>
              </a:rPr>
              <a:t>milles käsitletakse Euroopa Liidu toimimise lepingu artiklite 107 ja 108 kohaldamist vähese tähtsusega abi </a:t>
            </a:r>
            <a:r>
              <a:rPr lang="et-EE" sz="1200" dirty="0" smtClean="0">
                <a:latin typeface="Aino" panose="02000603040504020204" pitchFamily="50" charset="0"/>
              </a:rPr>
              <a:t>suhtes;</a:t>
            </a:r>
            <a:r>
              <a:rPr lang="et-EE" sz="1200" dirty="0">
                <a:latin typeface="Aino" panose="02000603040504020204" pitchFamily="50" charset="0"/>
              </a:rPr>
              <a:t/>
            </a:r>
            <a:br>
              <a:rPr lang="et-EE" sz="1200" dirty="0">
                <a:latin typeface="Aino" panose="02000603040504020204" pitchFamily="50" charset="0"/>
              </a:rPr>
            </a:br>
            <a:r>
              <a:rPr lang="et-EE" sz="1200" dirty="0">
                <a:latin typeface="Aino" panose="02000603040504020204" pitchFamily="50" charset="0"/>
              </a:rPr>
              <a:t>  2) komisjoni määrust (EL) nr 1408/2013, milles käsitletakse Euroopa Liidu toimimise lepingu artiklite 107 ja 108 kohaldamist vähese tähtsusega abi suhtes </a:t>
            </a:r>
            <a:r>
              <a:rPr lang="et-EE" sz="1200" dirty="0" smtClean="0">
                <a:latin typeface="Aino" panose="02000603040504020204" pitchFamily="50" charset="0"/>
              </a:rPr>
              <a:t>põllumajandussektoris;</a:t>
            </a:r>
            <a:r>
              <a:rPr lang="et-EE" sz="1200" dirty="0">
                <a:latin typeface="Aino" panose="02000603040504020204" pitchFamily="50" charset="0"/>
              </a:rPr>
              <a:t/>
            </a:r>
            <a:br>
              <a:rPr lang="et-EE" sz="1200" dirty="0">
                <a:latin typeface="Aino" panose="02000603040504020204" pitchFamily="50" charset="0"/>
              </a:rPr>
            </a:br>
            <a:r>
              <a:rPr lang="et-EE" sz="1200" dirty="0">
                <a:latin typeface="Aino" panose="02000603040504020204" pitchFamily="50" charset="0"/>
              </a:rPr>
              <a:t>  3) komisjoni määrust (EL) nr 717/2014, milles käsitletakse Euroopa Liidu toimimise lepingu artiklite 107 ja 108 kohaldamist vähese tähtsusega abi </a:t>
            </a:r>
            <a:r>
              <a:rPr lang="et-EE" sz="1200" dirty="0" smtClean="0">
                <a:latin typeface="Aino" panose="02000603040504020204" pitchFamily="50" charset="0"/>
              </a:rPr>
              <a:t>suhtes </a:t>
            </a:r>
            <a:r>
              <a:rPr lang="et-EE" sz="1200" dirty="0">
                <a:latin typeface="Aino" panose="02000603040504020204" pitchFamily="50" charset="0"/>
              </a:rPr>
              <a:t>kalandus- ja vesiviljelussektoris </a:t>
            </a:r>
            <a:endParaRPr lang="et-EE" sz="1200" dirty="0" smtClean="0">
              <a:latin typeface="Aino" panose="02000603040504020204" pitchFamily="50" charset="0"/>
            </a:endParaRPr>
          </a:p>
          <a:p>
            <a:endParaRPr lang="et-EE" sz="1200" dirty="0">
              <a:latin typeface="Aino" panose="02000603040504020204" pitchFamily="50" charset="0"/>
            </a:endParaRPr>
          </a:p>
          <a:p>
            <a:r>
              <a:rPr lang="et-EE" sz="1200" dirty="0" err="1" smtClean="0">
                <a:latin typeface="Aino" panose="02000603040504020204" pitchFamily="50" charset="0"/>
              </a:rPr>
              <a:t>Nb</a:t>
            </a:r>
            <a:r>
              <a:rPr lang="et-EE" sz="1200" dirty="0" smtClean="0">
                <a:latin typeface="Aino" panose="02000603040504020204" pitchFamily="50" charset="0"/>
              </a:rPr>
              <a:t>. EL määruste puhul </a:t>
            </a:r>
            <a:r>
              <a:rPr lang="et-EE" sz="1200" b="1" dirty="0" smtClean="0">
                <a:latin typeface="Aino" panose="02000603040504020204" pitchFamily="50" charset="0"/>
              </a:rPr>
              <a:t>vaata alati konsolideeritud </a:t>
            </a:r>
            <a:r>
              <a:rPr lang="et-EE" sz="1200" dirty="0" smtClean="0">
                <a:latin typeface="Aino" panose="02000603040504020204" pitchFamily="50" charset="0"/>
              </a:rPr>
              <a:t>versiooni </a:t>
            </a:r>
            <a:endParaRPr lang="et-EE" sz="1200" dirty="0">
              <a:latin typeface="Aino" panose="02000603040504020204" pitchFamily="50" charset="0"/>
            </a:endParaRPr>
          </a:p>
        </p:txBody>
      </p:sp>
    </p:spTree>
    <p:extLst>
      <p:ext uri="{BB962C8B-B14F-4D97-AF65-F5344CB8AC3E}">
        <p14:creationId xmlns:p14="http://schemas.microsoft.com/office/powerpoint/2010/main" val="3157395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30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Kust ma tean, millist EL </a:t>
            </a:r>
            <a:r>
              <a:rPr lang="et-EE" sz="3000" b="0" dirty="0" err="1"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30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määrust valida? </a:t>
            </a:r>
            <a:endParaRPr lang="et-EE" sz="3000" b="0" dirty="0">
              <a:latin typeface="Aino" panose="02000603040504020204" pitchFamily="50" charset="0"/>
            </a:endParaRPr>
          </a:p>
        </p:txBody>
      </p:sp>
      <p:sp>
        <p:nvSpPr>
          <p:cNvPr id="3" name="Content Placeholder 2"/>
          <p:cNvSpPr>
            <a:spLocks noGrp="1"/>
          </p:cNvSpPr>
          <p:nvPr>
            <p:ph idx="1"/>
          </p:nvPr>
        </p:nvSpPr>
        <p:spPr>
          <a:xfrm>
            <a:off x="631228" y="1023105"/>
            <a:ext cx="10301318" cy="5169310"/>
          </a:xfrm>
        </p:spPr>
        <p:txBody>
          <a:bodyPr/>
          <a:lstStyle/>
          <a:p>
            <a:pPr marL="285750" indent="-285750">
              <a:buFont typeface="Arial" panose="020B0604020202020204" pitchFamily="34" charset="0"/>
              <a:buChar char="•"/>
            </a:pPr>
            <a:endParaRPr lang="et-EE" sz="1800" dirty="0" smtClean="0">
              <a:solidFill>
                <a:schemeClr val="tx1">
                  <a:lumMod val="75000"/>
                  <a:lumOff val="25000"/>
                </a:schemeClr>
              </a:solidFill>
              <a:latin typeface="Aino" panose="02000603040504020204" pitchFamily="50" charset="0"/>
            </a:endParaRPr>
          </a:p>
          <a:p>
            <a:pPr marL="285750" indent="-285750">
              <a:buFont typeface="Arial" panose="020B0604020202020204" pitchFamily="34" charset="0"/>
              <a:buChar char="•"/>
            </a:pPr>
            <a:r>
              <a:rPr lang="et-EE" sz="1800" dirty="0" smtClean="0">
                <a:solidFill>
                  <a:schemeClr val="tx1">
                    <a:lumMod val="65000"/>
                    <a:lumOff val="35000"/>
                  </a:schemeClr>
                </a:solidFill>
                <a:latin typeface="Aino" panose="02000603040504020204" pitchFamily="50" charset="0"/>
              </a:rPr>
              <a:t>Lisaks määruse nn enda tingimustele </a:t>
            </a:r>
            <a:r>
              <a:rPr lang="et-EE" sz="1800" u="sng" dirty="0" smtClean="0">
                <a:solidFill>
                  <a:schemeClr val="tx1">
                    <a:lumMod val="65000"/>
                    <a:lumOff val="35000"/>
                  </a:schemeClr>
                </a:solidFill>
                <a:latin typeface="Aino" panose="02000603040504020204" pitchFamily="50" charset="0"/>
              </a:rPr>
              <a:t>tuleb paralleelselt järgida ka asjakohaseid</a:t>
            </a:r>
            <a:r>
              <a:rPr lang="et-EE" sz="1800" dirty="0" smtClean="0">
                <a:solidFill>
                  <a:schemeClr val="tx1">
                    <a:lumMod val="65000"/>
                    <a:lumOff val="35000"/>
                  </a:schemeClr>
                </a:solidFill>
                <a:latin typeface="Aino" panose="02000603040504020204" pitchFamily="50" charset="0"/>
              </a:rPr>
              <a:t>  EL </a:t>
            </a:r>
            <a:r>
              <a:rPr lang="et-EE" sz="1800" dirty="0" err="1" smtClean="0">
                <a:solidFill>
                  <a:schemeClr val="tx1">
                    <a:lumMod val="65000"/>
                    <a:lumOff val="35000"/>
                  </a:schemeClr>
                </a:solidFill>
                <a:latin typeface="Aino" panose="02000603040504020204" pitchFamily="50" charset="0"/>
              </a:rPr>
              <a:t>riigiabi</a:t>
            </a:r>
            <a:r>
              <a:rPr lang="et-EE" sz="1800" dirty="0" smtClean="0">
                <a:solidFill>
                  <a:schemeClr val="tx1">
                    <a:lumMod val="65000"/>
                    <a:lumOff val="35000"/>
                  </a:schemeClr>
                </a:solidFill>
                <a:latin typeface="Aino" panose="02000603040504020204" pitchFamily="50" charset="0"/>
              </a:rPr>
              <a:t> määruseid – </a:t>
            </a:r>
            <a:r>
              <a:rPr lang="et-EE" sz="1800" b="1" dirty="0" smtClean="0">
                <a:solidFill>
                  <a:schemeClr val="tx1">
                    <a:lumMod val="65000"/>
                    <a:lumOff val="35000"/>
                  </a:schemeClr>
                </a:solidFill>
                <a:latin typeface="Aino" panose="02000603040504020204" pitchFamily="50" charset="0"/>
              </a:rPr>
              <a:t>loetelu on §-</a:t>
            </a:r>
            <a:r>
              <a:rPr lang="et-EE" sz="1800" b="1" dirty="0" err="1" smtClean="0">
                <a:solidFill>
                  <a:schemeClr val="tx1">
                    <a:lumMod val="65000"/>
                    <a:lumOff val="35000"/>
                  </a:schemeClr>
                </a:solidFill>
                <a:latin typeface="Aino" panose="02000603040504020204" pitchFamily="50" charset="0"/>
              </a:rPr>
              <a:t>is</a:t>
            </a:r>
            <a:r>
              <a:rPr lang="et-EE" sz="1800" b="1" dirty="0" smtClean="0">
                <a:solidFill>
                  <a:schemeClr val="tx1">
                    <a:lumMod val="65000"/>
                    <a:lumOff val="35000"/>
                  </a:schemeClr>
                </a:solidFill>
                <a:latin typeface="Aino" panose="02000603040504020204" pitchFamily="50" charset="0"/>
              </a:rPr>
              <a:t> 4 ja toetuse määrad § 10 lõigetes 2-18</a:t>
            </a:r>
          </a:p>
          <a:p>
            <a:endParaRPr lang="et-EE" sz="1800" dirty="0">
              <a:solidFill>
                <a:schemeClr val="tx1">
                  <a:lumMod val="65000"/>
                  <a:lumOff val="35000"/>
                </a:schemeClr>
              </a:solidFill>
              <a:latin typeface="Aino" panose="02000603040504020204" pitchFamily="50" charset="0"/>
            </a:endParaRPr>
          </a:p>
          <a:p>
            <a:pPr marL="285750" indent="-285750">
              <a:buFont typeface="Arial" panose="020B0604020202020204" pitchFamily="34" charset="0"/>
              <a:buChar char="•"/>
            </a:pPr>
            <a:r>
              <a:rPr lang="et-EE" sz="1800" dirty="0" smtClean="0">
                <a:solidFill>
                  <a:schemeClr val="tx1">
                    <a:lumMod val="65000"/>
                    <a:lumOff val="35000"/>
                  </a:schemeClr>
                </a:solidFill>
                <a:latin typeface="Aino" panose="02000603040504020204" pitchFamily="50" charset="0"/>
              </a:rPr>
              <a:t>Oluline on, mis tegevuse jaoks toetust taotletakse </a:t>
            </a:r>
            <a:r>
              <a:rPr lang="et-EE" sz="1800" b="1" dirty="0" smtClean="0">
                <a:solidFill>
                  <a:schemeClr val="tx1">
                    <a:lumMod val="65000"/>
                    <a:lumOff val="35000"/>
                  </a:schemeClr>
                </a:solidFill>
                <a:latin typeface="Aino" panose="02000603040504020204" pitchFamily="50" charset="0"/>
              </a:rPr>
              <a:t>– </a:t>
            </a:r>
            <a:r>
              <a:rPr lang="et-EE" sz="1800" b="1" u="sng" dirty="0" smtClean="0">
                <a:solidFill>
                  <a:schemeClr val="tx1">
                    <a:lumMod val="65000"/>
                    <a:lumOff val="35000"/>
                  </a:schemeClr>
                </a:solidFill>
                <a:latin typeface="Aino" panose="02000603040504020204" pitchFamily="50" charset="0"/>
              </a:rPr>
              <a:t>s.t mida hakatakse tootma</a:t>
            </a:r>
          </a:p>
          <a:p>
            <a:pPr marL="285750" indent="-285750">
              <a:buFont typeface="Arial" panose="020B0604020202020204" pitchFamily="34" charset="0"/>
              <a:buChar char="•"/>
            </a:pPr>
            <a:endParaRPr lang="et-EE" sz="1800" u="sng" dirty="0">
              <a:solidFill>
                <a:schemeClr val="tx1">
                  <a:lumMod val="65000"/>
                  <a:lumOff val="35000"/>
                </a:schemeClr>
              </a:solidFill>
              <a:latin typeface="Aino" panose="02000603040504020204" pitchFamily="50" charset="0"/>
            </a:endParaRPr>
          </a:p>
          <a:p>
            <a:pPr marL="285750" indent="-285750">
              <a:buFont typeface="Arial" panose="020B0604020202020204" pitchFamily="34" charset="0"/>
              <a:buChar char="•"/>
            </a:pPr>
            <a:r>
              <a:rPr lang="et-EE" sz="1800" dirty="0" smtClean="0">
                <a:solidFill>
                  <a:schemeClr val="tx1">
                    <a:lumMod val="65000"/>
                    <a:lumOff val="35000"/>
                  </a:schemeClr>
                </a:solidFill>
                <a:latin typeface="Aino" panose="02000603040504020204" pitchFamily="50" charset="0"/>
              </a:rPr>
              <a:t>EL </a:t>
            </a:r>
            <a:r>
              <a:rPr lang="et-EE" sz="1800" dirty="0" err="1" smtClean="0">
                <a:solidFill>
                  <a:schemeClr val="tx1">
                    <a:lumMod val="65000"/>
                    <a:lumOff val="35000"/>
                  </a:schemeClr>
                </a:solidFill>
                <a:latin typeface="Aino" panose="02000603040504020204" pitchFamily="50" charset="0"/>
              </a:rPr>
              <a:t>riigiabi</a:t>
            </a:r>
            <a:r>
              <a:rPr lang="et-EE" sz="1800" dirty="0" smtClean="0">
                <a:solidFill>
                  <a:schemeClr val="tx1">
                    <a:lumMod val="65000"/>
                    <a:lumOff val="35000"/>
                  </a:schemeClr>
                </a:solidFill>
                <a:latin typeface="Aino" panose="02000603040504020204" pitchFamily="50" charset="0"/>
              </a:rPr>
              <a:t> mõttes </a:t>
            </a:r>
            <a:r>
              <a:rPr lang="et-EE" sz="1800" b="1" dirty="0" smtClean="0">
                <a:solidFill>
                  <a:schemeClr val="tx1">
                    <a:lumMod val="65000"/>
                    <a:lumOff val="35000"/>
                  </a:schemeClr>
                </a:solidFill>
                <a:latin typeface="Aino" panose="02000603040504020204" pitchFamily="50" charset="0"/>
              </a:rPr>
              <a:t>ei ole </a:t>
            </a:r>
            <a:r>
              <a:rPr lang="et-EE" sz="1800" dirty="0" smtClean="0">
                <a:solidFill>
                  <a:schemeClr val="tx1">
                    <a:lumMod val="65000"/>
                    <a:lumOff val="35000"/>
                  </a:schemeClr>
                </a:solidFill>
                <a:latin typeface="Aino" panose="02000603040504020204" pitchFamily="50" charset="0"/>
              </a:rPr>
              <a:t>üldjuhul oluline, </a:t>
            </a:r>
            <a:r>
              <a:rPr lang="et-EE" sz="1800" b="1" dirty="0" smtClean="0">
                <a:solidFill>
                  <a:schemeClr val="tx1">
                    <a:lumMod val="65000"/>
                    <a:lumOff val="35000"/>
                  </a:schemeClr>
                </a:solidFill>
                <a:latin typeface="Aino" panose="02000603040504020204" pitchFamily="50" charset="0"/>
              </a:rPr>
              <a:t>millest toodetakse</a:t>
            </a:r>
          </a:p>
          <a:p>
            <a:endParaRPr lang="et-EE" sz="1800" dirty="0">
              <a:solidFill>
                <a:schemeClr val="tx1">
                  <a:lumMod val="65000"/>
                  <a:lumOff val="35000"/>
                </a:schemeClr>
              </a:solidFill>
              <a:latin typeface="Aino" panose="02000603040504020204" pitchFamily="50" charset="0"/>
            </a:endParaRPr>
          </a:p>
          <a:p>
            <a:pPr marL="342900" indent="-342900">
              <a:buFont typeface="Arial" panose="020B0604020202020204" pitchFamily="34" charset="0"/>
              <a:buChar char="•"/>
            </a:pPr>
            <a:r>
              <a:rPr lang="et-EE" sz="1800" dirty="0" smtClean="0">
                <a:solidFill>
                  <a:schemeClr val="tx1">
                    <a:lumMod val="65000"/>
                    <a:lumOff val="35000"/>
                  </a:schemeClr>
                </a:solidFill>
                <a:latin typeface="Aino" panose="02000603040504020204" pitchFamily="50" charset="0"/>
              </a:rPr>
              <a:t>Seega, </a:t>
            </a:r>
            <a:r>
              <a:rPr lang="et-EE" sz="1800" b="1" dirty="0" smtClean="0">
                <a:solidFill>
                  <a:schemeClr val="tx1">
                    <a:lumMod val="65000"/>
                    <a:lumOff val="35000"/>
                  </a:schemeClr>
                </a:solidFill>
                <a:latin typeface="Aino" panose="02000603040504020204" pitchFamily="50" charset="0"/>
              </a:rPr>
              <a:t>oluline on väljund </a:t>
            </a:r>
            <a:r>
              <a:rPr lang="et-EE" sz="1800" dirty="0" smtClean="0">
                <a:solidFill>
                  <a:schemeClr val="tx1">
                    <a:lumMod val="65000"/>
                    <a:lumOff val="35000"/>
                  </a:schemeClr>
                </a:solidFill>
                <a:latin typeface="Aino" panose="02000603040504020204" pitchFamily="50" charset="0"/>
              </a:rPr>
              <a:t>(mitte sisend)</a:t>
            </a:r>
          </a:p>
          <a:p>
            <a:endParaRPr lang="et-EE" sz="1800" u="sng" dirty="0">
              <a:solidFill>
                <a:schemeClr val="tx1">
                  <a:lumMod val="65000"/>
                  <a:lumOff val="35000"/>
                </a:schemeClr>
              </a:solidFill>
              <a:latin typeface="Aino" panose="02000603040504020204" pitchFamily="50" charset="0"/>
            </a:endParaRPr>
          </a:p>
          <a:p>
            <a:pPr marL="342900" indent="-342900">
              <a:buFont typeface="Arial" panose="020B0604020202020204" pitchFamily="34" charset="0"/>
              <a:buChar char="•"/>
            </a:pPr>
            <a:r>
              <a:rPr lang="et-EE" sz="1800" dirty="0" smtClean="0">
                <a:solidFill>
                  <a:schemeClr val="tx1">
                    <a:lumMod val="65000"/>
                    <a:lumOff val="35000"/>
                  </a:schemeClr>
                </a:solidFill>
                <a:latin typeface="Aino" panose="02000603040504020204" pitchFamily="50" charset="0"/>
              </a:rPr>
              <a:t>Sisend on siiski oluline seetõttu, et meetme määrus ise ütleb, et tegemist on </a:t>
            </a:r>
            <a:r>
              <a:rPr lang="et-EE" sz="1800" dirty="0" err="1" smtClean="0">
                <a:solidFill>
                  <a:schemeClr val="tx1">
                    <a:lumMod val="65000"/>
                    <a:lumOff val="35000"/>
                  </a:schemeClr>
                </a:solidFill>
                <a:latin typeface="Aino" panose="02000603040504020204" pitchFamily="50" charset="0"/>
              </a:rPr>
              <a:t>bioressursside</a:t>
            </a:r>
            <a:r>
              <a:rPr lang="et-EE" sz="1800" dirty="0" smtClean="0">
                <a:solidFill>
                  <a:schemeClr val="tx1">
                    <a:lumMod val="65000"/>
                    <a:lumOff val="35000"/>
                  </a:schemeClr>
                </a:solidFill>
                <a:latin typeface="Aino" panose="02000603040504020204" pitchFamily="50" charset="0"/>
              </a:rPr>
              <a:t> </a:t>
            </a:r>
            <a:r>
              <a:rPr lang="et-EE" sz="1800" dirty="0" err="1" smtClean="0">
                <a:solidFill>
                  <a:schemeClr val="tx1">
                    <a:lumMod val="65000"/>
                    <a:lumOff val="35000"/>
                  </a:schemeClr>
                </a:solidFill>
                <a:latin typeface="Aino" panose="02000603040504020204" pitchFamily="50" charset="0"/>
              </a:rPr>
              <a:t>väärindamise</a:t>
            </a:r>
            <a:r>
              <a:rPr lang="et-EE" sz="1800" dirty="0" smtClean="0">
                <a:solidFill>
                  <a:schemeClr val="tx1">
                    <a:lumMod val="65000"/>
                    <a:lumOff val="35000"/>
                  </a:schemeClr>
                </a:solidFill>
                <a:latin typeface="Aino" panose="02000603040504020204" pitchFamily="50" charset="0"/>
              </a:rPr>
              <a:t> toetusega</a:t>
            </a:r>
            <a:endParaRPr lang="et-EE" sz="1800" dirty="0">
              <a:solidFill>
                <a:schemeClr val="tx1">
                  <a:lumMod val="75000"/>
                  <a:lumOff val="25000"/>
                </a:schemeClr>
              </a:solidFill>
              <a:latin typeface="Aino" panose="02000603040504020204" pitchFamily="50" charset="0"/>
            </a:endParaRPr>
          </a:p>
          <a:p>
            <a:endParaRPr lang="et-EE" sz="1800" dirty="0" smtClean="0">
              <a:solidFill>
                <a:schemeClr val="tx1">
                  <a:lumMod val="75000"/>
                  <a:lumOff val="25000"/>
                </a:schemeClr>
              </a:solidFill>
              <a:latin typeface="Aino" panose="02000603040504020204" pitchFamily="50" charset="0"/>
            </a:endParaRPr>
          </a:p>
          <a:p>
            <a:pPr marL="285750" indent="-285750">
              <a:buFont typeface="Arial" panose="020B0604020202020204" pitchFamily="34" charset="0"/>
              <a:buChar char="•"/>
            </a:pPr>
            <a:endParaRPr lang="et-EE" sz="1800" dirty="0">
              <a:latin typeface="Aino" panose="02000603040504020204" pitchFamily="50" charset="0"/>
            </a:endParaRPr>
          </a:p>
          <a:p>
            <a:endParaRPr lang="et-EE" sz="1800" dirty="0">
              <a:latin typeface="Aino" panose="02000603040504020204" pitchFamily="50" charset="0"/>
            </a:endParaRPr>
          </a:p>
          <a:p>
            <a:pPr marL="102308"/>
            <a:endParaRPr lang="et-EE" sz="1800" dirty="0">
              <a:latin typeface="Aino" panose="02000603040504020204" pitchFamily="50" charset="0"/>
            </a:endParaRPr>
          </a:p>
        </p:txBody>
      </p:sp>
    </p:spTree>
    <p:extLst>
      <p:ext uri="{BB962C8B-B14F-4D97-AF65-F5344CB8AC3E}">
        <p14:creationId xmlns:p14="http://schemas.microsoft.com/office/powerpoint/2010/main" val="1809873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Kas EL </a:t>
            </a:r>
            <a:r>
              <a:rPr lang="et-EE" sz="2800" b="0" dirty="0" err="1"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reeglid mõjutavad toetuse määra?</a:t>
            </a:r>
            <a:endParaRPr lang="et-EE" sz="2800" dirty="0"/>
          </a:p>
        </p:txBody>
      </p:sp>
      <p:sp>
        <p:nvSpPr>
          <p:cNvPr id="3" name="Content Placeholder 2"/>
          <p:cNvSpPr>
            <a:spLocks noGrp="1"/>
          </p:cNvSpPr>
          <p:nvPr>
            <p:ph idx="1"/>
          </p:nvPr>
        </p:nvSpPr>
        <p:spPr>
          <a:xfrm>
            <a:off x="504453" y="1534658"/>
            <a:ext cx="10801200" cy="4896544"/>
          </a:xfrm>
        </p:spPr>
        <p:txBody>
          <a:bodyPr/>
          <a:lstStyle/>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Jah, need võivad mõjutada.</a:t>
            </a:r>
          </a:p>
          <a:p>
            <a:pPr marL="285750" lvl="1" indent="-285750">
              <a:buClr>
                <a:srgbClr val="0084D1"/>
              </a:buClr>
              <a:buFont typeface="Arial" panose="020B0604020202020204" pitchFamily="34" charset="0"/>
              <a:buChar char="•"/>
            </a:pPr>
            <a:endParaRPr lang="et-EE" sz="2000" u="sng"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Määruses on </a:t>
            </a:r>
            <a:r>
              <a:rPr lang="et-EE" sz="2000" b="1" dirty="0" smtClean="0">
                <a:solidFill>
                  <a:schemeClr val="tx1">
                    <a:lumMod val="75000"/>
                    <a:lumOff val="25000"/>
                  </a:schemeClr>
                </a:solidFill>
                <a:latin typeface="Aino" panose="02000603040504020204" pitchFamily="50" charset="0"/>
              </a:rPr>
              <a:t>üldreeglina</a:t>
            </a:r>
            <a:r>
              <a:rPr lang="et-EE" sz="2000" dirty="0" smtClean="0">
                <a:solidFill>
                  <a:schemeClr val="tx1">
                    <a:lumMod val="75000"/>
                    <a:lumOff val="25000"/>
                  </a:schemeClr>
                </a:solidFill>
                <a:latin typeface="Aino" panose="02000603040504020204" pitchFamily="50" charset="0"/>
              </a:rPr>
              <a:t> toetuse määr 50% (§ 10 lg 1).</a:t>
            </a: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b="1" u="sng" dirty="0" smtClean="0">
                <a:solidFill>
                  <a:schemeClr val="tx1">
                    <a:lumMod val="75000"/>
                    <a:lumOff val="25000"/>
                  </a:schemeClr>
                </a:solidFill>
                <a:latin typeface="Aino" panose="02000603040504020204" pitchFamily="50" charset="0"/>
              </a:rPr>
              <a:t>KUI </a:t>
            </a:r>
            <a:r>
              <a:rPr lang="et-EE" sz="2000" u="sng" dirty="0" smtClean="0">
                <a:solidFill>
                  <a:schemeClr val="tx1">
                    <a:lumMod val="75000"/>
                    <a:lumOff val="25000"/>
                  </a:schemeClr>
                </a:solidFill>
                <a:latin typeface="Aino" panose="02000603040504020204" pitchFamily="50" charset="0"/>
              </a:rPr>
              <a:t>EL </a:t>
            </a:r>
            <a:r>
              <a:rPr lang="et-EE" sz="2000" u="sng" dirty="0" err="1" smtClean="0">
                <a:solidFill>
                  <a:schemeClr val="tx1">
                    <a:lumMod val="75000"/>
                    <a:lumOff val="25000"/>
                  </a:schemeClr>
                </a:solidFill>
                <a:latin typeface="Aino" panose="02000603040504020204" pitchFamily="50" charset="0"/>
              </a:rPr>
              <a:t>riigiabi</a:t>
            </a:r>
            <a:r>
              <a:rPr lang="et-EE" sz="2000" u="sng" dirty="0" smtClean="0">
                <a:solidFill>
                  <a:schemeClr val="tx1">
                    <a:lumMod val="75000"/>
                    <a:lumOff val="25000"/>
                  </a:schemeClr>
                </a:solidFill>
                <a:latin typeface="Aino" panose="02000603040504020204" pitchFamily="50" charset="0"/>
              </a:rPr>
              <a:t> reeglitest ei tulene teisti</a:t>
            </a:r>
            <a:r>
              <a:rPr lang="et-EE" sz="2000" dirty="0" smtClean="0">
                <a:solidFill>
                  <a:schemeClr val="tx1">
                    <a:lumMod val="75000"/>
                    <a:lumOff val="25000"/>
                  </a:schemeClr>
                </a:solidFill>
                <a:latin typeface="Aino" panose="02000603040504020204" pitchFamily="50" charset="0"/>
              </a:rPr>
              <a:t> (erandid § 10 lg 2-18)</a:t>
            </a:r>
          </a:p>
          <a:p>
            <a:pPr lvl="1">
              <a:buClr>
                <a:srgbClr val="0084D1"/>
              </a:buCl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 10 lõiked 2-18 ütlevad toetuse määraks 25-50%</a:t>
            </a:r>
          </a:p>
          <a:p>
            <a:pPr lvl="1">
              <a:buClr>
                <a:srgbClr val="0084D1"/>
              </a:buCl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r>
              <a:rPr lang="et-EE" sz="2000" dirty="0" smtClean="0">
                <a:solidFill>
                  <a:schemeClr val="tx1">
                    <a:lumMod val="75000"/>
                    <a:lumOff val="25000"/>
                  </a:schemeClr>
                </a:solidFill>
                <a:latin typeface="Aino" panose="02000603040504020204" pitchFamily="50" charset="0"/>
              </a:rPr>
              <a:t>Seega, toetuse määr oleneb sellest, milline </a:t>
            </a:r>
            <a:r>
              <a:rPr lang="et-EE" sz="2000" dirty="0" err="1" smtClean="0">
                <a:solidFill>
                  <a:schemeClr val="tx1">
                    <a:lumMod val="75000"/>
                    <a:lumOff val="25000"/>
                  </a:schemeClr>
                </a:solidFill>
                <a:latin typeface="Aino" panose="02000603040504020204" pitchFamily="50" charset="0"/>
              </a:rPr>
              <a:t>riigiabi</a:t>
            </a:r>
            <a:r>
              <a:rPr lang="et-EE" sz="2000" dirty="0" smtClean="0">
                <a:solidFill>
                  <a:schemeClr val="tx1">
                    <a:lumMod val="75000"/>
                    <a:lumOff val="25000"/>
                  </a:schemeClr>
                </a:solidFill>
                <a:latin typeface="Aino" panose="02000603040504020204" pitchFamily="50" charset="0"/>
              </a:rPr>
              <a:t> määrus sobib</a:t>
            </a: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endParaRPr lang="et-EE" sz="2000" dirty="0" smtClean="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endParaRPr lang="et-EE" sz="2000" dirty="0">
              <a:solidFill>
                <a:schemeClr val="tx1">
                  <a:lumMod val="75000"/>
                  <a:lumOff val="25000"/>
                </a:schemeClr>
              </a:solidFill>
              <a:latin typeface="Aino" panose="02000603040504020204" pitchFamily="50" charset="0"/>
            </a:endParaRPr>
          </a:p>
          <a:p>
            <a:pPr lvl="1">
              <a:buClr>
                <a:srgbClr val="0084D1"/>
              </a:buClr>
            </a:pPr>
            <a:endParaRPr lang="et-EE" sz="2000" u="sng"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endParaRPr lang="et-EE" sz="2000" u="sng" dirty="0">
              <a:solidFill>
                <a:schemeClr val="tx1">
                  <a:lumMod val="75000"/>
                  <a:lumOff val="25000"/>
                </a:schemeClr>
              </a:solidFill>
              <a:latin typeface="Aino" panose="02000603040504020204" pitchFamily="50" charset="0"/>
            </a:endParaRPr>
          </a:p>
          <a:p>
            <a:pPr marL="285750" lvl="1" indent="-285750">
              <a:buClr>
                <a:srgbClr val="0084D1"/>
              </a:buClr>
              <a:buFont typeface="Arial" panose="020B0604020202020204" pitchFamily="34" charset="0"/>
              <a:buChar char="•"/>
            </a:pPr>
            <a:endParaRPr lang="et-EE" sz="2000" dirty="0" smtClean="0">
              <a:solidFill>
                <a:schemeClr val="tx1">
                  <a:lumMod val="75000"/>
                  <a:lumOff val="25000"/>
                </a:schemeClr>
              </a:solidFill>
              <a:latin typeface="Aino" panose="02000603040504020204" pitchFamily="50" charset="0"/>
            </a:endParaRPr>
          </a:p>
          <a:p>
            <a:pPr lvl="1">
              <a:buClr>
                <a:srgbClr val="0084D1"/>
              </a:buClr>
            </a:pPr>
            <a:endParaRPr lang="et-EE" sz="2000" dirty="0" smtClean="0">
              <a:solidFill>
                <a:schemeClr val="tx1">
                  <a:lumMod val="75000"/>
                  <a:lumOff val="25000"/>
                </a:schemeClr>
              </a:solidFill>
              <a:latin typeface="Aino" panose="02000603040504020204" pitchFamily="50" charset="0"/>
            </a:endParaRPr>
          </a:p>
        </p:txBody>
      </p:sp>
    </p:spTree>
    <p:extLst>
      <p:ext uri="{BB962C8B-B14F-4D97-AF65-F5344CB8AC3E}">
        <p14:creationId xmlns:p14="http://schemas.microsoft.com/office/powerpoint/2010/main" val="770926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t-EE" dirty="0" smtClean="0">
              <a:solidFill>
                <a:schemeClr val="tx1">
                  <a:lumMod val="65000"/>
                  <a:lumOff val="35000"/>
                </a:schemeClr>
              </a:solidFill>
              <a:latin typeface="Aino" panose="02000603040504020204" pitchFamily="50" charset="0"/>
            </a:endParaRPr>
          </a:p>
          <a:p>
            <a:pPr algn="ctr"/>
            <a:r>
              <a:rPr lang="et-EE" dirty="0" smtClean="0">
                <a:solidFill>
                  <a:schemeClr val="tx1">
                    <a:lumMod val="65000"/>
                    <a:lumOff val="35000"/>
                  </a:schemeClr>
                </a:solidFill>
                <a:latin typeface="Aino" panose="02000603040504020204" pitchFamily="50" charset="0"/>
              </a:rPr>
              <a:t>Järgnevalt osaline ülevaade</a:t>
            </a:r>
          </a:p>
          <a:p>
            <a:pPr algn="ctr"/>
            <a:r>
              <a:rPr lang="et-EE" dirty="0" smtClean="0">
                <a:solidFill>
                  <a:schemeClr val="tx1">
                    <a:lumMod val="65000"/>
                    <a:lumOff val="35000"/>
                  </a:schemeClr>
                </a:solidFill>
                <a:latin typeface="Aino" panose="02000603040504020204" pitchFamily="50" charset="0"/>
              </a:rPr>
              <a:t>erinevatest EL </a:t>
            </a:r>
            <a:r>
              <a:rPr lang="et-EE" dirty="0" err="1" smtClean="0">
                <a:solidFill>
                  <a:schemeClr val="tx1">
                    <a:lumMod val="65000"/>
                    <a:lumOff val="35000"/>
                  </a:schemeClr>
                </a:solidFill>
                <a:latin typeface="Aino" panose="02000603040504020204" pitchFamily="50" charset="0"/>
              </a:rPr>
              <a:t>riigiabi</a:t>
            </a:r>
            <a:r>
              <a:rPr lang="et-EE" dirty="0" smtClean="0">
                <a:solidFill>
                  <a:schemeClr val="tx1">
                    <a:lumMod val="65000"/>
                    <a:lumOff val="35000"/>
                  </a:schemeClr>
                </a:solidFill>
                <a:latin typeface="Aino" panose="02000603040504020204" pitchFamily="50" charset="0"/>
              </a:rPr>
              <a:t> määrustest/artiklitest </a:t>
            </a:r>
            <a:endParaRPr lang="et-EE" dirty="0">
              <a:solidFill>
                <a:schemeClr val="tx1">
                  <a:lumMod val="65000"/>
                  <a:lumOff val="35000"/>
                </a:schemeClr>
              </a:solidFill>
              <a:latin typeface="Aino" panose="02000603040504020204" pitchFamily="50" charset="0"/>
            </a:endParaRPr>
          </a:p>
        </p:txBody>
      </p:sp>
    </p:spTree>
    <p:extLst>
      <p:ext uri="{BB962C8B-B14F-4D97-AF65-F5344CB8AC3E}">
        <p14:creationId xmlns:p14="http://schemas.microsoft.com/office/powerpoint/2010/main" val="3940715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461" y="647799"/>
            <a:ext cx="11161638" cy="1023105"/>
          </a:xfrm>
        </p:spPr>
        <p:txBody>
          <a:bodyPr/>
          <a:lstStyle/>
          <a:p>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Regionaalabi</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 määrus (EL) nr 651/2014 art 13-14</a:t>
            </a:r>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endParaRPr lang="et-EE" sz="2800" dirty="0"/>
          </a:p>
        </p:txBody>
      </p:sp>
      <p:sp>
        <p:nvSpPr>
          <p:cNvPr id="3" name="Content Placeholder 2"/>
          <p:cNvSpPr>
            <a:spLocks noGrp="1"/>
          </p:cNvSpPr>
          <p:nvPr>
            <p:ph idx="1"/>
          </p:nvPr>
        </p:nvSpPr>
        <p:spPr>
          <a:xfrm>
            <a:off x="432843" y="1511895"/>
            <a:ext cx="11089232" cy="5328592"/>
          </a:xfrm>
        </p:spPr>
        <p:txBody>
          <a:bodyPr/>
          <a:lstStyle/>
          <a:p>
            <a:pPr marL="171450" indent="-171450">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Sobib investeeringuteks (ehitised ja seadmed) paljudes sektorites </a:t>
            </a:r>
          </a:p>
          <a:p>
            <a:pPr marL="171450" indent="-171450">
              <a:buFont typeface="Arial" panose="020B0604020202020204" pitchFamily="34" charset="0"/>
              <a:buChar char="•"/>
            </a:pPr>
            <a:r>
              <a:rPr lang="et-EE" sz="1800" b="1" dirty="0" smtClean="0">
                <a:solidFill>
                  <a:schemeClr val="tx1">
                    <a:lumMod val="75000"/>
                    <a:lumOff val="25000"/>
                  </a:schemeClr>
                </a:solidFill>
                <a:latin typeface="Aino" panose="02000603040504020204" pitchFamily="50" charset="0"/>
              </a:rPr>
              <a:t>Ei sobi taastuvenergiale </a:t>
            </a:r>
            <a:r>
              <a:rPr lang="et-EE" sz="1800" dirty="0" smtClean="0">
                <a:solidFill>
                  <a:schemeClr val="tx1">
                    <a:lumMod val="75000"/>
                    <a:lumOff val="25000"/>
                  </a:schemeClr>
                </a:solidFill>
                <a:latin typeface="Aino" panose="02000603040504020204" pitchFamily="50" charset="0"/>
              </a:rPr>
              <a:t>(art 13 b)</a:t>
            </a:r>
          </a:p>
          <a:p>
            <a:pPr marL="171450" indent="-171450">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Ei sobi teadustöötaja kaasamiseks</a:t>
            </a:r>
          </a:p>
          <a:p>
            <a:pPr marL="171450" indent="-171450">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Ei sobi põllumajandustoodete esmatootjatele, toidutööstustele sobib</a:t>
            </a:r>
            <a:endParaRPr lang="et-EE" sz="1800" dirty="0">
              <a:solidFill>
                <a:schemeClr val="tx1">
                  <a:lumMod val="75000"/>
                  <a:lumOff val="25000"/>
                </a:schemeClr>
              </a:solidFill>
              <a:latin typeface="Aino" panose="02000603040504020204" pitchFamily="50" charset="0"/>
            </a:endParaRPr>
          </a:p>
          <a:p>
            <a:pPr marL="171450" indent="-171450">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Suurettevõtjal lisatingimus (vt alginvesteeringu mõiste art 2 p 49) </a:t>
            </a:r>
          </a:p>
          <a:p>
            <a:pPr marL="171450" indent="-171450">
              <a:buFont typeface="Arial" panose="020B0604020202020204" pitchFamily="34" charset="0"/>
              <a:buChar char="•"/>
            </a:pPr>
            <a:r>
              <a:rPr lang="et-EE" sz="1800" dirty="0">
                <a:solidFill>
                  <a:schemeClr val="tx1">
                    <a:lumMod val="75000"/>
                    <a:lumOff val="25000"/>
                  </a:schemeClr>
                </a:solidFill>
                <a:latin typeface="Aino" panose="02000603040504020204" pitchFamily="50" charset="0"/>
              </a:rPr>
              <a:t>T</a:t>
            </a:r>
            <a:r>
              <a:rPr lang="et-EE" sz="1800" dirty="0" smtClean="0">
                <a:solidFill>
                  <a:schemeClr val="tx1">
                    <a:lumMod val="75000"/>
                    <a:lumOff val="25000"/>
                  </a:schemeClr>
                </a:solidFill>
                <a:latin typeface="Aino" panose="02000603040504020204" pitchFamily="50" charset="0"/>
              </a:rPr>
              <a:t>oetuse määr:</a:t>
            </a:r>
          </a:p>
          <a:p>
            <a:pPr marL="342900" indent="-342900">
              <a:buFontTx/>
              <a:buChar char="-"/>
            </a:pPr>
            <a:r>
              <a:rPr lang="et-EE" sz="1800" dirty="0" smtClean="0">
                <a:solidFill>
                  <a:schemeClr val="tx1">
                    <a:lumMod val="75000"/>
                    <a:lumOff val="25000"/>
                  </a:schemeClr>
                </a:solidFill>
                <a:latin typeface="Aino" panose="02000603040504020204" pitchFamily="50" charset="0"/>
              </a:rPr>
              <a:t>suurettevõtja 20% (Kirde-Eestis 25%)</a:t>
            </a:r>
          </a:p>
          <a:p>
            <a:pPr marL="342900" indent="-342900">
              <a:buFontTx/>
              <a:buChar char="-"/>
            </a:pPr>
            <a:r>
              <a:rPr lang="et-EE" sz="1800" dirty="0">
                <a:solidFill>
                  <a:schemeClr val="tx1">
                    <a:lumMod val="75000"/>
                    <a:lumOff val="25000"/>
                  </a:schemeClr>
                </a:solidFill>
                <a:latin typeface="Aino" panose="02000603040504020204" pitchFamily="50" charset="0"/>
              </a:rPr>
              <a:t>k</a:t>
            </a:r>
            <a:r>
              <a:rPr lang="et-EE" sz="1800" dirty="0" smtClean="0">
                <a:solidFill>
                  <a:schemeClr val="tx1">
                    <a:lumMod val="75000"/>
                    <a:lumOff val="25000"/>
                  </a:schemeClr>
                </a:solidFill>
                <a:latin typeface="Aino" panose="02000603040504020204" pitchFamily="50" charset="0"/>
              </a:rPr>
              <a:t>eskmise suurusega ettevõtja 30% </a:t>
            </a:r>
            <a:r>
              <a:rPr lang="et-EE" sz="1800" dirty="0">
                <a:solidFill>
                  <a:schemeClr val="tx1">
                    <a:lumMod val="75000"/>
                    <a:lumOff val="25000"/>
                  </a:schemeClr>
                </a:solidFill>
                <a:latin typeface="Aino" panose="02000603040504020204" pitchFamily="50" charset="0"/>
              </a:rPr>
              <a:t>(Kirde-Eestis </a:t>
            </a:r>
            <a:r>
              <a:rPr lang="et-EE" sz="1800" dirty="0" smtClean="0">
                <a:solidFill>
                  <a:schemeClr val="tx1">
                    <a:lumMod val="75000"/>
                    <a:lumOff val="25000"/>
                  </a:schemeClr>
                </a:solidFill>
                <a:latin typeface="Aino" panose="02000603040504020204" pitchFamily="50" charset="0"/>
              </a:rPr>
              <a:t>35</a:t>
            </a:r>
            <a:r>
              <a:rPr lang="et-EE" sz="1800" dirty="0">
                <a:solidFill>
                  <a:schemeClr val="tx1">
                    <a:lumMod val="75000"/>
                    <a:lumOff val="25000"/>
                  </a:schemeClr>
                </a:solidFill>
                <a:latin typeface="Aino" panose="02000603040504020204" pitchFamily="50" charset="0"/>
              </a:rPr>
              <a:t>%)</a:t>
            </a:r>
          </a:p>
          <a:p>
            <a:pPr marL="342900" indent="-342900">
              <a:buFontTx/>
              <a:buChar char="-"/>
            </a:pPr>
            <a:r>
              <a:rPr lang="et-EE" sz="1800" dirty="0">
                <a:solidFill>
                  <a:schemeClr val="tx1">
                    <a:lumMod val="75000"/>
                    <a:lumOff val="25000"/>
                  </a:schemeClr>
                </a:solidFill>
                <a:latin typeface="Aino" panose="02000603040504020204" pitchFamily="50" charset="0"/>
              </a:rPr>
              <a:t>v</a:t>
            </a:r>
            <a:r>
              <a:rPr lang="et-EE" sz="1800" dirty="0" smtClean="0">
                <a:solidFill>
                  <a:schemeClr val="tx1">
                    <a:lumMod val="75000"/>
                    <a:lumOff val="25000"/>
                  </a:schemeClr>
                </a:solidFill>
                <a:latin typeface="Aino" panose="02000603040504020204" pitchFamily="50" charset="0"/>
              </a:rPr>
              <a:t>äikeettevõtja 40% </a:t>
            </a:r>
            <a:r>
              <a:rPr lang="et-EE" sz="1800" dirty="0">
                <a:solidFill>
                  <a:schemeClr val="tx1">
                    <a:lumMod val="75000"/>
                    <a:lumOff val="25000"/>
                  </a:schemeClr>
                </a:solidFill>
                <a:latin typeface="Aino" panose="02000603040504020204" pitchFamily="50" charset="0"/>
              </a:rPr>
              <a:t>(Kirde-Eestis </a:t>
            </a:r>
            <a:r>
              <a:rPr lang="et-EE" sz="1800" dirty="0" smtClean="0">
                <a:solidFill>
                  <a:schemeClr val="tx1">
                    <a:lumMod val="75000"/>
                    <a:lumOff val="25000"/>
                  </a:schemeClr>
                </a:solidFill>
                <a:latin typeface="Aino" panose="02000603040504020204" pitchFamily="50" charset="0"/>
              </a:rPr>
              <a:t>45%)</a:t>
            </a:r>
          </a:p>
          <a:p>
            <a:pPr marL="285750" indent="-285750">
              <a:buFont typeface="Arial" panose="020B0604020202020204" pitchFamily="34" charset="0"/>
              <a:buChar char="•"/>
            </a:pPr>
            <a:r>
              <a:rPr lang="et-EE" sz="1800" dirty="0" smtClean="0">
                <a:solidFill>
                  <a:schemeClr val="tx1">
                    <a:lumMod val="75000"/>
                    <a:lumOff val="25000"/>
                  </a:schemeClr>
                </a:solidFill>
                <a:latin typeface="Aino" panose="02000603040504020204" pitchFamily="50" charset="0"/>
              </a:rPr>
              <a:t>Investeering tuleb säilitada 3 aastat, suurettevõtjal 5 aastat</a:t>
            </a:r>
            <a:endParaRPr lang="et-EE" sz="1800" dirty="0">
              <a:solidFill>
                <a:schemeClr val="tx1">
                  <a:lumMod val="75000"/>
                  <a:lumOff val="25000"/>
                </a:schemeClr>
              </a:solidFill>
              <a:latin typeface="Aino" panose="02000603040504020204" pitchFamily="50" charset="0"/>
            </a:endParaRPr>
          </a:p>
          <a:p>
            <a:pPr marL="171450" indent="-171450">
              <a:buFont typeface="Arial" panose="020B0604020202020204" pitchFamily="34" charset="0"/>
              <a:buChar char="•"/>
            </a:pPr>
            <a:r>
              <a:rPr lang="et-EE" sz="1800" dirty="0" err="1" smtClean="0">
                <a:solidFill>
                  <a:schemeClr val="tx1">
                    <a:lumMod val="75000"/>
                    <a:lumOff val="25000"/>
                  </a:schemeClr>
                </a:solidFill>
                <a:latin typeface="Aino" panose="02000603040504020204" pitchFamily="50" charset="0"/>
              </a:rPr>
              <a:t>Nb</a:t>
            </a:r>
            <a:r>
              <a:rPr lang="et-EE" sz="1800" dirty="0" smtClean="0">
                <a:solidFill>
                  <a:schemeClr val="tx1">
                    <a:lumMod val="75000"/>
                    <a:lumOff val="25000"/>
                  </a:schemeClr>
                </a:solidFill>
                <a:latin typeface="Aino" panose="02000603040504020204" pitchFamily="50" charset="0"/>
              </a:rPr>
              <a:t>. vt hoolikalt artiklid 13-14, ka mõisted artiklis 2</a:t>
            </a:r>
            <a:endParaRPr lang="et-EE" sz="1800" dirty="0">
              <a:solidFill>
                <a:schemeClr val="tx1">
                  <a:lumMod val="75000"/>
                  <a:lumOff val="25000"/>
                </a:schemeClr>
              </a:solidFill>
              <a:latin typeface="Aino" panose="02000603040504020204" pitchFamily="50" charset="0"/>
            </a:endParaRPr>
          </a:p>
          <a:p>
            <a:endParaRPr lang="et-EE" sz="1800" dirty="0">
              <a:solidFill>
                <a:schemeClr val="tx1"/>
              </a:solidFill>
              <a:latin typeface="Aino" panose="02000603040504020204" pitchFamily="50" charset="0"/>
            </a:endParaRPr>
          </a:p>
        </p:txBody>
      </p:sp>
    </p:spTree>
    <p:extLst>
      <p:ext uri="{BB962C8B-B14F-4D97-AF65-F5344CB8AC3E}">
        <p14:creationId xmlns:p14="http://schemas.microsoft.com/office/powerpoint/2010/main" val="170887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437" y="287759"/>
            <a:ext cx="11161638" cy="1023105"/>
          </a:xfrm>
        </p:spPr>
        <p:txBody>
          <a:bodyPr/>
          <a:lstStyle/>
          <a:p>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Taastuvenergiale</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sobivad EL </a:t>
            </a:r>
            <a:r>
              <a:rPr lang="et-EE" sz="2800" b="0" dirty="0" err="1">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alused (1)</a:t>
            </a:r>
            <a:endParaRPr lang="et-EE" sz="2800" dirty="0"/>
          </a:p>
        </p:txBody>
      </p:sp>
      <p:sp>
        <p:nvSpPr>
          <p:cNvPr id="3" name="Content Placeholder 2"/>
          <p:cNvSpPr>
            <a:spLocks noGrp="1"/>
          </p:cNvSpPr>
          <p:nvPr>
            <p:ph idx="1"/>
          </p:nvPr>
        </p:nvSpPr>
        <p:spPr>
          <a:xfrm>
            <a:off x="288429" y="1079847"/>
            <a:ext cx="11089232" cy="5704736"/>
          </a:xfrm>
        </p:spPr>
        <p:txBody>
          <a:bodyPr/>
          <a:lstStyle/>
          <a:p>
            <a:pPr marL="171450" indent="-171450">
              <a:buFont typeface="Arial" panose="020B0604020202020204" pitchFamily="34" charset="0"/>
              <a:buChar char="•"/>
            </a:pPr>
            <a:r>
              <a:rPr lang="et-EE" sz="1600" u="sng" dirty="0" smtClean="0">
                <a:solidFill>
                  <a:schemeClr val="tx1">
                    <a:lumMod val="75000"/>
                    <a:lumOff val="25000"/>
                  </a:schemeClr>
                </a:solidFill>
                <a:latin typeface="Aino" panose="02000603040504020204" pitchFamily="50" charset="0"/>
              </a:rPr>
              <a:t>Ei sobi</a:t>
            </a:r>
            <a:r>
              <a:rPr lang="et-EE" sz="1600" dirty="0" smtClean="0">
                <a:solidFill>
                  <a:schemeClr val="tx1">
                    <a:lumMod val="75000"/>
                    <a:lumOff val="25000"/>
                  </a:schemeClr>
                </a:solidFill>
                <a:latin typeface="Aino" panose="02000603040504020204" pitchFamily="50" charset="0"/>
              </a:rPr>
              <a:t> määrus (EL) nr 651/2014 art 13-14 (art 13 b)</a:t>
            </a:r>
          </a:p>
          <a:p>
            <a:endParaRPr lang="et-EE" sz="1600" dirty="0" smtClean="0">
              <a:solidFill>
                <a:schemeClr val="tx1">
                  <a:lumMod val="75000"/>
                  <a:lumOff val="25000"/>
                </a:schemeClr>
              </a:solidFill>
              <a:latin typeface="Aino" panose="02000603040504020204" pitchFamily="50" charset="0"/>
            </a:endParaRPr>
          </a:p>
          <a:p>
            <a:pPr marL="342900" indent="-342900">
              <a:buFont typeface="Arial" panose="020B0604020202020204" pitchFamily="34" charset="0"/>
              <a:buChar char="•"/>
            </a:pPr>
            <a:r>
              <a:rPr lang="et-EE" sz="1600" dirty="0" smtClean="0">
                <a:solidFill>
                  <a:schemeClr val="tx1">
                    <a:lumMod val="75000"/>
                    <a:lumOff val="25000"/>
                  </a:schemeClr>
                </a:solidFill>
                <a:latin typeface="Aino" panose="02000603040504020204" pitchFamily="50" charset="0"/>
              </a:rPr>
              <a:t>Sobivad: </a:t>
            </a:r>
          </a:p>
          <a:p>
            <a:pPr marL="457200" indent="-457200">
              <a:buAutoNum type="arabicParenR"/>
            </a:pPr>
            <a:r>
              <a:rPr lang="et-EE" sz="1600" b="1" dirty="0" smtClean="0">
                <a:solidFill>
                  <a:schemeClr val="tx1">
                    <a:lumMod val="75000"/>
                    <a:lumOff val="25000"/>
                  </a:schemeClr>
                </a:solidFill>
                <a:latin typeface="Aino" panose="02000603040504020204" pitchFamily="50" charset="0"/>
              </a:rPr>
              <a:t>(EL) nr </a:t>
            </a:r>
            <a:r>
              <a:rPr lang="et-EE" sz="1600" b="1" dirty="0">
                <a:solidFill>
                  <a:schemeClr val="tx1">
                    <a:lumMod val="75000"/>
                    <a:lumOff val="25000"/>
                  </a:schemeClr>
                </a:solidFill>
                <a:latin typeface="Aino" panose="02000603040504020204" pitchFamily="50" charset="0"/>
              </a:rPr>
              <a:t>651/2014 art </a:t>
            </a:r>
            <a:r>
              <a:rPr lang="et-EE" sz="1600" b="1" dirty="0" smtClean="0">
                <a:solidFill>
                  <a:schemeClr val="tx1">
                    <a:lumMod val="75000"/>
                    <a:lumOff val="25000"/>
                  </a:schemeClr>
                </a:solidFill>
                <a:latin typeface="Aino" panose="02000603040504020204" pitchFamily="50" charset="0"/>
              </a:rPr>
              <a:t>41 </a:t>
            </a:r>
          </a:p>
          <a:p>
            <a:r>
              <a:rPr lang="et-EE" sz="1600" dirty="0" smtClean="0">
                <a:solidFill>
                  <a:schemeClr val="tx1">
                    <a:lumMod val="75000"/>
                    <a:lumOff val="25000"/>
                  </a:schemeClr>
                </a:solidFill>
                <a:latin typeface="Aino" panose="02000603040504020204" pitchFamily="50" charset="0"/>
              </a:rPr>
              <a:t>Vt abikõlbliku kulu definitsiooni art 41 lg 6 (</a:t>
            </a:r>
            <a:r>
              <a:rPr lang="et-EE" sz="1600" u="sng" dirty="0" smtClean="0">
                <a:solidFill>
                  <a:schemeClr val="tx1">
                    <a:lumMod val="75000"/>
                    <a:lumOff val="25000"/>
                  </a:schemeClr>
                </a:solidFill>
                <a:latin typeface="Aino" panose="02000603040504020204" pitchFamily="50" charset="0"/>
              </a:rPr>
              <a:t>üksnes täiendavatest </a:t>
            </a:r>
            <a:r>
              <a:rPr lang="et-EE" sz="1600" dirty="0" smtClean="0">
                <a:solidFill>
                  <a:schemeClr val="tx1">
                    <a:lumMod val="75000"/>
                    <a:lumOff val="25000"/>
                  </a:schemeClr>
                </a:solidFill>
                <a:latin typeface="Aino" panose="02000603040504020204" pitchFamily="50" charset="0"/>
              </a:rPr>
              <a:t>kuludest 50% toetatakse)</a:t>
            </a:r>
          </a:p>
          <a:p>
            <a:endParaRPr lang="et-EE" sz="1600" dirty="0" smtClean="0">
              <a:solidFill>
                <a:schemeClr val="tx1">
                  <a:lumMod val="75000"/>
                  <a:lumOff val="25000"/>
                </a:schemeClr>
              </a:solidFill>
              <a:latin typeface="Aino" panose="02000603040504020204" pitchFamily="50" charset="0"/>
            </a:endParaRPr>
          </a:p>
          <a:p>
            <a:r>
              <a:rPr lang="et-EE" sz="1600" b="1" dirty="0" smtClean="0">
                <a:solidFill>
                  <a:schemeClr val="tx1">
                    <a:lumMod val="75000"/>
                    <a:lumOff val="25000"/>
                  </a:schemeClr>
                </a:solidFill>
                <a:latin typeface="Aino" panose="02000603040504020204" pitchFamily="50" charset="0"/>
              </a:rPr>
              <a:t>2) (EL) nr 651/2014 muudatuse </a:t>
            </a:r>
            <a:r>
              <a:rPr lang="et-EE" sz="1600" b="1" dirty="0" smtClean="0">
                <a:solidFill>
                  <a:srgbClr val="FF0000"/>
                </a:solidFill>
                <a:latin typeface="Aino" panose="02000603040504020204" pitchFamily="50" charset="0"/>
              </a:rPr>
              <a:t>eelnõu</a:t>
            </a:r>
            <a:r>
              <a:rPr lang="et-EE" sz="1600" b="1" dirty="0" smtClean="0">
                <a:solidFill>
                  <a:schemeClr val="tx1">
                    <a:lumMod val="75000"/>
                    <a:lumOff val="25000"/>
                  </a:schemeClr>
                </a:solidFill>
                <a:latin typeface="Aino" panose="02000603040504020204" pitchFamily="50" charset="0"/>
              </a:rPr>
              <a:t> art 41</a:t>
            </a:r>
          </a:p>
          <a:p>
            <a:r>
              <a:rPr lang="et-EE" sz="1600" dirty="0" smtClean="0">
                <a:solidFill>
                  <a:schemeClr val="tx1">
                    <a:lumMod val="75000"/>
                    <a:lumOff val="25000"/>
                  </a:schemeClr>
                </a:solidFill>
                <a:latin typeface="Aino" panose="02000603040504020204" pitchFamily="50" charset="0"/>
              </a:rPr>
              <a:t>Toetuse määr </a:t>
            </a:r>
            <a:r>
              <a:rPr lang="et-EE" sz="1600" u="sng" dirty="0" smtClean="0">
                <a:solidFill>
                  <a:schemeClr val="tx1">
                    <a:lumMod val="75000"/>
                    <a:lumOff val="25000"/>
                  </a:schemeClr>
                </a:solidFill>
                <a:latin typeface="Aino" panose="02000603040504020204" pitchFamily="50" charset="0"/>
              </a:rPr>
              <a:t>koguinvesteeringust </a:t>
            </a:r>
            <a:r>
              <a:rPr lang="et-EE" sz="1600" dirty="0" smtClean="0">
                <a:solidFill>
                  <a:schemeClr val="tx1">
                    <a:lumMod val="75000"/>
                    <a:lumOff val="25000"/>
                  </a:schemeClr>
                </a:solidFill>
                <a:latin typeface="Aino" panose="02000603040504020204" pitchFamily="50" charset="0"/>
              </a:rPr>
              <a:t>väike- ja keskmise suurusega ettevõtjale 50%, suurettevõtjale 45%</a:t>
            </a:r>
          </a:p>
          <a:p>
            <a:endParaRPr lang="et-EE" sz="1600" b="1" dirty="0">
              <a:solidFill>
                <a:schemeClr val="tx1">
                  <a:lumMod val="75000"/>
                  <a:lumOff val="25000"/>
                </a:schemeClr>
              </a:solidFill>
              <a:latin typeface="Aino" panose="02000603040504020204" pitchFamily="50" charset="0"/>
            </a:endParaRPr>
          </a:p>
          <a:p>
            <a:r>
              <a:rPr lang="et-EE" sz="1600" b="1" dirty="0" smtClean="0">
                <a:solidFill>
                  <a:schemeClr val="tx1">
                    <a:lumMod val="75000"/>
                    <a:lumOff val="25000"/>
                  </a:schemeClr>
                </a:solidFill>
                <a:latin typeface="Aino" panose="02000603040504020204" pitchFamily="50" charset="0"/>
              </a:rPr>
              <a:t>3) Ukraina kriisi ajutine </a:t>
            </a:r>
            <a:r>
              <a:rPr lang="et-EE" sz="1600" b="1" dirty="0" err="1" smtClean="0">
                <a:solidFill>
                  <a:schemeClr val="tx1">
                    <a:lumMod val="75000"/>
                    <a:lumOff val="25000"/>
                  </a:schemeClr>
                </a:solidFill>
                <a:latin typeface="Aino" panose="02000603040504020204" pitchFamily="50" charset="0"/>
              </a:rPr>
              <a:t>riigiabi</a:t>
            </a:r>
            <a:r>
              <a:rPr lang="et-EE" sz="1600" b="1" dirty="0" smtClean="0">
                <a:solidFill>
                  <a:schemeClr val="tx1">
                    <a:lumMod val="75000"/>
                    <a:lumOff val="25000"/>
                  </a:schemeClr>
                </a:solidFill>
                <a:latin typeface="Aino" panose="02000603040504020204" pitchFamily="50" charset="0"/>
              </a:rPr>
              <a:t> raamistik, peatükk 2.5 (punkt 70 h)</a:t>
            </a:r>
          </a:p>
          <a:p>
            <a:r>
              <a:rPr lang="et-EE" sz="1600" dirty="0" err="1" smtClean="0">
                <a:solidFill>
                  <a:schemeClr val="tx1">
                    <a:lumMod val="75000"/>
                    <a:lumOff val="25000"/>
                  </a:schemeClr>
                </a:solidFill>
                <a:latin typeface="Aino" panose="02000603040504020204" pitchFamily="50" charset="0"/>
              </a:rPr>
              <a:t>Nb</a:t>
            </a:r>
            <a:r>
              <a:rPr lang="et-EE" sz="1600" dirty="0" smtClean="0">
                <a:solidFill>
                  <a:schemeClr val="tx1">
                    <a:lumMod val="75000"/>
                    <a:lumOff val="25000"/>
                  </a:schemeClr>
                </a:solidFill>
                <a:latin typeface="Aino" panose="02000603040504020204" pitchFamily="50" charset="0"/>
              </a:rPr>
              <a:t>. Tootmisvõimsuse piirangud ja investeeringu valmimisaeg hiljemalt 30 kuu </a:t>
            </a:r>
            <a:r>
              <a:rPr lang="et-EE" sz="1600" dirty="0" smtClean="0">
                <a:solidFill>
                  <a:schemeClr val="tx1">
                    <a:lumMod val="75000"/>
                    <a:lumOff val="25000"/>
                  </a:schemeClr>
                </a:solidFill>
                <a:latin typeface="Aino" panose="02000603040504020204" pitchFamily="50" charset="0"/>
              </a:rPr>
              <a:t>jooksul toetuse määramise otsuse tegemisest </a:t>
            </a:r>
            <a:r>
              <a:rPr lang="et-EE" sz="1600" dirty="0" smtClean="0">
                <a:solidFill>
                  <a:schemeClr val="tx1">
                    <a:lumMod val="75000"/>
                    <a:lumOff val="25000"/>
                  </a:schemeClr>
                </a:solidFill>
                <a:latin typeface="Aino" panose="02000603040504020204" pitchFamily="50" charset="0"/>
              </a:rPr>
              <a:t>jm</a:t>
            </a:r>
          </a:p>
          <a:p>
            <a:endParaRPr lang="et-EE" sz="1600" dirty="0" smtClean="0">
              <a:solidFill>
                <a:schemeClr val="tx1">
                  <a:lumMod val="75000"/>
                  <a:lumOff val="25000"/>
                </a:schemeClr>
              </a:solidFill>
              <a:latin typeface="Aino" panose="02000603040504020204" pitchFamily="50" charset="0"/>
            </a:endParaRPr>
          </a:p>
          <a:p>
            <a:r>
              <a:rPr lang="et-EE" sz="1600" b="1" dirty="0" smtClean="0">
                <a:solidFill>
                  <a:schemeClr val="tx1">
                    <a:lumMod val="75000"/>
                    <a:lumOff val="25000"/>
                  </a:schemeClr>
                </a:solidFill>
                <a:latin typeface="Aino" panose="02000603040504020204" pitchFamily="50" charset="0"/>
              </a:rPr>
              <a:t>4) Põllumajandustootjatel</a:t>
            </a:r>
            <a:r>
              <a:rPr lang="et-EE" sz="1600" dirty="0" smtClean="0">
                <a:solidFill>
                  <a:schemeClr val="tx1">
                    <a:lumMod val="75000"/>
                    <a:lumOff val="25000"/>
                  </a:schemeClr>
                </a:solidFill>
                <a:latin typeface="Aino" panose="02000603040504020204" pitchFamily="50" charset="0"/>
              </a:rPr>
              <a:t> </a:t>
            </a:r>
            <a:r>
              <a:rPr lang="et-EE" sz="1600" dirty="0" err="1" smtClean="0">
                <a:solidFill>
                  <a:schemeClr val="tx1">
                    <a:lumMod val="75000"/>
                    <a:lumOff val="25000"/>
                  </a:schemeClr>
                </a:solidFill>
                <a:latin typeface="Aino" panose="02000603040504020204" pitchFamily="50" charset="0"/>
              </a:rPr>
              <a:t>enegiatootmisele</a:t>
            </a:r>
            <a:r>
              <a:rPr lang="et-EE" sz="1600" dirty="0" smtClean="0">
                <a:solidFill>
                  <a:schemeClr val="tx1">
                    <a:lumMod val="75000"/>
                    <a:lumOff val="25000"/>
                  </a:schemeClr>
                </a:solidFill>
                <a:latin typeface="Aino" panose="02000603040504020204" pitchFamily="50" charset="0"/>
              </a:rPr>
              <a:t> omatarbeks on oma reeglid (§ 4 lg 1 p 4)</a:t>
            </a:r>
          </a:p>
          <a:p>
            <a:pPr marL="171450" indent="-171450">
              <a:buFont typeface="Arial" panose="020B0604020202020204" pitchFamily="34" charset="0"/>
              <a:buChar char="•"/>
            </a:pPr>
            <a:endParaRPr lang="et-EE" sz="1600" dirty="0">
              <a:solidFill>
                <a:schemeClr val="tx1"/>
              </a:solidFill>
              <a:latin typeface="Aino" panose="02000603040504020204" pitchFamily="50" charset="0"/>
            </a:endParaRPr>
          </a:p>
          <a:p>
            <a:pPr marL="171450" indent="-171450">
              <a:buFont typeface="Arial" panose="020B0604020202020204" pitchFamily="34" charset="0"/>
              <a:buChar char="•"/>
            </a:pPr>
            <a:endParaRPr lang="et-EE" sz="1600" dirty="0">
              <a:solidFill>
                <a:schemeClr val="tx1"/>
              </a:solidFill>
              <a:latin typeface="Aino" panose="02000603040504020204" pitchFamily="50" charset="0"/>
            </a:endParaRPr>
          </a:p>
        </p:txBody>
      </p:sp>
    </p:spTree>
    <p:extLst>
      <p:ext uri="{BB962C8B-B14F-4D97-AF65-F5344CB8AC3E}">
        <p14:creationId xmlns:p14="http://schemas.microsoft.com/office/powerpoint/2010/main" val="3130224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437" y="287759"/>
            <a:ext cx="11161638" cy="1023105"/>
          </a:xfrm>
        </p:spPr>
        <p:txBody>
          <a:bodyPr/>
          <a:lstStyle/>
          <a:p>
            <a:r>
              <a:rPr lang="et-EE" sz="280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Taastuvenergiale</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sobivad EL </a:t>
            </a:r>
            <a:r>
              <a:rPr lang="et-EE" sz="2800" b="0" dirty="0" err="1">
                <a:solidFill>
                  <a:srgbClr val="0084D1"/>
                </a:solidFill>
                <a:latin typeface="Aino" panose="02000603040504020204" pitchFamily="50" charset="0"/>
                <a:ea typeface="Roboto Condensed" panose="02000000000000000000" pitchFamily="2" charset="0"/>
                <a:cs typeface="Roboto Condensed" panose="02000000000000000000" pitchFamily="2" charset="0"/>
              </a:rPr>
              <a:t>riigiabi</a:t>
            </a:r>
            <a:r>
              <a:rPr lang="et-EE" sz="2800" b="0" dirty="0">
                <a:solidFill>
                  <a:srgbClr val="0084D1"/>
                </a:solidFill>
                <a:latin typeface="Aino" panose="02000603040504020204" pitchFamily="50" charset="0"/>
                <a:ea typeface="Roboto Condensed" panose="02000000000000000000" pitchFamily="2" charset="0"/>
                <a:cs typeface="Roboto Condensed" panose="02000000000000000000" pitchFamily="2" charset="0"/>
              </a:rPr>
              <a:t> </a:t>
            </a:r>
            <a:r>
              <a:rPr lang="et-EE" sz="2800" b="0" dirty="0" smtClean="0">
                <a:solidFill>
                  <a:srgbClr val="0084D1"/>
                </a:solidFill>
                <a:latin typeface="Aino" panose="02000603040504020204" pitchFamily="50" charset="0"/>
                <a:ea typeface="Roboto Condensed" panose="02000000000000000000" pitchFamily="2" charset="0"/>
                <a:cs typeface="Roboto Condensed" panose="02000000000000000000" pitchFamily="2" charset="0"/>
              </a:rPr>
              <a:t>alused (2)</a:t>
            </a:r>
            <a:endParaRPr lang="et-EE" sz="2800" dirty="0"/>
          </a:p>
        </p:txBody>
      </p:sp>
      <p:sp>
        <p:nvSpPr>
          <p:cNvPr id="3" name="Content Placeholder 2"/>
          <p:cNvSpPr>
            <a:spLocks noGrp="1"/>
          </p:cNvSpPr>
          <p:nvPr>
            <p:ph idx="1"/>
          </p:nvPr>
        </p:nvSpPr>
        <p:spPr>
          <a:xfrm>
            <a:off x="360437" y="935831"/>
            <a:ext cx="11089232" cy="5472608"/>
          </a:xfrm>
        </p:spPr>
        <p:txBody>
          <a:bodyPr/>
          <a:lstStyle/>
          <a:p>
            <a:r>
              <a:rPr lang="et-EE" sz="1500" b="1" dirty="0" smtClean="0">
                <a:solidFill>
                  <a:schemeClr val="tx1"/>
                </a:solidFill>
                <a:latin typeface="Aino" panose="02000603040504020204" pitchFamily="50" charset="0"/>
              </a:rPr>
              <a:t>Kehtiva </a:t>
            </a:r>
            <a:r>
              <a:rPr lang="et-EE" sz="1500" dirty="0" smtClean="0">
                <a:solidFill>
                  <a:schemeClr val="tx1"/>
                </a:solidFill>
                <a:latin typeface="Aino" panose="02000603040504020204" pitchFamily="50" charset="0"/>
              </a:rPr>
              <a:t>määruse (EL) nr 651/2014 art 41.</a:t>
            </a:r>
          </a:p>
          <a:p>
            <a:endParaRPr lang="et-EE" sz="1500" dirty="0" smtClean="0">
              <a:latin typeface="Aino" panose="02000603040504020204" pitchFamily="50" charset="0"/>
            </a:endParaRPr>
          </a:p>
          <a:p>
            <a:r>
              <a:rPr lang="et-EE" sz="1500" dirty="0" smtClean="0">
                <a:latin typeface="Aino" panose="02000603040504020204" pitchFamily="50" charset="0"/>
              </a:rPr>
              <a:t>Abikõlblikud </a:t>
            </a:r>
            <a:r>
              <a:rPr lang="et-EE" sz="1500" dirty="0">
                <a:latin typeface="Aino" panose="02000603040504020204" pitchFamily="50" charset="0"/>
              </a:rPr>
              <a:t>on </a:t>
            </a:r>
            <a:r>
              <a:rPr lang="et-EE" sz="1500" b="1" u="sng" dirty="0">
                <a:latin typeface="Aino" panose="02000603040504020204" pitchFamily="50" charset="0"/>
              </a:rPr>
              <a:t>täiendavad investeerimiskulud</a:t>
            </a:r>
            <a:r>
              <a:rPr lang="et-EE" sz="1500" b="1" dirty="0">
                <a:latin typeface="Aino" panose="02000603040504020204" pitchFamily="50" charset="0"/>
              </a:rPr>
              <a:t>,</a:t>
            </a:r>
            <a:r>
              <a:rPr lang="et-EE" sz="1500" dirty="0">
                <a:latin typeface="Aino" panose="02000603040504020204" pitchFamily="50" charset="0"/>
              </a:rPr>
              <a:t> mis on vajalikud selleks, et edendada energia tootmist taastuvatest </a:t>
            </a:r>
            <a:r>
              <a:rPr lang="et-EE" sz="1500" dirty="0" smtClean="0">
                <a:latin typeface="Aino" panose="02000603040504020204" pitchFamily="50" charset="0"/>
              </a:rPr>
              <a:t>allikatest.</a:t>
            </a:r>
          </a:p>
          <a:p>
            <a:pPr marL="342900" indent="-342900">
              <a:buAutoNum type="alphaLcParenR"/>
            </a:pPr>
            <a:r>
              <a:rPr lang="et-EE" sz="1500" dirty="0" smtClean="0">
                <a:latin typeface="Aino" panose="02000603040504020204" pitchFamily="50" charset="0"/>
              </a:rPr>
              <a:t>kui </a:t>
            </a:r>
            <a:r>
              <a:rPr lang="et-EE" sz="1500" dirty="0">
                <a:latin typeface="Aino" panose="02000603040504020204" pitchFamily="50" charset="0"/>
              </a:rPr>
              <a:t>taastuvatest allikatest energia tootmisse tehtava investeeringu kulusid saab investeeringu kogukuludes määratleda </a:t>
            </a:r>
            <a:r>
              <a:rPr lang="et-EE" sz="1500" b="1" dirty="0">
                <a:latin typeface="Aino" panose="02000603040504020204" pitchFamily="50" charset="0"/>
              </a:rPr>
              <a:t>eraldiseisva investeeringuna </a:t>
            </a:r>
            <a:r>
              <a:rPr lang="et-EE" sz="1500" dirty="0">
                <a:latin typeface="Aino" panose="02000603040504020204" pitchFamily="50" charset="0"/>
              </a:rPr>
              <a:t>(nt olemasoleva käitise selgelt määratletava </a:t>
            </a:r>
            <a:r>
              <a:rPr lang="et-EE" sz="1500" dirty="0" smtClean="0">
                <a:latin typeface="Aino" panose="02000603040504020204" pitchFamily="50" charset="0"/>
              </a:rPr>
              <a:t>lisakomponendina</a:t>
            </a:r>
            <a:r>
              <a:rPr lang="et-EE" sz="1500" dirty="0">
                <a:latin typeface="Aino" panose="02000603040504020204" pitchFamily="50" charset="0"/>
              </a:rPr>
              <a:t>), on kõnealused taastuvatest allikatest toodetud energiaga seotud kulud </a:t>
            </a:r>
            <a:r>
              <a:rPr lang="et-EE" sz="1500" dirty="0" smtClean="0">
                <a:latin typeface="Aino" panose="02000603040504020204" pitchFamily="50" charset="0"/>
              </a:rPr>
              <a:t>abikõlblikud (art 41 lg 6 a)</a:t>
            </a:r>
          </a:p>
          <a:p>
            <a:pPr marL="342900" indent="-342900">
              <a:buFont typeface="Times New Roman" panose="02020603050405020304" pitchFamily="18" charset="0"/>
              <a:buAutoNum type="alphaLcParenR"/>
            </a:pPr>
            <a:r>
              <a:rPr lang="et-EE" sz="1500" dirty="0" smtClean="0">
                <a:latin typeface="Aino" panose="02000603040504020204" pitchFamily="50" charset="0"/>
              </a:rPr>
              <a:t>kui </a:t>
            </a:r>
            <a:r>
              <a:rPr lang="et-EE" sz="1500" dirty="0">
                <a:latin typeface="Aino" panose="02000603040504020204" pitchFamily="50" charset="0"/>
              </a:rPr>
              <a:t>taastuvatest allikatest energia tootmisse investeerimise kulud saab kindlaks teha, </a:t>
            </a:r>
            <a:r>
              <a:rPr lang="et-EE" sz="1500" b="1" dirty="0">
                <a:latin typeface="Aino" panose="02000603040504020204" pitchFamily="50" charset="0"/>
              </a:rPr>
              <a:t>viidates sarnasele, kuid vähem keskkonnasõbralikule investeeringule, </a:t>
            </a:r>
            <a:r>
              <a:rPr lang="et-EE" sz="1500" dirty="0">
                <a:latin typeface="Aino" panose="02000603040504020204" pitchFamily="50" charset="0"/>
              </a:rPr>
              <a:t>mida oleks olnud võimalik teha ilma abita, moodustab mõlema investeeringu </a:t>
            </a:r>
            <a:r>
              <a:rPr lang="et-EE" sz="1500" b="1" dirty="0">
                <a:latin typeface="Aino" panose="02000603040504020204" pitchFamily="50" charset="0"/>
              </a:rPr>
              <a:t>kulude vahe taastuvenergiaga seotud abikõlblikud </a:t>
            </a:r>
            <a:r>
              <a:rPr lang="et-EE" sz="1500" b="1" dirty="0" smtClean="0">
                <a:latin typeface="Aino" panose="02000603040504020204" pitchFamily="50" charset="0"/>
              </a:rPr>
              <a:t>kulud </a:t>
            </a:r>
            <a:r>
              <a:rPr lang="et-EE" sz="1500" dirty="0" smtClean="0">
                <a:latin typeface="Aino" panose="02000603040504020204" pitchFamily="50" charset="0"/>
              </a:rPr>
              <a:t>(</a:t>
            </a:r>
            <a:r>
              <a:rPr lang="et-EE" sz="1500" dirty="0">
                <a:latin typeface="Aino" panose="02000603040504020204" pitchFamily="50" charset="0"/>
              </a:rPr>
              <a:t>art </a:t>
            </a:r>
            <a:r>
              <a:rPr lang="et-EE" sz="1500" dirty="0" smtClean="0">
                <a:latin typeface="Aino" panose="02000603040504020204" pitchFamily="50" charset="0"/>
              </a:rPr>
              <a:t>41 </a:t>
            </a:r>
            <a:r>
              <a:rPr lang="et-EE" sz="1500" dirty="0">
                <a:latin typeface="Aino" panose="02000603040504020204" pitchFamily="50" charset="0"/>
              </a:rPr>
              <a:t>lg 6 </a:t>
            </a:r>
            <a:r>
              <a:rPr lang="et-EE" sz="1500" dirty="0" smtClean="0">
                <a:latin typeface="Aino" panose="02000603040504020204" pitchFamily="50" charset="0"/>
              </a:rPr>
              <a:t>b)</a:t>
            </a:r>
            <a:endParaRPr lang="et-EE" sz="1500" dirty="0">
              <a:latin typeface="Aino" panose="02000603040504020204" pitchFamily="50" charset="0"/>
            </a:endParaRPr>
          </a:p>
          <a:p>
            <a:pPr marL="342900" indent="-342900">
              <a:buFont typeface="Times New Roman" panose="02020603050405020304" pitchFamily="18" charset="0"/>
              <a:buAutoNum type="alphaLcParenR"/>
            </a:pPr>
            <a:r>
              <a:rPr lang="et-EE" sz="1500" dirty="0" smtClean="0">
                <a:latin typeface="Aino" panose="02000603040504020204" pitchFamily="50" charset="0"/>
              </a:rPr>
              <a:t>teatavate </a:t>
            </a:r>
            <a:r>
              <a:rPr lang="et-EE" sz="1500" dirty="0">
                <a:latin typeface="Aino" panose="02000603040504020204" pitchFamily="50" charset="0"/>
              </a:rPr>
              <a:t>väikeste käitiste puhul, kui vähem keskkonnasõbralikku investeeringut ei ole võimalik kindlaks teha, kuna piiratud suurusega käitisi ei eksisteeri, on abikõlblikud keskkonnakaitse parandamiseks tehtud investeeringu </a:t>
            </a:r>
            <a:r>
              <a:rPr lang="et-EE" sz="1500" b="1" dirty="0" smtClean="0">
                <a:latin typeface="Aino" panose="02000603040504020204" pitchFamily="50" charset="0"/>
              </a:rPr>
              <a:t>kogukulud </a:t>
            </a:r>
            <a:r>
              <a:rPr lang="et-EE" sz="1500" dirty="0">
                <a:latin typeface="Aino" panose="02000603040504020204" pitchFamily="50" charset="0"/>
              </a:rPr>
              <a:t>(art </a:t>
            </a:r>
            <a:r>
              <a:rPr lang="et-EE" sz="1500" dirty="0" smtClean="0">
                <a:latin typeface="Aino" panose="02000603040504020204" pitchFamily="50" charset="0"/>
              </a:rPr>
              <a:t>41 </a:t>
            </a:r>
            <a:r>
              <a:rPr lang="et-EE" sz="1500" dirty="0">
                <a:latin typeface="Aino" panose="02000603040504020204" pitchFamily="50" charset="0"/>
              </a:rPr>
              <a:t>lg </a:t>
            </a:r>
            <a:r>
              <a:rPr lang="et-EE" sz="1500" dirty="0" smtClean="0">
                <a:latin typeface="Aino" panose="02000603040504020204" pitchFamily="50" charset="0"/>
              </a:rPr>
              <a:t>6 c)</a:t>
            </a:r>
          </a:p>
          <a:p>
            <a:pPr marL="342900" indent="-342900">
              <a:buFont typeface="Times New Roman" panose="02020603050405020304" pitchFamily="18" charset="0"/>
              <a:buAutoNum type="alphaLcParenR"/>
            </a:pPr>
            <a:endParaRPr lang="et-EE" sz="1500" dirty="0">
              <a:latin typeface="Aino" panose="02000603040504020204" pitchFamily="50" charset="0"/>
            </a:endParaRPr>
          </a:p>
          <a:p>
            <a:r>
              <a:rPr lang="et-EE" sz="1500" dirty="0" smtClean="0">
                <a:latin typeface="Aino" panose="02000603040504020204" pitchFamily="50" charset="0"/>
              </a:rPr>
              <a:t>a ja b puhul toetuse määr 50% </a:t>
            </a:r>
            <a:r>
              <a:rPr lang="et-EE" sz="1500" b="1" dirty="0" smtClean="0">
                <a:latin typeface="Aino" panose="02000603040504020204" pitchFamily="50" charset="0"/>
              </a:rPr>
              <a:t>abikõlblikest </a:t>
            </a:r>
            <a:r>
              <a:rPr lang="et-EE" sz="1500" dirty="0" smtClean="0">
                <a:latin typeface="Aino" panose="02000603040504020204" pitchFamily="50" charset="0"/>
              </a:rPr>
              <a:t>kuludest (art 41 lg 8-9 koos § 10 lõikega 1)</a:t>
            </a:r>
          </a:p>
          <a:p>
            <a:r>
              <a:rPr lang="et-EE" sz="1500" dirty="0" smtClean="0">
                <a:latin typeface="Aino" panose="02000603040504020204" pitchFamily="50" charset="0"/>
              </a:rPr>
              <a:t>c puhul toetuse määr 35% </a:t>
            </a:r>
            <a:r>
              <a:rPr lang="et-EE" sz="1500" b="1" dirty="0">
                <a:latin typeface="Aino" panose="02000603040504020204" pitchFamily="50" charset="0"/>
              </a:rPr>
              <a:t>abikõlblikest </a:t>
            </a:r>
            <a:r>
              <a:rPr lang="et-EE" sz="1500" b="1" dirty="0" smtClean="0">
                <a:latin typeface="Aino" panose="02000603040504020204" pitchFamily="50" charset="0"/>
              </a:rPr>
              <a:t>kuludest </a:t>
            </a:r>
            <a:r>
              <a:rPr lang="et-EE" sz="1500" dirty="0">
                <a:latin typeface="Aino" panose="02000603040504020204" pitchFamily="50" charset="0"/>
              </a:rPr>
              <a:t>(art 41 lg 8-9 koos § 10 lõikega 1)</a:t>
            </a:r>
          </a:p>
          <a:p>
            <a:endParaRPr lang="et-EE" sz="1500" u="sng" dirty="0">
              <a:latin typeface="Aino" panose="02000603040504020204" pitchFamily="50" charset="0"/>
            </a:endParaRPr>
          </a:p>
          <a:p>
            <a:endParaRPr lang="et-EE" sz="1500" dirty="0">
              <a:latin typeface="Aino" panose="02000603040504020204" pitchFamily="50" charset="0"/>
            </a:endParaRPr>
          </a:p>
          <a:p>
            <a:pPr marL="342900" indent="-342900">
              <a:buAutoNum type="alphaLcParenR"/>
            </a:pPr>
            <a:endParaRPr lang="et-EE" sz="1500" u="sng" dirty="0">
              <a:solidFill>
                <a:schemeClr val="tx1"/>
              </a:solidFill>
              <a:latin typeface="Aino" panose="02000603040504020204" pitchFamily="50" charset="0"/>
            </a:endParaRPr>
          </a:p>
          <a:p>
            <a:endParaRPr lang="et-EE" sz="1500" dirty="0" smtClean="0">
              <a:solidFill>
                <a:schemeClr val="tx1"/>
              </a:solidFill>
              <a:latin typeface="Aino" panose="02000603040504020204" pitchFamily="50" charset="0"/>
            </a:endParaRPr>
          </a:p>
          <a:p>
            <a:pPr marL="171450" indent="-171450">
              <a:buFont typeface="Arial" panose="020B0604020202020204" pitchFamily="34" charset="0"/>
              <a:buChar char="•"/>
            </a:pPr>
            <a:endParaRPr lang="et-EE" sz="1500" dirty="0">
              <a:solidFill>
                <a:schemeClr val="tx1"/>
              </a:solidFill>
              <a:latin typeface="Aino" panose="02000603040504020204" pitchFamily="50" charset="0"/>
            </a:endParaRPr>
          </a:p>
          <a:p>
            <a:pPr marL="171450" indent="-171450">
              <a:buFont typeface="Arial" panose="020B0604020202020204" pitchFamily="34" charset="0"/>
              <a:buChar char="•"/>
            </a:pPr>
            <a:endParaRPr lang="et-EE" sz="1500" dirty="0">
              <a:solidFill>
                <a:schemeClr val="tx1"/>
              </a:solidFill>
              <a:latin typeface="Aino" panose="02000603040504020204" pitchFamily="50" charset="0"/>
            </a:endParaRPr>
          </a:p>
        </p:txBody>
      </p:sp>
    </p:spTree>
    <p:extLst>
      <p:ext uri="{BB962C8B-B14F-4D97-AF65-F5344CB8AC3E}">
        <p14:creationId xmlns:p14="http://schemas.microsoft.com/office/powerpoint/2010/main" val="4231760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aidipõhi-eu2017-MeM-laiformaat">
  <a:themeElements>
    <a:clrScheme name="Valitsusstiil">
      <a:dk1>
        <a:sysClr val="windowText" lastClr="000000"/>
      </a:dk1>
      <a:lt1>
        <a:sysClr val="window" lastClr="FFFFFF"/>
      </a:lt1>
      <a:dk2>
        <a:srgbClr val="006EB5"/>
      </a:dk2>
      <a:lt2>
        <a:srgbClr val="E7E6E6"/>
      </a:lt2>
      <a:accent1>
        <a:srgbClr val="006EB5"/>
      </a:accent1>
      <a:accent2>
        <a:srgbClr val="F0A321"/>
      </a:accent2>
      <a:accent3>
        <a:srgbClr val="003087"/>
      </a:accent3>
      <a:accent4>
        <a:srgbClr val="90C8E8"/>
      </a:accent4>
      <a:accent5>
        <a:srgbClr val="BA432A"/>
      </a:accent5>
      <a:accent6>
        <a:srgbClr val="81D4AF"/>
      </a:accent6>
      <a:hlink>
        <a:srgbClr val="97999B"/>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laidipõhi-eu2017-MeM-laiformaat.potx" id="{471F8A49-AABA-432B-ABC4-90AF3DDBA322}" vid="{073C9349-CFC8-4B64-AD5E-76456E666C5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laidipõhi-eu2017-MeM-laiformaat.potx" id="{471F8A49-AABA-432B-ABC4-90AF3DDBA322}" vid="{E3ADC9F1-2F21-4320-B23F-E8A92214250F}"/>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717F0CC9B891B44A808D6525EA705D9" ma:contentTypeVersion="0" ma:contentTypeDescription="Loo uus dokument" ma:contentTypeScope="" ma:versionID="9026ef8342ca18ccf27aa952237aecb9">
  <xsd:schema xmlns:xsd="http://www.w3.org/2001/XMLSchema" xmlns:xs="http://www.w3.org/2001/XMLSchema" xmlns:p="http://schemas.microsoft.com/office/2006/metadata/properties" targetNamespace="http://schemas.microsoft.com/office/2006/metadata/properties" ma:root="true" ma:fieldsID="75284b4047f4cf5347f2f816b293bb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53FE28-C686-48B0-BF8C-BE51CCB3D0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E6C7B60-A1DA-46C2-AB0B-0FF0AD5E2A13}">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D282D52-6B75-4ADA-9FE8-3A52D237A1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slaidipõhi-MeM-laiformaat (1)</Template>
  <TotalTime>0</TotalTime>
  <Words>2020</Words>
  <Application>Microsoft Office PowerPoint</Application>
  <PresentationFormat>Custom</PresentationFormat>
  <Paragraphs>198</Paragraphs>
  <Slides>20</Slides>
  <Notes>17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Microsoft YaHei</vt:lpstr>
      <vt:lpstr>Aino</vt:lpstr>
      <vt:lpstr>Arial</vt:lpstr>
      <vt:lpstr>Arial Unicode MS</vt:lpstr>
      <vt:lpstr>Calibri</vt:lpstr>
      <vt:lpstr>Roboto Condensed</vt:lpstr>
      <vt:lpstr>Times New Roman</vt:lpstr>
      <vt:lpstr>slaidipõhi-eu2017-MeM-laiformaat</vt:lpstr>
      <vt:lpstr>Custom Design</vt:lpstr>
      <vt:lpstr>EL riigiabi reeglid  bioressursside investeeringutoetuses </vt:lpstr>
      <vt:lpstr>Täna räägime </vt:lpstr>
      <vt:lpstr>§ 4 Riigiabi - miks nii palju viiteid…? </vt:lpstr>
      <vt:lpstr>Kust ma tean, millist EL riigiabi määrust valida? </vt:lpstr>
      <vt:lpstr>Kas EL riigiabi reeglid mõjutavad toetuse määra?</vt:lpstr>
      <vt:lpstr>PowerPoint Presentation</vt:lpstr>
      <vt:lpstr>Regionaalabi – määrus (EL) nr 651/2014 art 13-14 </vt:lpstr>
      <vt:lpstr>Taastuvenergiale sobivad EL riigiabi alused (1)</vt:lpstr>
      <vt:lpstr>Taastuvenergiale sobivad EL riigiabi alused (2)</vt:lpstr>
      <vt:lpstr>Taastuvenergiale sobivad EL riigiabi alused (3)</vt:lpstr>
      <vt:lpstr>Taastuvenergiale sobivad EL riigiabi alused (4)</vt:lpstr>
      <vt:lpstr>Ettevõtjatele teadus- ja arendusabi – määrus (EL) nr 651/2014 art 25</vt:lpstr>
      <vt:lpstr>Teadus-arendusasutusele abi – määrus (EL) nr 651/2014 art 26</vt:lpstr>
      <vt:lpstr>VKE innovatsiooniks antav abi – määrus (EL) nr 651/2014 art 28</vt:lpstr>
      <vt:lpstr>Põllumajandustootjatele sobivad riigiabi alused  </vt:lpstr>
      <vt:lpstr>Metsandusele sobivad riigiabi alused </vt:lpstr>
      <vt:lpstr>Millal kohalduvad EL vähese tähtsusega abi määrused?</vt:lpstr>
      <vt:lpstr>Kumuleerumine </vt:lpstr>
      <vt:lpstr>Kokkuvõte</vt:lpstr>
      <vt:lpstr>Küsimused: info@pria.ee   Aitäh!</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2021-11-17T08:25:24Z</dcterms:created>
  <dcterms:modified xsi:type="dcterms:W3CDTF">2022-11-17T12:32:38Z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0x0101007717F0CC9B891B44A808D6525EA705D9</vt:lpwstr>
  </property>
</Properties>
</file>