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handoutMasterIdLst>
    <p:handoutMasterId r:id="rId27"/>
  </p:handoutMasterIdLst>
  <p:sldIdLst>
    <p:sldId id="335" r:id="rId6"/>
    <p:sldId id="399" r:id="rId7"/>
    <p:sldId id="400" r:id="rId8"/>
    <p:sldId id="440" r:id="rId9"/>
    <p:sldId id="441" r:id="rId10"/>
    <p:sldId id="411" r:id="rId11"/>
    <p:sldId id="338" r:id="rId12"/>
    <p:sldId id="378" r:id="rId13"/>
    <p:sldId id="445" r:id="rId14"/>
    <p:sldId id="455" r:id="rId15"/>
    <p:sldId id="402" r:id="rId16"/>
    <p:sldId id="442" r:id="rId17"/>
    <p:sldId id="447" r:id="rId18"/>
    <p:sldId id="448" r:id="rId19"/>
    <p:sldId id="451" r:id="rId20"/>
    <p:sldId id="450" r:id="rId21"/>
    <p:sldId id="452" r:id="rId22"/>
    <p:sldId id="453" r:id="rId23"/>
    <p:sldId id="446" r:id="rId24"/>
    <p:sldId id="449" r:id="rId25"/>
    <p:sldId id="377" r:id="rId26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AFCC"/>
    <a:srgbClr val="4E7BBF"/>
    <a:srgbClr val="A363A3"/>
    <a:srgbClr val="9CBF4C"/>
    <a:srgbClr val="007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3" autoAdjust="0"/>
    <p:restoredTop sz="94651" autoAdjust="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330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8834DA-398C-4EFD-8C4A-B6B80B1C52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A3DEFA-FC83-488D-9509-3682EF9C49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08941-2C94-405E-B1B8-5FB7C13C2296}" type="datetimeFigureOut">
              <a:rPr lang="et-EE" smtClean="0"/>
              <a:t>18.05.2023</a:t>
            </a:fld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77DE08-DD99-44A7-979A-F1973EBC83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30A2C-84F0-4292-BDC4-283B08A41B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ADA2-A427-4283-ABB8-4320E18954F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01077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037F7EB-9CAB-4987-B83E-802FBA7B3A5C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CADE9A-44F9-4439-B5A5-DD5FD70F42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0613" y="366713"/>
            <a:ext cx="8850774" cy="3107111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topic,</a:t>
            </a:r>
            <a:br>
              <a:rPr lang="en-US" dirty="0"/>
            </a:br>
            <a:r>
              <a:rPr lang="en-US" dirty="0"/>
              <a:t>lorem ipsum dolor sit</a:t>
            </a:r>
            <a:endParaRPr lang="et-EE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4BB3987-49DA-48FE-8D0F-565004A718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78329" y="3962400"/>
            <a:ext cx="8843058" cy="60647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t-EE" sz="2600" dirty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5990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_0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6A91-55D5-4DFF-9098-DF59133D2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365125"/>
            <a:ext cx="11050587" cy="1096963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Sed ac tempor libero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9AD34E-3962-4E41-860A-8735745BD7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2" y="6176963"/>
            <a:ext cx="5526088" cy="31591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Presentation topic | Subtopic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43FD4AE-B756-4883-B747-CEEA307266DC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bg1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FC396-8ECA-494C-96CD-33570F8F4F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9913" y="1462088"/>
            <a:ext cx="11050587" cy="4714875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158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ulle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6A91-55D5-4DFF-9098-DF59133D2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365125"/>
            <a:ext cx="11050587" cy="1096963"/>
          </a:xfr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et-EE" dirty="0"/>
              <a:t>Sed ac tempor libero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9AD34E-3962-4E41-860A-8735745BD7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2" y="6176963"/>
            <a:ext cx="5526088" cy="31591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t-EE" dirty="0"/>
              <a:t>Presentation topic | Subtopic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43FD4AE-B756-4883-B747-CEEA307266DC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DAEA00-477A-4B6A-8130-275347C3AB0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9913" y="1462088"/>
            <a:ext cx="11050587" cy="4714875"/>
          </a:xfrm>
        </p:spPr>
        <p:txBody>
          <a:bodyPr anchor="ctr" anchorCtr="0"/>
          <a:lstStyle>
            <a:lvl1pPr>
              <a:defRPr sz="26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0392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&amp;Imag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245C87-993B-4E16-9C0B-7B05905F8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913" y="370391"/>
            <a:ext cx="5541518" cy="172462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et-EE" dirty="0"/>
              <a:t>Vulputate</a:t>
            </a:r>
            <a:br>
              <a:rPr lang="et-EE" dirty="0"/>
            </a:br>
            <a:r>
              <a:rPr lang="et-EE" dirty="0"/>
              <a:t>felis de magna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E3BD4C4-B3E4-4C90-8329-BF8758D22B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2393950"/>
            <a:ext cx="5527675" cy="3462840"/>
          </a:xfrm>
        </p:spPr>
        <p:txBody>
          <a:bodyPr anchor="ctr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Vestibulum ac eros </a:t>
            </a:r>
            <a:r>
              <a:rPr lang="en-US" dirty="0" err="1"/>
              <a:t>lacus</a:t>
            </a:r>
            <a:r>
              <a:rPr lang="en-US" dirty="0"/>
              <a:t>. Nam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Donec a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Nam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et </a:t>
            </a:r>
            <a:r>
              <a:rPr lang="en-US" dirty="0" err="1"/>
              <a:t>laoreet</a:t>
            </a:r>
            <a:r>
              <a:rPr lang="en-US" dirty="0"/>
              <a:t> libero </a:t>
            </a:r>
            <a:r>
              <a:rPr lang="en-US" dirty="0" err="1"/>
              <a:t>dignissim</a:t>
            </a:r>
            <a:r>
              <a:rPr lang="en-US" dirty="0"/>
              <a:t> vitae. </a:t>
            </a:r>
            <a:endParaRPr lang="et-EE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C91FF20-4051-4C7C-A2AE-6488355BAA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3" y="6176963"/>
            <a:ext cx="5541518" cy="3127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t-EE" dirty="0"/>
              <a:t>Presentation topic | Longer subtopic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99DEC-0E1C-4D09-8D65-F58692C2E5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64325" y="0"/>
            <a:ext cx="5527675" cy="6858000"/>
          </a:xfrm>
          <a:solidFill>
            <a:schemeClr val="tx2"/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3B9D9EC-C4D6-4804-9A23-1FCA5FC249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19964" y="6176963"/>
            <a:ext cx="1400535" cy="36646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93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&amp;Image_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245C87-993B-4E16-9C0B-7B05905F8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913" y="370391"/>
            <a:ext cx="5541518" cy="172462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Vulputate</a:t>
            </a:r>
            <a:br>
              <a:rPr lang="et-EE" dirty="0"/>
            </a:br>
            <a:r>
              <a:rPr lang="et-EE" dirty="0"/>
              <a:t>felis de magna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E3BD4C4-B3E4-4C90-8329-BF8758D22B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2393950"/>
            <a:ext cx="5527675" cy="346284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Vestibulum ac eros </a:t>
            </a:r>
            <a:r>
              <a:rPr lang="en-US" dirty="0" err="1"/>
              <a:t>lacus</a:t>
            </a:r>
            <a:r>
              <a:rPr lang="en-US" dirty="0"/>
              <a:t>. Nam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Donec a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Nam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et </a:t>
            </a:r>
            <a:r>
              <a:rPr lang="en-US" dirty="0" err="1"/>
              <a:t>laoreet</a:t>
            </a:r>
            <a:r>
              <a:rPr lang="en-US" dirty="0"/>
              <a:t> libero </a:t>
            </a:r>
            <a:r>
              <a:rPr lang="en-US" dirty="0" err="1"/>
              <a:t>dignissim</a:t>
            </a:r>
            <a:r>
              <a:rPr lang="en-US" dirty="0"/>
              <a:t> vitae. </a:t>
            </a:r>
            <a:endParaRPr lang="et-EE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C91FF20-4051-4C7C-A2AE-6488355BAA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3" y="6176963"/>
            <a:ext cx="5541518" cy="3127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Presentation topic | Longer subtopic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99DEC-0E1C-4D09-8D65-F58692C2E5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64325" y="0"/>
            <a:ext cx="5527675" cy="6858000"/>
          </a:xfrm>
          <a:solidFill>
            <a:schemeClr val="tx2"/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3B9D9EC-C4D6-4804-9A23-1FCA5FC249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19964" y="6176963"/>
            <a:ext cx="1400535" cy="36646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9620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&amp;Imag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245C87-993B-4E16-9C0B-7B05905F8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913" y="370391"/>
            <a:ext cx="5541518" cy="172462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t-EE" dirty="0"/>
              <a:t>Vulputate</a:t>
            </a:r>
            <a:br>
              <a:rPr lang="et-EE" dirty="0"/>
            </a:br>
            <a:r>
              <a:rPr lang="et-EE" dirty="0"/>
              <a:t>felis de magna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E3BD4C4-B3E4-4C90-8329-BF8758D22B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2393950"/>
            <a:ext cx="5527675" cy="3462840"/>
          </a:xfrm>
        </p:spPr>
        <p:txBody>
          <a:bodyPr anchor="ctr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Vestibulum ac eros </a:t>
            </a:r>
            <a:r>
              <a:rPr lang="en-US" dirty="0" err="1"/>
              <a:t>lacus</a:t>
            </a:r>
            <a:r>
              <a:rPr lang="en-US" dirty="0"/>
              <a:t>. Nam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Donec a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Nam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et </a:t>
            </a:r>
            <a:r>
              <a:rPr lang="en-US" dirty="0" err="1"/>
              <a:t>laoreet</a:t>
            </a:r>
            <a:r>
              <a:rPr lang="en-US" dirty="0"/>
              <a:t> libero </a:t>
            </a:r>
            <a:r>
              <a:rPr lang="en-US" dirty="0" err="1"/>
              <a:t>dignissim</a:t>
            </a:r>
            <a:r>
              <a:rPr lang="en-US" dirty="0"/>
              <a:t> vitae. </a:t>
            </a:r>
            <a:endParaRPr lang="et-EE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C91FF20-4051-4C7C-A2AE-6488355BAA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3" y="6176963"/>
            <a:ext cx="5541518" cy="3127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t-EE" dirty="0"/>
              <a:t>Presentation topic | Longer subtopic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99DEC-0E1C-4D09-8D65-F58692C2E5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64325" y="0"/>
            <a:ext cx="5527675" cy="6858000"/>
          </a:xfrm>
          <a:solidFill>
            <a:schemeClr val="tx2"/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3B9D9EC-C4D6-4804-9A23-1FCA5FC249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19964" y="6176963"/>
            <a:ext cx="1400535" cy="36646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6610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&amp;Image_0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245C87-993B-4E16-9C0B-7B05905F8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913" y="370391"/>
            <a:ext cx="5541518" cy="172462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Vulputate</a:t>
            </a:r>
            <a:br>
              <a:rPr lang="et-EE" dirty="0"/>
            </a:br>
            <a:r>
              <a:rPr lang="et-EE" dirty="0"/>
              <a:t>felis de magna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E3BD4C4-B3E4-4C90-8329-BF8758D22B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2393950"/>
            <a:ext cx="5527675" cy="346284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Vestibulum ac eros </a:t>
            </a:r>
            <a:r>
              <a:rPr lang="en-US" dirty="0" err="1"/>
              <a:t>lacus</a:t>
            </a:r>
            <a:r>
              <a:rPr lang="en-US" dirty="0"/>
              <a:t>. Nam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Donec a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Nam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et </a:t>
            </a:r>
            <a:r>
              <a:rPr lang="en-US" dirty="0" err="1"/>
              <a:t>laoreet</a:t>
            </a:r>
            <a:r>
              <a:rPr lang="en-US" dirty="0"/>
              <a:t> libero </a:t>
            </a:r>
            <a:r>
              <a:rPr lang="en-US" dirty="0" err="1"/>
              <a:t>dignissim</a:t>
            </a:r>
            <a:r>
              <a:rPr lang="en-US" dirty="0"/>
              <a:t> vitae. </a:t>
            </a:r>
            <a:endParaRPr lang="et-EE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C91FF20-4051-4C7C-A2AE-6488355BAA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3" y="6176963"/>
            <a:ext cx="5541518" cy="3127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Presentation topic | Longer subtopic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99DEC-0E1C-4D09-8D65-F58692C2E5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64325" y="0"/>
            <a:ext cx="5527675" cy="6858000"/>
          </a:xfrm>
          <a:solidFill>
            <a:schemeClr val="tx2"/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3B9D9EC-C4D6-4804-9A23-1FCA5FC249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19964" y="6176963"/>
            <a:ext cx="1400535" cy="36646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0614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&amp;Image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4657484-2AF8-4900-87CA-159362A14A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2" y="6176963"/>
            <a:ext cx="5526087" cy="3127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t-EE" dirty="0"/>
              <a:t>Presentation topic | Subtopic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DAEDC0F-ADB3-4C65-9FE0-9B01E0F9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9911" y="1944615"/>
            <a:ext cx="5541963" cy="391217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Vestibulum ac eros </a:t>
            </a:r>
            <a:r>
              <a:rPr lang="en-US" dirty="0" err="1"/>
              <a:t>lacus</a:t>
            </a:r>
            <a:r>
              <a:rPr lang="en-US" dirty="0"/>
              <a:t>. Nam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Donec a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Nam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et </a:t>
            </a:r>
            <a:r>
              <a:rPr lang="en-US" dirty="0" err="1"/>
              <a:t>laoreet</a:t>
            </a:r>
            <a:r>
              <a:rPr lang="en-US" dirty="0"/>
              <a:t> libero </a:t>
            </a:r>
            <a:r>
              <a:rPr lang="en-US" dirty="0" err="1"/>
              <a:t>dignissim</a:t>
            </a:r>
            <a:r>
              <a:rPr lang="en-US" dirty="0"/>
              <a:t> vitae. </a:t>
            </a:r>
            <a:endParaRPr lang="et-EE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B2FEC2B-DEF8-44C0-9B9C-39CA2DCB37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913" y="370391"/>
            <a:ext cx="5541518" cy="1724627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et-EE" sz="4800" dirty="0"/>
              <a:t>Nam lacus elit, donec a facilis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D4CED3F-8713-4202-AF45-BC287C5DAC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86094" y="2"/>
            <a:ext cx="5505906" cy="5578995"/>
          </a:xfrm>
          <a:custGeom>
            <a:avLst/>
            <a:gdLst>
              <a:gd name="connsiteX0" fmla="*/ 6356 w 5505906"/>
              <a:gd name="connsiteY0" fmla="*/ 0 h 5578995"/>
              <a:gd name="connsiteX1" fmla="*/ 5505906 w 5505906"/>
              <a:gd name="connsiteY1" fmla="*/ 0 h 5578995"/>
              <a:gd name="connsiteX2" fmla="*/ 5505906 w 5505906"/>
              <a:gd name="connsiteY2" fmla="*/ 5573276 h 5578995"/>
              <a:gd name="connsiteX3" fmla="*/ 5203430 w 5505906"/>
              <a:gd name="connsiteY3" fmla="*/ 5578995 h 5578995"/>
              <a:gd name="connsiteX4" fmla="*/ 5203330 w 5505906"/>
              <a:gd name="connsiteY4" fmla="*/ 5578995 h 5578995"/>
              <a:gd name="connsiteX5" fmla="*/ 4857581 w 5505906"/>
              <a:gd name="connsiteY5" fmla="*/ 5571622 h 5578995"/>
              <a:gd name="connsiteX6" fmla="*/ 0 w 5505906"/>
              <a:gd name="connsiteY6" fmla="*/ 311427 h 5578995"/>
              <a:gd name="connsiteX7" fmla="*/ 6356 w 5505906"/>
              <a:gd name="connsiteY7" fmla="*/ 0 h 557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906" h="5578995">
                <a:moveTo>
                  <a:pt x="6356" y="0"/>
                </a:moveTo>
                <a:lnTo>
                  <a:pt x="5505906" y="0"/>
                </a:lnTo>
                <a:lnTo>
                  <a:pt x="5505906" y="5573276"/>
                </a:lnTo>
                <a:lnTo>
                  <a:pt x="5203430" y="5578995"/>
                </a:lnTo>
                <a:lnTo>
                  <a:pt x="5203330" y="5578995"/>
                </a:lnTo>
                <a:lnTo>
                  <a:pt x="4857581" y="5571622"/>
                </a:lnTo>
                <a:cubicBezTo>
                  <a:pt x="1353972" y="5419965"/>
                  <a:pt x="0" y="2952184"/>
                  <a:pt x="0" y="311427"/>
                </a:cubicBezTo>
                <a:cubicBezTo>
                  <a:pt x="0" y="207194"/>
                  <a:pt x="1907" y="102961"/>
                  <a:pt x="6356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EF75B54-6BFD-41F7-A7EE-C04E3AF316A8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93100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opic_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4657484-2AF8-4900-87CA-159362A14A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2" y="6176963"/>
            <a:ext cx="9322641" cy="3127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t-EE" dirty="0"/>
              <a:t>Presentation topic | Subtopic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DAEDC0F-ADB3-4C65-9FE0-9B01E0F9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9911" y="1944615"/>
            <a:ext cx="5541963" cy="391217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Vestibulum ac eros </a:t>
            </a:r>
            <a:r>
              <a:rPr lang="en-US" dirty="0" err="1"/>
              <a:t>lacus</a:t>
            </a:r>
            <a:r>
              <a:rPr lang="en-US" dirty="0"/>
              <a:t>. Nam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Donec a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Nam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et </a:t>
            </a:r>
            <a:r>
              <a:rPr lang="en-US" dirty="0" err="1"/>
              <a:t>laoreet</a:t>
            </a:r>
            <a:r>
              <a:rPr lang="en-US" dirty="0"/>
              <a:t> libero </a:t>
            </a:r>
            <a:r>
              <a:rPr lang="en-US" dirty="0" err="1"/>
              <a:t>dignissim</a:t>
            </a:r>
            <a:r>
              <a:rPr lang="en-US" dirty="0"/>
              <a:t> vitae. </a:t>
            </a:r>
            <a:endParaRPr lang="et-EE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B2FEC2B-DEF8-44C0-9B9C-39CA2DCB37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913" y="370391"/>
            <a:ext cx="5541518" cy="1724627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et-EE" sz="4800" dirty="0"/>
              <a:t>Nam lacus elit, donec a facilis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EF75B54-6BFD-41F7-A7EE-C04E3AF316A8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7F56B66D-3BFD-4300-94E1-6FA2F16C146C}"/>
              </a:ext>
            </a:extLst>
          </p:cNvPr>
          <p:cNvSpPr/>
          <p:nvPr userDrawn="1"/>
        </p:nvSpPr>
        <p:spPr>
          <a:xfrm>
            <a:off x="7954050" y="1"/>
            <a:ext cx="4237949" cy="4294207"/>
          </a:xfrm>
          <a:custGeom>
            <a:avLst/>
            <a:gdLst>
              <a:gd name="connsiteX0" fmla="*/ 7343 w 6360905"/>
              <a:gd name="connsiteY0" fmla="*/ 0 h 6445345"/>
              <a:gd name="connsiteX1" fmla="*/ 0 w 6360905"/>
              <a:gd name="connsiteY1" fmla="*/ 359788 h 6445345"/>
              <a:gd name="connsiteX2" fmla="*/ 6011397 w 6360905"/>
              <a:gd name="connsiteY2" fmla="*/ 6445345 h 6445345"/>
              <a:gd name="connsiteX3" fmla="*/ 6360906 w 6360905"/>
              <a:gd name="connsiteY3" fmla="*/ 6438737 h 6445345"/>
              <a:gd name="connsiteX4" fmla="*/ 6360906 w 6360905"/>
              <a:gd name="connsiteY4" fmla="*/ 0 h 6445345"/>
              <a:gd name="connsiteX5" fmla="*/ 7343 w 6360905"/>
              <a:gd name="connsiteY5" fmla="*/ 0 h 64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60905" h="6445345">
                <a:moveTo>
                  <a:pt x="7343" y="0"/>
                </a:moveTo>
                <a:cubicBezTo>
                  <a:pt x="2203" y="118950"/>
                  <a:pt x="0" y="239369"/>
                  <a:pt x="0" y="359788"/>
                </a:cubicBezTo>
                <a:cubicBezTo>
                  <a:pt x="0" y="3509035"/>
                  <a:pt x="1666773" y="6445345"/>
                  <a:pt x="6011397" y="6445345"/>
                </a:cubicBezTo>
                <a:cubicBezTo>
                  <a:pt x="6129614" y="6445345"/>
                  <a:pt x="6246361" y="6443143"/>
                  <a:pt x="6360906" y="6438737"/>
                </a:cubicBezTo>
                <a:lnTo>
                  <a:pt x="6360906" y="0"/>
                </a:lnTo>
                <a:lnTo>
                  <a:pt x="7343" y="0"/>
                </a:lnTo>
                <a:close/>
              </a:path>
            </a:pathLst>
          </a:custGeom>
          <a:solidFill>
            <a:schemeClr val="accent3"/>
          </a:solidFill>
          <a:ln w="7335" cap="flat">
            <a:noFill/>
            <a:prstDash val="solid"/>
            <a:miter/>
          </a:ln>
        </p:spPr>
        <p:txBody>
          <a:bodyPr rtlCol="0" anchor="ctr"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696034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ng sub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6">
            <a:extLst>
              <a:ext uri="{FF2B5EF4-FFF2-40B4-BE49-F238E27FC236}">
                <a16:creationId xmlns:a16="http://schemas.microsoft.com/office/drawing/2014/main" id="{A7BD5A06-738B-460A-BA50-FD795008656D}"/>
              </a:ext>
            </a:extLst>
          </p:cNvPr>
          <p:cNvSpPr/>
          <p:nvPr userDrawn="1"/>
        </p:nvSpPr>
        <p:spPr>
          <a:xfrm>
            <a:off x="7954050" y="1"/>
            <a:ext cx="4237949" cy="4294207"/>
          </a:xfrm>
          <a:custGeom>
            <a:avLst/>
            <a:gdLst>
              <a:gd name="connsiteX0" fmla="*/ 7343 w 6360905"/>
              <a:gd name="connsiteY0" fmla="*/ 0 h 6445345"/>
              <a:gd name="connsiteX1" fmla="*/ 0 w 6360905"/>
              <a:gd name="connsiteY1" fmla="*/ 359788 h 6445345"/>
              <a:gd name="connsiteX2" fmla="*/ 6011397 w 6360905"/>
              <a:gd name="connsiteY2" fmla="*/ 6445345 h 6445345"/>
              <a:gd name="connsiteX3" fmla="*/ 6360906 w 6360905"/>
              <a:gd name="connsiteY3" fmla="*/ 6438737 h 6445345"/>
              <a:gd name="connsiteX4" fmla="*/ 6360906 w 6360905"/>
              <a:gd name="connsiteY4" fmla="*/ 0 h 6445345"/>
              <a:gd name="connsiteX5" fmla="*/ 7343 w 6360905"/>
              <a:gd name="connsiteY5" fmla="*/ 0 h 64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60905" h="6445345">
                <a:moveTo>
                  <a:pt x="7343" y="0"/>
                </a:moveTo>
                <a:cubicBezTo>
                  <a:pt x="2203" y="118950"/>
                  <a:pt x="0" y="239369"/>
                  <a:pt x="0" y="359788"/>
                </a:cubicBezTo>
                <a:cubicBezTo>
                  <a:pt x="0" y="3509035"/>
                  <a:pt x="1666773" y="6445345"/>
                  <a:pt x="6011397" y="6445345"/>
                </a:cubicBezTo>
                <a:cubicBezTo>
                  <a:pt x="6129614" y="6445345"/>
                  <a:pt x="6246361" y="6443143"/>
                  <a:pt x="6360906" y="6438737"/>
                </a:cubicBezTo>
                <a:lnTo>
                  <a:pt x="6360906" y="0"/>
                </a:lnTo>
                <a:lnTo>
                  <a:pt x="7343" y="0"/>
                </a:lnTo>
                <a:close/>
              </a:path>
            </a:pathLst>
          </a:custGeom>
          <a:solidFill>
            <a:schemeClr val="accent3"/>
          </a:solidFill>
          <a:ln w="7335" cap="flat">
            <a:noFill/>
            <a:prstDash val="solid"/>
            <a:miter/>
          </a:ln>
        </p:spPr>
        <p:txBody>
          <a:bodyPr rtlCol="0" anchor="ctr"/>
          <a:lstStyle/>
          <a:p>
            <a:endParaRPr lang="et-EE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D28D55-AD94-4754-89B8-C8E365F05B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2" y="6176963"/>
            <a:ext cx="9686225" cy="3127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t-EE" dirty="0"/>
              <a:t>Presentation topic | </a:t>
            </a:r>
            <a:r>
              <a:rPr lang="en-US" dirty="0"/>
              <a:t>Extra long subtopic about different card types</a:t>
            </a:r>
            <a:endParaRPr lang="et-E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045E9A7-97CC-4052-A526-25C0134265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913" y="370391"/>
            <a:ext cx="5541518" cy="1553659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et-EE" dirty="0"/>
              <a:t>Vulputate</a:t>
            </a:r>
            <a:br>
              <a:rPr lang="et-EE" dirty="0"/>
            </a:br>
            <a:r>
              <a:rPr lang="et-EE" dirty="0"/>
              <a:t>felis de magna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FCD2233-6547-4CAD-83D5-1F7B77E45F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9913" y="1924050"/>
            <a:ext cx="5541962" cy="3952875"/>
          </a:xfrm>
        </p:spPr>
        <p:txBody>
          <a:bodyPr anchor="ctr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CF6AD21-EED2-4D10-9E57-C165A300C3D7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24959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40D1152-733D-4360-9DBA-F6CFC73874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93208" y="636535"/>
            <a:ext cx="5073905" cy="5069294"/>
          </a:xfrm>
          <a:custGeom>
            <a:avLst/>
            <a:gdLst>
              <a:gd name="connsiteX0" fmla="*/ 2536412 w 5073905"/>
              <a:gd name="connsiteY0" fmla="*/ 0 h 5069294"/>
              <a:gd name="connsiteX1" fmla="*/ 4493651 w 5073905"/>
              <a:gd name="connsiteY1" fmla="*/ 777547 h 5069294"/>
              <a:gd name="connsiteX2" fmla="*/ 5073905 w 5073905"/>
              <a:gd name="connsiteY2" fmla="*/ 2535209 h 5069294"/>
              <a:gd name="connsiteX3" fmla="*/ 4493651 w 5073905"/>
              <a:gd name="connsiteY3" fmla="*/ 4291781 h 5069294"/>
              <a:gd name="connsiteX4" fmla="*/ 2536412 w 5073905"/>
              <a:gd name="connsiteY4" fmla="*/ 5069294 h 5069294"/>
              <a:gd name="connsiteX5" fmla="*/ 579836 w 5073905"/>
              <a:gd name="connsiteY5" fmla="*/ 4291781 h 5069294"/>
              <a:gd name="connsiteX6" fmla="*/ 0 w 5073905"/>
              <a:gd name="connsiteY6" fmla="*/ 2535209 h 5069294"/>
              <a:gd name="connsiteX7" fmla="*/ 579836 w 5073905"/>
              <a:gd name="connsiteY7" fmla="*/ 777547 h 5069294"/>
              <a:gd name="connsiteX8" fmla="*/ 2536412 w 5073905"/>
              <a:gd name="connsiteY8" fmla="*/ 0 h 506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3905" h="5069294">
                <a:moveTo>
                  <a:pt x="2536412" y="0"/>
                </a:moveTo>
                <a:cubicBezTo>
                  <a:pt x="3388554" y="0"/>
                  <a:pt x="4048645" y="260966"/>
                  <a:pt x="4493651" y="777547"/>
                </a:cubicBezTo>
                <a:cubicBezTo>
                  <a:pt x="4873738" y="1219093"/>
                  <a:pt x="5073905" y="1826782"/>
                  <a:pt x="5073905" y="2535209"/>
                </a:cubicBezTo>
                <a:cubicBezTo>
                  <a:pt x="5073905" y="3242512"/>
                  <a:pt x="4873738" y="3850697"/>
                  <a:pt x="4493651" y="4291781"/>
                </a:cubicBezTo>
                <a:cubicBezTo>
                  <a:pt x="4048809" y="4808361"/>
                  <a:pt x="3388636" y="5069294"/>
                  <a:pt x="2536412" y="5069294"/>
                </a:cubicBezTo>
                <a:cubicBezTo>
                  <a:pt x="1684121" y="5069294"/>
                  <a:pt x="1024129" y="4808361"/>
                  <a:pt x="579836" y="4291781"/>
                </a:cubicBezTo>
                <a:cubicBezTo>
                  <a:pt x="200134" y="3850697"/>
                  <a:pt x="0" y="3242512"/>
                  <a:pt x="0" y="2535209"/>
                </a:cubicBezTo>
                <a:cubicBezTo>
                  <a:pt x="0" y="1827856"/>
                  <a:pt x="200134" y="1219118"/>
                  <a:pt x="579836" y="777547"/>
                </a:cubicBezTo>
                <a:cubicBezTo>
                  <a:pt x="1024342" y="260966"/>
                  <a:pt x="1684228" y="0"/>
                  <a:pt x="2536412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4657484-2AF8-4900-87CA-159362A14A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3" y="6176964"/>
            <a:ext cx="9403322" cy="31064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t-EE" dirty="0"/>
              <a:t>Presentation topic | Subtopic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B2FEC2B-DEF8-44C0-9B9C-39CA2DCB37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469" y="370391"/>
            <a:ext cx="5541962" cy="155365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et-EE" sz="4800" dirty="0"/>
              <a:t>Proin banon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4F3E7E0-2993-44CB-94EC-71D032C4451E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3A772-1D37-40C3-BFF1-D2B1E54378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913" y="1924050"/>
            <a:ext cx="5541518" cy="3948113"/>
          </a:xfrm>
        </p:spPr>
        <p:txBody>
          <a:bodyPr anchor="ctr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354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A5C465-586F-4C79-980F-5AD059A07769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bg1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BE152C-1CB5-45CC-9FD5-C9176AC199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0613" y="366713"/>
            <a:ext cx="8850774" cy="3098146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topic,</a:t>
            </a:r>
            <a:br>
              <a:rPr lang="en-US" dirty="0"/>
            </a:br>
            <a:r>
              <a:rPr lang="en-US" dirty="0"/>
              <a:t>lorem ipsum dolor sit</a:t>
            </a:r>
            <a:endParaRPr lang="et-EE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5F0259B-09EE-422B-AC08-150F35D1D3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78329" y="3962400"/>
            <a:ext cx="8843058" cy="942649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60437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ubtopi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40D1152-733D-4360-9DBA-F6CFC73874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93208" y="636535"/>
            <a:ext cx="5073905" cy="5069294"/>
          </a:xfrm>
          <a:custGeom>
            <a:avLst/>
            <a:gdLst>
              <a:gd name="connsiteX0" fmla="*/ 2536412 w 5073905"/>
              <a:gd name="connsiteY0" fmla="*/ 0 h 5069294"/>
              <a:gd name="connsiteX1" fmla="*/ 4493651 w 5073905"/>
              <a:gd name="connsiteY1" fmla="*/ 777547 h 5069294"/>
              <a:gd name="connsiteX2" fmla="*/ 5073905 w 5073905"/>
              <a:gd name="connsiteY2" fmla="*/ 2535209 h 5069294"/>
              <a:gd name="connsiteX3" fmla="*/ 4493651 w 5073905"/>
              <a:gd name="connsiteY3" fmla="*/ 4291781 h 5069294"/>
              <a:gd name="connsiteX4" fmla="*/ 2536412 w 5073905"/>
              <a:gd name="connsiteY4" fmla="*/ 5069294 h 5069294"/>
              <a:gd name="connsiteX5" fmla="*/ 579836 w 5073905"/>
              <a:gd name="connsiteY5" fmla="*/ 4291781 h 5069294"/>
              <a:gd name="connsiteX6" fmla="*/ 0 w 5073905"/>
              <a:gd name="connsiteY6" fmla="*/ 2535209 h 5069294"/>
              <a:gd name="connsiteX7" fmla="*/ 579836 w 5073905"/>
              <a:gd name="connsiteY7" fmla="*/ 777547 h 5069294"/>
              <a:gd name="connsiteX8" fmla="*/ 2536412 w 5073905"/>
              <a:gd name="connsiteY8" fmla="*/ 0 h 506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3905" h="5069294">
                <a:moveTo>
                  <a:pt x="2536412" y="0"/>
                </a:moveTo>
                <a:cubicBezTo>
                  <a:pt x="3388554" y="0"/>
                  <a:pt x="4048645" y="260966"/>
                  <a:pt x="4493651" y="777547"/>
                </a:cubicBezTo>
                <a:cubicBezTo>
                  <a:pt x="4873738" y="1219093"/>
                  <a:pt x="5073905" y="1826782"/>
                  <a:pt x="5073905" y="2535209"/>
                </a:cubicBezTo>
                <a:cubicBezTo>
                  <a:pt x="5073905" y="3242512"/>
                  <a:pt x="4873738" y="3850697"/>
                  <a:pt x="4493651" y="4291781"/>
                </a:cubicBezTo>
                <a:cubicBezTo>
                  <a:pt x="4048809" y="4808361"/>
                  <a:pt x="3388636" y="5069294"/>
                  <a:pt x="2536412" y="5069294"/>
                </a:cubicBezTo>
                <a:cubicBezTo>
                  <a:pt x="1684121" y="5069294"/>
                  <a:pt x="1024129" y="4808361"/>
                  <a:pt x="579836" y="4291781"/>
                </a:cubicBezTo>
                <a:cubicBezTo>
                  <a:pt x="200134" y="3850697"/>
                  <a:pt x="0" y="3242512"/>
                  <a:pt x="0" y="2535209"/>
                </a:cubicBezTo>
                <a:cubicBezTo>
                  <a:pt x="0" y="1827856"/>
                  <a:pt x="200134" y="1219118"/>
                  <a:pt x="579836" y="777547"/>
                </a:cubicBezTo>
                <a:cubicBezTo>
                  <a:pt x="1024342" y="260966"/>
                  <a:pt x="1684228" y="0"/>
                  <a:pt x="2536412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4657484-2AF8-4900-87CA-159362A14A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3" y="6176964"/>
            <a:ext cx="9403322" cy="31064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Presentation topic | Subtopic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B2FEC2B-DEF8-44C0-9B9C-39CA2DCB37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469" y="370391"/>
            <a:ext cx="5526087" cy="155365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t-EE" sz="4800" dirty="0"/>
              <a:t>Proin banon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4F3E7E0-2993-44CB-94EC-71D032C4451E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bg1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475165-B181-43D1-94F4-801ADDC2DB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913" y="1924050"/>
            <a:ext cx="5526087" cy="3952875"/>
          </a:xfrm>
        </p:spPr>
        <p:txBody>
          <a:bodyPr anchor="ctr" anchorCtr="0"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556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ullet_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6A91-55D5-4DFF-9098-DF59133D2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365125"/>
            <a:ext cx="11050587" cy="1096963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Sed ac tempor libero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9AD34E-3962-4E41-860A-8735745BD7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2" y="6176963"/>
            <a:ext cx="5526088" cy="31591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Presentation topic | Subtopic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43FD4AE-B756-4883-B747-CEEA307266DC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bg1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0BC016-8988-4DF7-9323-64098D17E41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9913" y="1462088"/>
            <a:ext cx="11050587" cy="4714875"/>
          </a:xfrm>
        </p:spPr>
        <p:txBody>
          <a:bodyPr anchor="ctr" anchorCtr="0"/>
          <a:lstStyle>
            <a:lvl1pPr>
              <a:buClr>
                <a:schemeClr val="bg1"/>
              </a:buClr>
              <a:defRPr sz="2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337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+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9AD34E-3962-4E41-860A-8735745BD7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2" y="6176963"/>
            <a:ext cx="9515382" cy="31591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t-EE" dirty="0"/>
              <a:t>Presentation topic | Subtopic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43FD4AE-B756-4883-B747-CEEA307266DC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FBDFDA-B64E-48D1-B9EB-9205C3D6280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9913" y="366713"/>
            <a:ext cx="11050587" cy="5810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389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03_two-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6A91-55D5-4DFF-9098-DF59133D2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365125"/>
            <a:ext cx="11050587" cy="1096963"/>
          </a:xfr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et-EE" dirty="0"/>
              <a:t>Sed ac tempor libero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9AD34E-3962-4E41-860A-8735745BD7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2" y="6176963"/>
            <a:ext cx="5526088" cy="31591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t-EE" dirty="0"/>
              <a:t>Presentation topic | Subtopic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43FD4AE-B756-4883-B747-CEEA307266DC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16899-28EB-42A3-9333-AC9831A3E65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9913" y="1462088"/>
            <a:ext cx="5160962" cy="4714875"/>
          </a:xfrm>
        </p:spPr>
        <p:txBody>
          <a:bodyPr anchor="ctr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FE526-9ED2-4AF9-AB66-11AA69FDFD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462088"/>
            <a:ext cx="5159374" cy="4714875"/>
          </a:xfrm>
        </p:spPr>
        <p:txBody>
          <a:bodyPr anchor="ctr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591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03_two-row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6A91-55D5-4DFF-9098-DF59133D2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365125"/>
            <a:ext cx="11050587" cy="1096963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Sed ac tempor libero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9AD34E-3962-4E41-860A-8735745BD7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2" y="6176963"/>
            <a:ext cx="5526088" cy="31591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Presentation topic | Subtopic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43FD4AE-B756-4883-B747-CEEA307266DC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bg1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16899-28EB-42A3-9333-AC9831A3E65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9913" y="1462088"/>
            <a:ext cx="5160962" cy="4714875"/>
          </a:xfrm>
        </p:spPr>
        <p:txBody>
          <a:bodyPr anchor="ctr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FE526-9ED2-4AF9-AB66-11AA69FDFD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462088"/>
            <a:ext cx="5159374" cy="4714875"/>
          </a:xfrm>
        </p:spPr>
        <p:txBody>
          <a:bodyPr anchor="ctr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6055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tra long sub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D28D55-AD94-4754-89B8-C8E365F05B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2" y="6176963"/>
            <a:ext cx="9686225" cy="3127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t-EE" dirty="0"/>
              <a:t>Presentation topic | </a:t>
            </a:r>
            <a:r>
              <a:rPr lang="en-US" dirty="0"/>
              <a:t>Extra long subtopic about different card types</a:t>
            </a:r>
            <a:endParaRPr lang="et-E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045E9A7-97CC-4052-A526-25C0134265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913" y="370391"/>
            <a:ext cx="5541518" cy="1553659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et-EE" dirty="0"/>
              <a:t>Vulputate</a:t>
            </a:r>
            <a:br>
              <a:rPr lang="et-EE" dirty="0"/>
            </a:br>
            <a:r>
              <a:rPr lang="et-EE" dirty="0"/>
              <a:t>felis de magna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FCD2233-6547-4CAD-83D5-1F7B77E45F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9913" y="1924050"/>
            <a:ext cx="5541962" cy="3952875"/>
          </a:xfrm>
        </p:spPr>
        <p:txBody>
          <a:bodyPr anchor="ctr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CF6AD21-EED2-4D10-9E57-C165A300C3D7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7" name="Graphic 10">
            <a:extLst>
              <a:ext uri="{FF2B5EF4-FFF2-40B4-BE49-F238E27FC236}">
                <a16:creationId xmlns:a16="http://schemas.microsoft.com/office/drawing/2014/main" id="{C776A4A0-4986-40CE-9739-C7D353E3D23E}"/>
              </a:ext>
            </a:extLst>
          </p:cNvPr>
          <p:cNvSpPr/>
          <p:nvPr userDrawn="1"/>
        </p:nvSpPr>
        <p:spPr>
          <a:xfrm>
            <a:off x="7836108" y="581904"/>
            <a:ext cx="3739209" cy="3784921"/>
          </a:xfrm>
          <a:custGeom>
            <a:avLst/>
            <a:gdLst>
              <a:gd name="connsiteX0" fmla="*/ 2254558 w 4508757"/>
              <a:gd name="connsiteY0" fmla="*/ 4563877 h 4563876"/>
              <a:gd name="connsiteX1" fmla="*/ 0 w 4508757"/>
              <a:gd name="connsiteY1" fmla="*/ 2281759 h 4563876"/>
              <a:gd name="connsiteX2" fmla="*/ 2254558 w 4508757"/>
              <a:gd name="connsiteY2" fmla="*/ 0 h 4563876"/>
              <a:gd name="connsiteX3" fmla="*/ 4508758 w 4508757"/>
              <a:gd name="connsiteY3" fmla="*/ 2281759 h 4563876"/>
              <a:gd name="connsiteX4" fmla="*/ 2254558 w 4508757"/>
              <a:gd name="connsiteY4" fmla="*/ 4563877 h 456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757" h="4563876">
                <a:moveTo>
                  <a:pt x="2254558" y="4563877"/>
                </a:moveTo>
                <a:cubicBezTo>
                  <a:pt x="625292" y="4563877"/>
                  <a:pt x="0" y="3462547"/>
                  <a:pt x="0" y="2281759"/>
                </a:cubicBezTo>
                <a:cubicBezTo>
                  <a:pt x="0" y="1101329"/>
                  <a:pt x="625292" y="0"/>
                  <a:pt x="2254558" y="0"/>
                </a:cubicBezTo>
                <a:cubicBezTo>
                  <a:pt x="3883824" y="0"/>
                  <a:pt x="4508758" y="1101329"/>
                  <a:pt x="4508758" y="2281759"/>
                </a:cubicBezTo>
                <a:cubicBezTo>
                  <a:pt x="4508758" y="3462547"/>
                  <a:pt x="3883824" y="4563877"/>
                  <a:pt x="2254558" y="4563877"/>
                </a:cubicBezTo>
              </a:path>
            </a:pathLst>
          </a:custGeom>
          <a:solidFill>
            <a:schemeClr val="accent3"/>
          </a:solidFill>
          <a:ln w="3574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77477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xtra long sub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D28D55-AD94-4754-89B8-C8E365F05B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2" y="6176963"/>
            <a:ext cx="9686225" cy="3127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t-EE" dirty="0"/>
              <a:t>Presentation topic | </a:t>
            </a:r>
            <a:r>
              <a:rPr lang="en-US" dirty="0"/>
              <a:t>Extra long subtopic about different card types</a:t>
            </a:r>
            <a:endParaRPr lang="et-E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045E9A7-97CC-4052-A526-25C0134265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913" y="370391"/>
            <a:ext cx="5541518" cy="1553659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4800"/>
            </a:lvl1pPr>
          </a:lstStyle>
          <a:p>
            <a:r>
              <a:rPr lang="et-EE" dirty="0"/>
              <a:t>Vulputate</a:t>
            </a:r>
            <a:br>
              <a:rPr lang="et-EE" dirty="0"/>
            </a:br>
            <a:r>
              <a:rPr lang="et-EE" dirty="0"/>
              <a:t>felis de magna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FCD2233-6547-4CAD-83D5-1F7B77E45F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9913" y="1924050"/>
            <a:ext cx="5541962" cy="3952875"/>
          </a:xfrm>
        </p:spPr>
        <p:txBody>
          <a:bodyPr anchor="ctr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CF6AD21-EED2-4D10-9E57-C165A300C3D7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45393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er sub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C91FF20-4051-4C7C-A2AE-6488355BAA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3" y="6176963"/>
            <a:ext cx="5541518" cy="3127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t-EE" dirty="0"/>
              <a:t>Presentation topic | Longer subtopic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99DEC-0E1C-4D09-8D65-F58692C2E5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64325" y="0"/>
            <a:ext cx="5527675" cy="6858000"/>
          </a:xfrm>
          <a:solidFill>
            <a:schemeClr val="tx2"/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3B9D9EC-C4D6-4804-9A23-1FCA5FC249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19964" y="6176963"/>
            <a:ext cx="1400535" cy="36646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D1210-5875-4CFE-A80E-DE188DD51D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912" y="366713"/>
            <a:ext cx="5526087" cy="5489575"/>
          </a:xfrm>
        </p:spPr>
        <p:txBody>
          <a:bodyPr anchor="ctr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736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e väikese tekstibloki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537AA-4758-499C-B318-A20FC023A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7231" y="2476788"/>
            <a:ext cx="4332789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t-EE" dirty="0"/>
              <a:t>Sed ac</a:t>
            </a:r>
            <a:br>
              <a:rPr lang="et-EE" dirty="0"/>
            </a:br>
            <a:r>
              <a:rPr lang="et-EE" dirty="0"/>
              <a:t>Estoi libero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64786A-EE27-4E95-83E0-39453F5EFC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7231" y="3802351"/>
            <a:ext cx="4332288" cy="21933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4pPr>
              <a:defRPr sz="2000"/>
            </a:lvl4pPr>
            <a:lvl5pPr>
              <a:defRPr sz="2000"/>
            </a:lvl5pPr>
          </a:lstStyle>
          <a:p>
            <a:pPr>
              <a:spcBef>
                <a:spcPts val="0"/>
              </a:spcBef>
            </a:pPr>
            <a:r>
              <a:rPr lang="fi-FI" sz="2000" dirty="0"/>
              <a:t>Vestibulum ac eros lacus. Nam lacus elit, sollicitudin nec risus viverra, dignissim vulputate purus. Donec a facilisis tellus. Nam tempor blandit mauris, laoreet libero dignissim vitae.</a:t>
            </a:r>
            <a:endParaRPr lang="et-EE" sz="2000" dirty="0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8B857761-8C74-4779-B370-AFC3FFEB65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644" y="3802351"/>
            <a:ext cx="4332288" cy="21933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4pPr>
              <a:defRPr sz="2000"/>
            </a:lvl4pPr>
            <a:lvl5pPr>
              <a:defRPr sz="2000"/>
            </a:lvl5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2000" dirty="0"/>
              <a:t>Aenean id egestas velit, sed suscipit turpis. Quisque auctor lacus ac leo interdum volutpat. Curabitur id nulla consectetur diam. Phasellus dignissim ullamcorper molestie.</a:t>
            </a:r>
            <a:endParaRPr lang="et-EE" sz="2000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ECE19A04-6145-4744-941D-FC18B7D047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0000" y="2476500"/>
            <a:ext cx="4332288" cy="1325563"/>
          </a:xfrm>
        </p:spPr>
        <p:txBody>
          <a:bodyPr anchor="b"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t-EE" dirty="0"/>
              <a:t>Sed ac bonas tempor libero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C3C4BB0D-685B-4B6D-B017-A3F75521DE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912" y="6176963"/>
            <a:ext cx="7868031" cy="3127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t-EE" dirty="0"/>
              <a:t>Presentation topic | Subtopic </a:t>
            </a:r>
            <a:r>
              <a:rPr lang="en-US" dirty="0"/>
              <a:t>about comparison with icon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91510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he väikese tekstibloki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537AA-4758-499C-B318-A20FC023A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7231" y="1342800"/>
            <a:ext cx="4332789" cy="219558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t-EE" dirty="0"/>
              <a:t>Sed ac</a:t>
            </a:r>
            <a:br>
              <a:rPr lang="et-EE" dirty="0"/>
            </a:br>
            <a:r>
              <a:rPr lang="et-EE" dirty="0"/>
              <a:t>tempor </a:t>
            </a:r>
            <a:br>
              <a:rPr lang="et-EE" dirty="0"/>
            </a:br>
            <a:r>
              <a:rPr lang="et-EE" dirty="0"/>
              <a:t>libero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64786A-EE27-4E95-83E0-39453F5EFC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7231" y="3663456"/>
            <a:ext cx="4332288" cy="21933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4pPr>
              <a:defRPr sz="2000"/>
            </a:lvl4pPr>
            <a:lvl5pPr>
              <a:defRPr sz="2000"/>
            </a:lvl5pPr>
          </a:lstStyle>
          <a:p>
            <a:pPr>
              <a:spcBef>
                <a:spcPts val="0"/>
              </a:spcBef>
            </a:pPr>
            <a:r>
              <a:rPr lang="fi-FI" sz="2000" dirty="0"/>
              <a:t>Vestibulum ac eros lacus. Nam lacus elit, sollicitudin nec risus viverra, dignissim vulputate purus. Donec a facilisis tellus. Nam tempor blandit mauris, laoreet libero dignissim vitae.</a:t>
            </a:r>
            <a:endParaRPr lang="et-EE" sz="2000" dirty="0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8B857761-8C74-4779-B370-AFC3FFEB65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644" y="3663456"/>
            <a:ext cx="4332288" cy="21933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4pPr>
              <a:defRPr sz="2000"/>
            </a:lvl4pPr>
            <a:lvl5pPr>
              <a:defRPr sz="2000"/>
            </a:lvl5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2000" dirty="0"/>
              <a:t>Aenean id egestas velit, sed suscipit turpis. Quisque auctor lacus ac leo interdum volutpat. Curabitur id nulla consectetur diam. Phasellus dignissim ullamcorper molestie.</a:t>
            </a:r>
            <a:endParaRPr lang="et-EE" sz="2000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ECE19A04-6145-4744-941D-FC18B7D047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0000" y="1342512"/>
            <a:ext cx="4332288" cy="2195589"/>
          </a:xfrm>
        </p:spPr>
        <p:txBody>
          <a:bodyPr anchor="b">
            <a:noAutofit/>
          </a:bodyPr>
          <a:lstStyle>
            <a:lvl1pPr marL="0" indent="0">
              <a:buNone/>
              <a:defRPr sz="4800"/>
            </a:lvl1pPr>
          </a:lstStyle>
          <a:p>
            <a:pPr lvl="0"/>
            <a:r>
              <a:rPr lang="et-EE" dirty="0"/>
              <a:t>Sed ac </a:t>
            </a:r>
          </a:p>
          <a:p>
            <a:pPr lvl="0"/>
            <a:r>
              <a:rPr lang="et-EE" dirty="0"/>
              <a:t>non tempor libero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C3C4BB0D-685B-4B6D-B017-A3F75521DE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912" y="6176963"/>
            <a:ext cx="7868031" cy="3127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t-EE" dirty="0"/>
              <a:t>Presentation topic | Subtopic </a:t>
            </a:r>
            <a:r>
              <a:rPr lang="en-US" dirty="0"/>
              <a:t>about comparison with icon</a:t>
            </a:r>
            <a:endParaRPr lang="et-EE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A3CCF39-7A42-4E41-A70F-18FC256C63A5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50257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9BAA8A-E5B9-41EF-8AFA-B8EA6A6ABF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02A8361-3CEB-4259-B29C-FA392DE201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19964" y="6176963"/>
            <a:ext cx="1400535" cy="36646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A5F14E-6CF7-4CA2-9EF7-7BA3CE937F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0613" y="366713"/>
            <a:ext cx="8850774" cy="3098146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topic,</a:t>
            </a:r>
            <a:br>
              <a:rPr lang="en-US" dirty="0"/>
            </a:br>
            <a:r>
              <a:rPr lang="en-US" dirty="0"/>
              <a:t>lorem ipsum dolor sit</a:t>
            </a:r>
            <a:endParaRPr lang="et-E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4AAE0E0-93F3-4CF4-AE02-65A9CDF372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78329" y="3962400"/>
            <a:ext cx="8843058" cy="942649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37690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he väikese tekstiblokiga sinise taustag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537AA-4758-499C-B318-A20FC023A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7231" y="1342800"/>
            <a:ext cx="4332789" cy="2195589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Sed ac</a:t>
            </a:r>
            <a:br>
              <a:rPr lang="et-EE" dirty="0"/>
            </a:br>
            <a:r>
              <a:rPr lang="et-EE" dirty="0"/>
              <a:t>tempor </a:t>
            </a:r>
            <a:br>
              <a:rPr lang="et-EE" dirty="0"/>
            </a:br>
            <a:r>
              <a:rPr lang="et-EE" dirty="0"/>
              <a:t>libero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64786A-EE27-4E95-83E0-39453F5EFC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7231" y="3663456"/>
            <a:ext cx="4332288" cy="21933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4pPr>
              <a:defRPr sz="2000"/>
            </a:lvl4pPr>
            <a:lvl5pPr>
              <a:defRPr sz="2000"/>
            </a:lvl5pPr>
          </a:lstStyle>
          <a:p>
            <a:pPr>
              <a:spcBef>
                <a:spcPts val="0"/>
              </a:spcBef>
            </a:pPr>
            <a:r>
              <a:rPr lang="fi-FI" sz="2000" dirty="0"/>
              <a:t>Vestibulum ac eros lacus. Nam lacus elit, sollicitudin nec risus viverra, dignissim vulputate purus. Donec a facilisis tellus. Nam tempor blandit mauris, laoreet libero dignissim vitae.</a:t>
            </a:r>
            <a:endParaRPr lang="et-EE" sz="2000" dirty="0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8B857761-8C74-4779-B370-AFC3FFEB65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644" y="3663456"/>
            <a:ext cx="4332288" cy="21933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4pPr>
              <a:defRPr sz="2000"/>
            </a:lvl4pPr>
            <a:lvl5pPr>
              <a:defRPr sz="2000"/>
            </a:lvl5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2000" dirty="0"/>
              <a:t>Aenean id egestas velit, sed suscipit turpis. Quisque auctor lacus ac leo interdum volutpat. Curabitur id nulla consectetur diam. Phasellus dignissim ullamcorper molestie.</a:t>
            </a:r>
            <a:endParaRPr lang="et-EE" sz="2000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ECE19A04-6145-4744-941D-FC18B7D047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0000" y="1342512"/>
            <a:ext cx="4332288" cy="2195589"/>
          </a:xfrm>
        </p:spPr>
        <p:txBody>
          <a:bodyPr anchor="b">
            <a:no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Sed ac </a:t>
            </a:r>
          </a:p>
          <a:p>
            <a:pPr lvl="0"/>
            <a:r>
              <a:rPr lang="et-EE" dirty="0"/>
              <a:t>non tempor libero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C3C4BB0D-685B-4B6D-B017-A3F75521DE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912" y="6176963"/>
            <a:ext cx="7868031" cy="3127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Presentation topic | Subtopic </a:t>
            </a:r>
            <a:r>
              <a:rPr lang="en-US" dirty="0"/>
              <a:t>about comparison with icon</a:t>
            </a:r>
            <a:endParaRPr lang="et-EE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1FF34FF-2C32-4744-AAB5-02A297607D4B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bg1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43362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 sinise taustag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8B59-C232-4DB3-B4C9-DDB28B01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13" y="1709738"/>
            <a:ext cx="10777537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BAA0B-DBDB-44C6-BB03-81CC6FC40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913" y="4589463"/>
            <a:ext cx="10777537" cy="15875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E2259F1-8769-4D86-BB07-C4FA568A980A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bg1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40823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ht_pilditausta ja valge log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897946-3AC3-44C0-91CF-A3EC1C3C6B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6D1229-27A0-43B0-9057-188A89A38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984" y="365124"/>
            <a:ext cx="4960716" cy="3063875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Sed ac</a:t>
            </a:r>
            <a:br>
              <a:rPr lang="et-EE" dirty="0"/>
            </a:br>
            <a:r>
              <a:rPr lang="et-EE" dirty="0"/>
              <a:t>tempor</a:t>
            </a:r>
            <a:br>
              <a:rPr lang="et-EE" dirty="0"/>
            </a:br>
            <a:r>
              <a:rPr lang="et-EE" dirty="0"/>
              <a:t>libero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75CEFD3-E9DE-4D3A-A6C3-CA366BC61C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9913" y="6176963"/>
            <a:ext cx="3701788" cy="31273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Presentation topic | Subtopic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A8874C4-7E5C-48B7-8AD8-2BFC424B71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19964" y="6176963"/>
            <a:ext cx="1400535" cy="36646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4917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E39BE02-82B7-4578-A3D0-0EFC8C05108D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7889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0439E-9283-40AF-A531-F5EBD33626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913" y="1874970"/>
            <a:ext cx="5526087" cy="2361235"/>
          </a:xfrm>
        </p:spPr>
        <p:txBody>
          <a:bodyPr anchor="t">
            <a:noAutofit/>
          </a:bodyPr>
          <a:lstStyle>
            <a:lvl1pPr algn="l">
              <a:lnSpc>
                <a:spcPct val="95000"/>
              </a:lnSpc>
              <a:defRPr sz="4800"/>
            </a:lvl1pPr>
          </a:lstStyle>
          <a:p>
            <a:r>
              <a:rPr lang="en-US" dirty="0"/>
              <a:t>Presentation </a:t>
            </a:r>
            <a:br>
              <a:rPr lang="et-EE" dirty="0"/>
            </a:br>
            <a:r>
              <a:rPr lang="en-US" dirty="0"/>
              <a:t>topic,</a:t>
            </a:r>
            <a:r>
              <a:rPr lang="et-EE" dirty="0"/>
              <a:t> </a:t>
            </a:r>
            <a:r>
              <a:rPr lang="en-US" dirty="0"/>
              <a:t>lorem </a:t>
            </a:r>
            <a:br>
              <a:rPr lang="et-EE" dirty="0"/>
            </a:br>
            <a:r>
              <a:rPr lang="en-US" dirty="0"/>
              <a:t>ipsum dolor sit</a:t>
            </a:r>
            <a:endParaRPr lang="et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67C63-4CEA-4DA6-A581-923A0049F2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9912" y="4639235"/>
            <a:ext cx="5526087" cy="73340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  <a:endParaRPr lang="et-EE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FE5439-EF05-478B-AA99-E8621D47891F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B762A-BB8E-4AA3-A785-9056B0CBD5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6094" y="2"/>
            <a:ext cx="5505906" cy="5578995"/>
          </a:xfrm>
          <a:custGeom>
            <a:avLst/>
            <a:gdLst>
              <a:gd name="connsiteX0" fmla="*/ 6356 w 5505906"/>
              <a:gd name="connsiteY0" fmla="*/ 0 h 5578995"/>
              <a:gd name="connsiteX1" fmla="*/ 5505906 w 5505906"/>
              <a:gd name="connsiteY1" fmla="*/ 0 h 5578995"/>
              <a:gd name="connsiteX2" fmla="*/ 5505906 w 5505906"/>
              <a:gd name="connsiteY2" fmla="*/ 5573276 h 5578995"/>
              <a:gd name="connsiteX3" fmla="*/ 5203430 w 5505906"/>
              <a:gd name="connsiteY3" fmla="*/ 5578995 h 5578995"/>
              <a:gd name="connsiteX4" fmla="*/ 5203330 w 5505906"/>
              <a:gd name="connsiteY4" fmla="*/ 5578995 h 5578995"/>
              <a:gd name="connsiteX5" fmla="*/ 4857581 w 5505906"/>
              <a:gd name="connsiteY5" fmla="*/ 5571622 h 5578995"/>
              <a:gd name="connsiteX6" fmla="*/ 0 w 5505906"/>
              <a:gd name="connsiteY6" fmla="*/ 311427 h 5578995"/>
              <a:gd name="connsiteX7" fmla="*/ 6356 w 5505906"/>
              <a:gd name="connsiteY7" fmla="*/ 0 h 557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906" h="5578995">
                <a:moveTo>
                  <a:pt x="6356" y="0"/>
                </a:moveTo>
                <a:lnTo>
                  <a:pt x="5505906" y="0"/>
                </a:lnTo>
                <a:lnTo>
                  <a:pt x="5505906" y="5573276"/>
                </a:lnTo>
                <a:lnTo>
                  <a:pt x="5203430" y="5578995"/>
                </a:lnTo>
                <a:lnTo>
                  <a:pt x="5203330" y="5578995"/>
                </a:lnTo>
                <a:lnTo>
                  <a:pt x="4857581" y="5571622"/>
                </a:lnTo>
                <a:cubicBezTo>
                  <a:pt x="1353972" y="5419965"/>
                  <a:pt x="0" y="2952184"/>
                  <a:pt x="0" y="311427"/>
                </a:cubicBezTo>
                <a:cubicBezTo>
                  <a:pt x="0" y="207194"/>
                  <a:pt x="1907" y="102961"/>
                  <a:pt x="6356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87194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0439E-9283-40AF-A531-F5EBD33626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913" y="1874970"/>
            <a:ext cx="5526087" cy="2361235"/>
          </a:xfrm>
        </p:spPr>
        <p:txBody>
          <a:bodyPr anchor="t">
            <a:noAutofit/>
          </a:bodyPr>
          <a:lstStyle>
            <a:lvl1pPr algn="l">
              <a:lnSpc>
                <a:spcPct val="9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</a:t>
            </a:r>
            <a:br>
              <a:rPr lang="et-EE" dirty="0"/>
            </a:br>
            <a:r>
              <a:rPr lang="en-US" dirty="0"/>
              <a:t>topic,</a:t>
            </a:r>
            <a:r>
              <a:rPr lang="et-EE" dirty="0"/>
              <a:t> </a:t>
            </a:r>
            <a:r>
              <a:rPr lang="en-US" dirty="0"/>
              <a:t>lorem </a:t>
            </a:r>
            <a:br>
              <a:rPr lang="et-EE" dirty="0"/>
            </a:br>
            <a:r>
              <a:rPr lang="en-US" dirty="0"/>
              <a:t>ipsum dolor sit</a:t>
            </a:r>
            <a:endParaRPr lang="et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67C63-4CEA-4DA6-A581-923A0049F2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9912" y="4639235"/>
            <a:ext cx="5526087" cy="73340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  <a:endParaRPr lang="et-EE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FE5439-EF05-478B-AA99-E8621D47891F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bg1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B762A-BB8E-4AA3-A785-9056B0CBD5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6094" y="2"/>
            <a:ext cx="5505906" cy="5578995"/>
          </a:xfrm>
          <a:custGeom>
            <a:avLst/>
            <a:gdLst>
              <a:gd name="connsiteX0" fmla="*/ 6356 w 5505906"/>
              <a:gd name="connsiteY0" fmla="*/ 0 h 5578995"/>
              <a:gd name="connsiteX1" fmla="*/ 5505906 w 5505906"/>
              <a:gd name="connsiteY1" fmla="*/ 0 h 5578995"/>
              <a:gd name="connsiteX2" fmla="*/ 5505906 w 5505906"/>
              <a:gd name="connsiteY2" fmla="*/ 5573276 h 5578995"/>
              <a:gd name="connsiteX3" fmla="*/ 5203430 w 5505906"/>
              <a:gd name="connsiteY3" fmla="*/ 5578995 h 5578995"/>
              <a:gd name="connsiteX4" fmla="*/ 5203330 w 5505906"/>
              <a:gd name="connsiteY4" fmla="*/ 5578995 h 5578995"/>
              <a:gd name="connsiteX5" fmla="*/ 4857581 w 5505906"/>
              <a:gd name="connsiteY5" fmla="*/ 5571622 h 5578995"/>
              <a:gd name="connsiteX6" fmla="*/ 0 w 5505906"/>
              <a:gd name="connsiteY6" fmla="*/ 311427 h 5578995"/>
              <a:gd name="connsiteX7" fmla="*/ 6356 w 5505906"/>
              <a:gd name="connsiteY7" fmla="*/ 0 h 557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906" h="5578995">
                <a:moveTo>
                  <a:pt x="6356" y="0"/>
                </a:moveTo>
                <a:lnTo>
                  <a:pt x="5505906" y="0"/>
                </a:lnTo>
                <a:lnTo>
                  <a:pt x="5505906" y="5573276"/>
                </a:lnTo>
                <a:lnTo>
                  <a:pt x="5203430" y="5578995"/>
                </a:lnTo>
                <a:lnTo>
                  <a:pt x="5203330" y="5578995"/>
                </a:lnTo>
                <a:lnTo>
                  <a:pt x="4857581" y="5571622"/>
                </a:lnTo>
                <a:cubicBezTo>
                  <a:pt x="1353972" y="5419965"/>
                  <a:pt x="0" y="2952184"/>
                  <a:pt x="0" y="311427"/>
                </a:cubicBezTo>
                <a:cubicBezTo>
                  <a:pt x="0" y="207194"/>
                  <a:pt x="1907" y="102961"/>
                  <a:pt x="6356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66447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0439E-9283-40AF-A531-F5EBD33626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9913" y="1874970"/>
            <a:ext cx="5526087" cy="2361235"/>
          </a:xfrm>
        </p:spPr>
        <p:txBody>
          <a:bodyPr anchor="t">
            <a:noAutofit/>
          </a:bodyPr>
          <a:lstStyle>
            <a:lvl1pPr algn="l">
              <a:lnSpc>
                <a:spcPct val="95000"/>
              </a:lnSpc>
              <a:defRPr sz="3600"/>
            </a:lvl1pPr>
          </a:lstStyle>
          <a:p>
            <a:r>
              <a:rPr lang="en-US" dirty="0"/>
              <a:t>Presentation </a:t>
            </a:r>
            <a:br>
              <a:rPr lang="et-EE" dirty="0"/>
            </a:br>
            <a:r>
              <a:rPr lang="en-US" dirty="0"/>
              <a:t>topic,</a:t>
            </a:r>
            <a:r>
              <a:rPr lang="et-EE" dirty="0"/>
              <a:t> </a:t>
            </a:r>
            <a:r>
              <a:rPr lang="en-US" dirty="0"/>
              <a:t>lorem </a:t>
            </a:r>
            <a:br>
              <a:rPr lang="et-EE" dirty="0"/>
            </a:br>
            <a:r>
              <a:rPr lang="en-US" dirty="0"/>
              <a:t>ipsum dolor sit</a:t>
            </a:r>
            <a:endParaRPr lang="et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67C63-4CEA-4DA6-A581-923A0049F2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9912" y="4639235"/>
            <a:ext cx="5526087" cy="74442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  <a:endParaRPr lang="et-EE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FE5439-EF05-478B-AA99-E8621D47891F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B762A-BB8E-4AA3-A785-9056B0CBD5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6094" y="2"/>
            <a:ext cx="5505906" cy="5578995"/>
          </a:xfrm>
          <a:custGeom>
            <a:avLst/>
            <a:gdLst>
              <a:gd name="connsiteX0" fmla="*/ 6356 w 5505906"/>
              <a:gd name="connsiteY0" fmla="*/ 0 h 5578995"/>
              <a:gd name="connsiteX1" fmla="*/ 5505906 w 5505906"/>
              <a:gd name="connsiteY1" fmla="*/ 0 h 5578995"/>
              <a:gd name="connsiteX2" fmla="*/ 5505906 w 5505906"/>
              <a:gd name="connsiteY2" fmla="*/ 5573276 h 5578995"/>
              <a:gd name="connsiteX3" fmla="*/ 5203430 w 5505906"/>
              <a:gd name="connsiteY3" fmla="*/ 5578995 h 5578995"/>
              <a:gd name="connsiteX4" fmla="*/ 5203330 w 5505906"/>
              <a:gd name="connsiteY4" fmla="*/ 5578995 h 5578995"/>
              <a:gd name="connsiteX5" fmla="*/ 4857581 w 5505906"/>
              <a:gd name="connsiteY5" fmla="*/ 5571622 h 5578995"/>
              <a:gd name="connsiteX6" fmla="*/ 0 w 5505906"/>
              <a:gd name="connsiteY6" fmla="*/ 311427 h 5578995"/>
              <a:gd name="connsiteX7" fmla="*/ 6356 w 5505906"/>
              <a:gd name="connsiteY7" fmla="*/ 0 h 557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906" h="5578995">
                <a:moveTo>
                  <a:pt x="6356" y="0"/>
                </a:moveTo>
                <a:lnTo>
                  <a:pt x="5505906" y="0"/>
                </a:lnTo>
                <a:lnTo>
                  <a:pt x="5505906" y="5573276"/>
                </a:lnTo>
                <a:lnTo>
                  <a:pt x="5203430" y="5578995"/>
                </a:lnTo>
                <a:lnTo>
                  <a:pt x="5203330" y="5578995"/>
                </a:lnTo>
                <a:lnTo>
                  <a:pt x="4857581" y="5571622"/>
                </a:lnTo>
                <a:cubicBezTo>
                  <a:pt x="1353972" y="5419965"/>
                  <a:pt x="0" y="2952184"/>
                  <a:pt x="0" y="311427"/>
                </a:cubicBezTo>
                <a:cubicBezTo>
                  <a:pt x="0" y="207194"/>
                  <a:pt x="1907" y="102961"/>
                  <a:pt x="6356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722724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6A91-55D5-4DFF-9098-DF59133D2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365125"/>
            <a:ext cx="11050587" cy="1096963"/>
          </a:xfr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et-EE" dirty="0"/>
              <a:t>Sed ac tempor libero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9AD34E-3962-4E41-860A-8735745BD7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2" y="6176963"/>
            <a:ext cx="5526088" cy="31591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t-EE" dirty="0"/>
              <a:t>Presentation topic | Subtopic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43FD4AE-B756-4883-B747-CEEA307266DC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A95D9-A20A-49E1-AF2C-E7F491A0595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9913" y="1462088"/>
            <a:ext cx="11050587" cy="4714875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457200" indent="0">
              <a:buFont typeface="Arial" panose="020B0604020202020204" pitchFamily="34" charset="0"/>
              <a:buNone/>
              <a:defRPr sz="20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2000"/>
            </a:lvl4pPr>
            <a:lvl5pPr marL="182880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9462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_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6A91-55D5-4DFF-9098-DF59133D2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365125"/>
            <a:ext cx="11050587" cy="1096963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Sed ac tempor libero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9AD34E-3962-4E41-860A-8735745BD7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2" y="6176963"/>
            <a:ext cx="5526088" cy="31591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Presentation topic | Subtopic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43FD4AE-B756-4883-B747-CEEA307266DC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bg1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A95D9-A20A-49E1-AF2C-E7F491A0595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9913" y="1462088"/>
            <a:ext cx="11050587" cy="4714875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70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6A91-55D5-4DFF-9098-DF59133D2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365125"/>
            <a:ext cx="11050587" cy="1096963"/>
          </a:xfr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et-EE" dirty="0"/>
              <a:t>Sed ac tempor libero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9AD34E-3962-4E41-860A-8735745BD7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2" y="6176963"/>
            <a:ext cx="5526088" cy="31591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t-EE" dirty="0"/>
              <a:t>Presentation topic | Subtopic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43FD4AE-B756-4883-B747-CEEA307266DC}"/>
              </a:ext>
            </a:extLst>
          </p:cNvPr>
          <p:cNvSpPr/>
          <p:nvPr userDrawn="1"/>
        </p:nvSpPr>
        <p:spPr>
          <a:xfrm>
            <a:off x="10219965" y="6176963"/>
            <a:ext cx="1400535" cy="366466"/>
          </a:xfrm>
          <a:custGeom>
            <a:avLst/>
            <a:gdLst>
              <a:gd name="connsiteX0" fmla="*/ 4074848 w 4730093"/>
              <a:gd name="connsiteY0" fmla="*/ 0 h 1237686"/>
              <a:gd name="connsiteX1" fmla="*/ 3477379 w 4730093"/>
              <a:gd name="connsiteY1" fmla="*/ 292152 h 1237686"/>
              <a:gd name="connsiteX2" fmla="*/ 2879924 w 4730093"/>
              <a:gd name="connsiteY2" fmla="*/ 0 h 1237686"/>
              <a:gd name="connsiteX3" fmla="*/ 2277899 w 4730093"/>
              <a:gd name="connsiteY3" fmla="*/ 300731 h 1237686"/>
              <a:gd name="connsiteX4" fmla="*/ 1675902 w 4730093"/>
              <a:gd name="connsiteY4" fmla="*/ 0 h 1237686"/>
              <a:gd name="connsiteX5" fmla="*/ 1020614 w 4730093"/>
              <a:gd name="connsiteY5" fmla="*/ 527940 h 1237686"/>
              <a:gd name="connsiteX6" fmla="*/ 1031283 w 4730093"/>
              <a:gd name="connsiteY6" fmla="*/ 633865 h 1237686"/>
              <a:gd name="connsiteX7" fmla="*/ 655245 w 4730093"/>
              <a:gd name="connsiteY7" fmla="*/ 807804 h 1237686"/>
              <a:gd name="connsiteX8" fmla="*/ 378411 w 4730093"/>
              <a:gd name="connsiteY8" fmla="*/ 527940 h 1237686"/>
              <a:gd name="connsiteX9" fmla="*/ 655245 w 4730093"/>
              <a:gd name="connsiteY9" fmla="*/ 247943 h 1237686"/>
              <a:gd name="connsiteX10" fmla="*/ 886326 w 4730093"/>
              <a:gd name="connsiteY10" fmla="*/ 359250 h 1237686"/>
              <a:gd name="connsiteX11" fmla="*/ 1046819 w 4730093"/>
              <a:gd name="connsiteY11" fmla="*/ 90656 h 1237686"/>
              <a:gd name="connsiteX12" fmla="*/ 655245 w 4730093"/>
              <a:gd name="connsiteY12" fmla="*/ 0 h 1237686"/>
              <a:gd name="connsiteX13" fmla="*/ 0 w 4730093"/>
              <a:gd name="connsiteY13" fmla="*/ 527940 h 1237686"/>
              <a:gd name="connsiteX14" fmla="*/ 655245 w 4730093"/>
              <a:gd name="connsiteY14" fmla="*/ 1055747 h 1237686"/>
              <a:gd name="connsiteX15" fmla="*/ 1178793 w 4730093"/>
              <a:gd name="connsiteY15" fmla="*/ 891610 h 1237686"/>
              <a:gd name="connsiteX16" fmla="*/ 1675902 w 4730093"/>
              <a:gd name="connsiteY16" fmla="*/ 1055747 h 1237686"/>
              <a:gd name="connsiteX17" fmla="*/ 2277899 w 4730093"/>
              <a:gd name="connsiteY17" fmla="*/ 755103 h 1237686"/>
              <a:gd name="connsiteX18" fmla="*/ 2879924 w 4730093"/>
              <a:gd name="connsiteY18" fmla="*/ 1055747 h 1237686"/>
              <a:gd name="connsiteX19" fmla="*/ 3472721 w 4730093"/>
              <a:gd name="connsiteY19" fmla="*/ 772364 h 1237686"/>
              <a:gd name="connsiteX20" fmla="*/ 3472721 w 4730093"/>
              <a:gd name="connsiteY20" fmla="*/ 1237686 h 1237686"/>
              <a:gd name="connsiteX21" fmla="*/ 3797970 w 4730093"/>
              <a:gd name="connsiteY21" fmla="*/ 1237686 h 1237686"/>
              <a:gd name="connsiteX22" fmla="*/ 3797970 w 4730093"/>
              <a:gd name="connsiteY22" fmla="*/ 1015684 h 1237686"/>
              <a:gd name="connsiteX23" fmla="*/ 4074848 w 4730093"/>
              <a:gd name="connsiteY23" fmla="*/ 1055747 h 1237686"/>
              <a:gd name="connsiteX24" fmla="*/ 4730093 w 4730093"/>
              <a:gd name="connsiteY24" fmla="*/ 527940 h 1237686"/>
              <a:gd name="connsiteX25" fmla="*/ 4074848 w 4730093"/>
              <a:gd name="connsiteY25" fmla="*/ 0 h 1237686"/>
              <a:gd name="connsiteX26" fmla="*/ 1675902 w 4730093"/>
              <a:gd name="connsiteY26" fmla="*/ 807804 h 1237686"/>
              <a:gd name="connsiteX27" fmla="*/ 1675902 w 4730093"/>
              <a:gd name="connsiteY27" fmla="*/ 807804 h 1237686"/>
              <a:gd name="connsiteX28" fmla="*/ 1399058 w 4730093"/>
              <a:gd name="connsiteY28" fmla="*/ 527940 h 1237686"/>
              <a:gd name="connsiteX29" fmla="*/ 1675902 w 4730093"/>
              <a:gd name="connsiteY29" fmla="*/ 247943 h 1237686"/>
              <a:gd name="connsiteX30" fmla="*/ 1952708 w 4730093"/>
              <a:gd name="connsiteY30" fmla="*/ 527940 h 1237686"/>
              <a:gd name="connsiteX31" fmla="*/ 1675902 w 4730093"/>
              <a:gd name="connsiteY31" fmla="*/ 807804 h 1237686"/>
              <a:gd name="connsiteX32" fmla="*/ 2879924 w 4730093"/>
              <a:gd name="connsiteY32" fmla="*/ 807804 h 1237686"/>
              <a:gd name="connsiteX33" fmla="*/ 2879924 w 4730093"/>
              <a:gd name="connsiteY33" fmla="*/ 807804 h 1237686"/>
              <a:gd name="connsiteX34" fmla="*/ 2603105 w 4730093"/>
              <a:gd name="connsiteY34" fmla="*/ 527940 h 1237686"/>
              <a:gd name="connsiteX35" fmla="*/ 2879924 w 4730093"/>
              <a:gd name="connsiteY35" fmla="*/ 247943 h 1237686"/>
              <a:gd name="connsiteX36" fmla="*/ 3156802 w 4730093"/>
              <a:gd name="connsiteY36" fmla="*/ 527940 h 1237686"/>
              <a:gd name="connsiteX37" fmla="*/ 2879924 w 4730093"/>
              <a:gd name="connsiteY37" fmla="*/ 807804 h 1237686"/>
              <a:gd name="connsiteX38" fmla="*/ 4074848 w 4730093"/>
              <a:gd name="connsiteY38" fmla="*/ 807804 h 1237686"/>
              <a:gd name="connsiteX39" fmla="*/ 4074848 w 4730093"/>
              <a:gd name="connsiteY39" fmla="*/ 807804 h 1237686"/>
              <a:gd name="connsiteX40" fmla="*/ 3956424 w 4730093"/>
              <a:gd name="connsiteY40" fmla="*/ 787995 h 1237686"/>
              <a:gd name="connsiteX41" fmla="*/ 3797970 w 4730093"/>
              <a:gd name="connsiteY41" fmla="*/ 955757 h 1237686"/>
              <a:gd name="connsiteX42" fmla="*/ 3797970 w 4730093"/>
              <a:gd name="connsiteY42" fmla="*/ 684050 h 1237686"/>
              <a:gd name="connsiteX43" fmla="*/ 3797970 w 4730093"/>
              <a:gd name="connsiteY43" fmla="*/ 527940 h 1237686"/>
              <a:gd name="connsiteX44" fmla="*/ 4074848 w 4730093"/>
              <a:gd name="connsiteY44" fmla="*/ 247943 h 1237686"/>
              <a:gd name="connsiteX45" fmla="*/ 4351649 w 4730093"/>
              <a:gd name="connsiteY45" fmla="*/ 527940 h 1237686"/>
              <a:gd name="connsiteX46" fmla="*/ 4074848 w 4730093"/>
              <a:gd name="connsiteY46" fmla="*/ 807804 h 123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30093" h="1237686">
                <a:moveTo>
                  <a:pt x="4074848" y="0"/>
                </a:moveTo>
                <a:cubicBezTo>
                  <a:pt x="3780065" y="0"/>
                  <a:pt x="3572058" y="115319"/>
                  <a:pt x="3477379" y="292152"/>
                </a:cubicBezTo>
                <a:cubicBezTo>
                  <a:pt x="3382671" y="115319"/>
                  <a:pt x="3174693" y="0"/>
                  <a:pt x="2879924" y="0"/>
                </a:cubicBezTo>
                <a:cubicBezTo>
                  <a:pt x="2580412" y="0"/>
                  <a:pt x="2370381" y="119040"/>
                  <a:pt x="2277899" y="300731"/>
                </a:cubicBezTo>
                <a:cubicBezTo>
                  <a:pt x="2185417" y="119040"/>
                  <a:pt x="1975433" y="0"/>
                  <a:pt x="1675902" y="0"/>
                </a:cubicBezTo>
                <a:cubicBezTo>
                  <a:pt x="1264302" y="0"/>
                  <a:pt x="1020614" y="224108"/>
                  <a:pt x="1020614" y="527940"/>
                </a:cubicBezTo>
                <a:cubicBezTo>
                  <a:pt x="1020614" y="564467"/>
                  <a:pt x="1024342" y="599849"/>
                  <a:pt x="1031283" y="633865"/>
                </a:cubicBezTo>
                <a:cubicBezTo>
                  <a:pt x="986304" y="710182"/>
                  <a:pt x="889251" y="807804"/>
                  <a:pt x="655245" y="807804"/>
                </a:cubicBezTo>
                <a:cubicBezTo>
                  <a:pt x="455127" y="807804"/>
                  <a:pt x="378411" y="672676"/>
                  <a:pt x="378411" y="527940"/>
                </a:cubicBezTo>
                <a:cubicBezTo>
                  <a:pt x="378411" y="383068"/>
                  <a:pt x="455127" y="247943"/>
                  <a:pt x="655245" y="247943"/>
                </a:cubicBezTo>
                <a:cubicBezTo>
                  <a:pt x="770597" y="247943"/>
                  <a:pt x="844125" y="293401"/>
                  <a:pt x="886326" y="359250"/>
                </a:cubicBezTo>
                <a:lnTo>
                  <a:pt x="1046819" y="90656"/>
                </a:lnTo>
                <a:cubicBezTo>
                  <a:pt x="943257" y="33533"/>
                  <a:pt x="811966" y="0"/>
                  <a:pt x="655245" y="0"/>
                </a:cubicBezTo>
                <a:cubicBezTo>
                  <a:pt x="243627" y="0"/>
                  <a:pt x="0" y="224108"/>
                  <a:pt x="0" y="527940"/>
                </a:cubicBezTo>
                <a:cubicBezTo>
                  <a:pt x="0" y="831622"/>
                  <a:pt x="243627" y="1055747"/>
                  <a:pt x="655245" y="1055747"/>
                </a:cubicBezTo>
                <a:cubicBezTo>
                  <a:pt x="906339" y="1055747"/>
                  <a:pt x="1070225" y="985159"/>
                  <a:pt x="1178793" y="891610"/>
                </a:cubicBezTo>
                <a:cubicBezTo>
                  <a:pt x="1291364" y="993827"/>
                  <a:pt x="1460285" y="1055747"/>
                  <a:pt x="1675902" y="1055747"/>
                </a:cubicBezTo>
                <a:cubicBezTo>
                  <a:pt x="1975433" y="1055747"/>
                  <a:pt x="2185417" y="936747"/>
                  <a:pt x="2277899" y="755103"/>
                </a:cubicBezTo>
                <a:cubicBezTo>
                  <a:pt x="2370381" y="936747"/>
                  <a:pt x="2580412" y="1055747"/>
                  <a:pt x="2879924" y="1055747"/>
                </a:cubicBezTo>
                <a:cubicBezTo>
                  <a:pt x="3169830" y="1055747"/>
                  <a:pt x="3375899" y="944296"/>
                  <a:pt x="3472721" y="772364"/>
                </a:cubicBezTo>
                <a:lnTo>
                  <a:pt x="3472721" y="1237686"/>
                </a:lnTo>
                <a:lnTo>
                  <a:pt x="3797970" y="1237686"/>
                </a:lnTo>
                <a:lnTo>
                  <a:pt x="3797970" y="1015684"/>
                </a:lnTo>
                <a:cubicBezTo>
                  <a:pt x="3878923" y="1041627"/>
                  <a:pt x="3971549" y="1055747"/>
                  <a:pt x="4074848" y="1055747"/>
                </a:cubicBezTo>
                <a:cubicBezTo>
                  <a:pt x="4486347" y="1055747"/>
                  <a:pt x="4730093" y="831622"/>
                  <a:pt x="4730093" y="527940"/>
                </a:cubicBezTo>
                <a:cubicBezTo>
                  <a:pt x="4730093" y="224108"/>
                  <a:pt x="4486347" y="0"/>
                  <a:pt x="4074848" y="0"/>
                </a:cubicBezTo>
                <a:close/>
                <a:moveTo>
                  <a:pt x="1675902" y="807804"/>
                </a:moveTo>
                <a:lnTo>
                  <a:pt x="1675902" y="807804"/>
                </a:lnTo>
                <a:cubicBezTo>
                  <a:pt x="1475846" y="807804"/>
                  <a:pt x="1399058" y="672676"/>
                  <a:pt x="1399058" y="527940"/>
                </a:cubicBezTo>
                <a:cubicBezTo>
                  <a:pt x="1399058" y="383068"/>
                  <a:pt x="1475846" y="247943"/>
                  <a:pt x="1675902" y="247943"/>
                </a:cubicBezTo>
                <a:cubicBezTo>
                  <a:pt x="1875934" y="247943"/>
                  <a:pt x="1952708" y="383068"/>
                  <a:pt x="1952708" y="527940"/>
                </a:cubicBezTo>
                <a:cubicBezTo>
                  <a:pt x="1952708" y="672676"/>
                  <a:pt x="1875934" y="807804"/>
                  <a:pt x="1675902" y="807804"/>
                </a:cubicBezTo>
                <a:close/>
                <a:moveTo>
                  <a:pt x="2879924" y="807804"/>
                </a:moveTo>
                <a:lnTo>
                  <a:pt x="2879924" y="807804"/>
                </a:lnTo>
                <a:cubicBezTo>
                  <a:pt x="2679864" y="807804"/>
                  <a:pt x="2603105" y="672676"/>
                  <a:pt x="2603105" y="527940"/>
                </a:cubicBezTo>
                <a:cubicBezTo>
                  <a:pt x="2603105" y="383068"/>
                  <a:pt x="2679864" y="247943"/>
                  <a:pt x="2879924" y="247943"/>
                </a:cubicBezTo>
                <a:cubicBezTo>
                  <a:pt x="3079981" y="247943"/>
                  <a:pt x="3156802" y="383068"/>
                  <a:pt x="3156802" y="527940"/>
                </a:cubicBezTo>
                <a:cubicBezTo>
                  <a:pt x="3156802" y="672676"/>
                  <a:pt x="3079981" y="807804"/>
                  <a:pt x="2879924" y="807804"/>
                </a:cubicBezTo>
                <a:close/>
                <a:moveTo>
                  <a:pt x="4074848" y="807804"/>
                </a:moveTo>
                <a:lnTo>
                  <a:pt x="4074848" y="807804"/>
                </a:lnTo>
                <a:cubicBezTo>
                  <a:pt x="4028990" y="807804"/>
                  <a:pt x="3989904" y="800691"/>
                  <a:pt x="3956424" y="787995"/>
                </a:cubicBezTo>
                <a:lnTo>
                  <a:pt x="3797970" y="955757"/>
                </a:lnTo>
                <a:lnTo>
                  <a:pt x="3797970" y="684050"/>
                </a:lnTo>
                <a:lnTo>
                  <a:pt x="3797970" y="527940"/>
                </a:lnTo>
                <a:cubicBezTo>
                  <a:pt x="3797970" y="383068"/>
                  <a:pt x="3874787" y="247943"/>
                  <a:pt x="4074848" y="247943"/>
                </a:cubicBezTo>
                <a:cubicBezTo>
                  <a:pt x="4274904" y="247943"/>
                  <a:pt x="4351649" y="383068"/>
                  <a:pt x="4351649" y="527940"/>
                </a:cubicBezTo>
                <a:cubicBezTo>
                  <a:pt x="4351649" y="672676"/>
                  <a:pt x="4274904" y="807804"/>
                  <a:pt x="4074848" y="807804"/>
                </a:cubicBezTo>
                <a:close/>
              </a:path>
            </a:pathLst>
          </a:custGeom>
          <a:solidFill>
            <a:schemeClr val="accent3"/>
          </a:solidFill>
          <a:ln w="360" cap="flat">
            <a:noFill/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16899-28EB-42A3-9333-AC9831A3E65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9913" y="1462088"/>
            <a:ext cx="11050587" cy="4714875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600"/>
            </a:lvl1pPr>
            <a:lvl2pPr marL="457200" indent="0">
              <a:buFont typeface="Arial" panose="020B0604020202020204" pitchFamily="34" charset="0"/>
              <a:buNone/>
              <a:defRPr sz="2600"/>
            </a:lvl2pPr>
            <a:lvl3pPr marL="914400" indent="0">
              <a:buFont typeface="Arial" panose="020B0604020202020204" pitchFamily="34" charset="0"/>
              <a:buNone/>
              <a:defRPr sz="2600"/>
            </a:lvl3pPr>
            <a:lvl4pPr marL="1371600" indent="0">
              <a:buFont typeface="Arial" panose="020B0604020202020204" pitchFamily="34" charset="0"/>
              <a:buNone/>
              <a:defRPr sz="2600"/>
            </a:lvl4pPr>
            <a:lvl5pPr marL="1828800" indent="0">
              <a:buFont typeface="Arial" panose="020B0604020202020204" pitchFamily="34" charset="0"/>
              <a:buNone/>
              <a:defRPr sz="2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338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E09E3B-D944-4969-8D9F-82FFF9B11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13" y="365125"/>
            <a:ext cx="11050587" cy="10969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BBCEC-19B8-44C1-833E-E0D993F0D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913" y="1825625"/>
            <a:ext cx="1105058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96071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784" r:id="rId5"/>
    <p:sldLayoutId id="2147483766" r:id="rId6"/>
    <p:sldLayoutId id="2147483650" r:id="rId7"/>
    <p:sldLayoutId id="2147483785" r:id="rId8"/>
    <p:sldLayoutId id="2147483768" r:id="rId9"/>
    <p:sldLayoutId id="2147483769" r:id="rId10"/>
    <p:sldLayoutId id="2147483770" r:id="rId11"/>
    <p:sldLayoutId id="2147483672" r:id="rId12"/>
    <p:sldLayoutId id="2147483773" r:id="rId13"/>
    <p:sldLayoutId id="2147483774" r:id="rId14"/>
    <p:sldLayoutId id="2147483775" r:id="rId15"/>
    <p:sldLayoutId id="2147483673" r:id="rId16"/>
    <p:sldLayoutId id="2147483776" r:id="rId17"/>
    <p:sldLayoutId id="2147483671" r:id="rId18"/>
    <p:sldLayoutId id="2147483676" r:id="rId19"/>
    <p:sldLayoutId id="2147483779" r:id="rId20"/>
    <p:sldLayoutId id="2147483786" r:id="rId21"/>
    <p:sldLayoutId id="2147483782" r:id="rId22"/>
    <p:sldLayoutId id="2147483772" r:id="rId23"/>
    <p:sldLayoutId id="2147483787" r:id="rId24"/>
    <p:sldLayoutId id="2147483780" r:id="rId25"/>
    <p:sldLayoutId id="2147483781" r:id="rId26"/>
    <p:sldLayoutId id="2147483783" r:id="rId27"/>
    <p:sldLayoutId id="2147483683" r:id="rId28"/>
    <p:sldLayoutId id="2147483685" r:id="rId29"/>
    <p:sldLayoutId id="2147483691" r:id="rId30"/>
    <p:sldLayoutId id="2147483690" r:id="rId31"/>
    <p:sldLayoutId id="2147483669" r:id="rId32"/>
    <p:sldLayoutId id="2147483765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Inter" panose="020B0502030000000004" pitchFamily="34" charset="0"/>
        <a:buChar char="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Inter" panose="020B0502030000000004" pitchFamily="34" charset="0"/>
        <a:buChar char="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Inter" panose="020B0502030000000004" pitchFamily="34" charset="0"/>
        <a:buChar char="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Inter" panose="020B0502030000000004" pitchFamily="34" charset="0"/>
        <a:buChar char="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Inter" panose="020B0502030000000004" pitchFamily="34" charset="0"/>
        <a:buChar char="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59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921" userDrawn="1">
          <p15:clr>
            <a:srgbClr val="F26B43"/>
          </p15:clr>
        </p15:guide>
        <p15:guide id="6" orient="horz" pos="231" userDrawn="1">
          <p15:clr>
            <a:srgbClr val="F26B43"/>
          </p15:clr>
        </p15:guide>
        <p15:guide id="7" orient="horz" pos="3891" userDrawn="1">
          <p15:clr>
            <a:srgbClr val="F26B43"/>
          </p15:clr>
        </p15:guide>
        <p15:guide id="8" orient="horz" pos="40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E158D-DD96-464D-AB83-7789379F18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Maakaubanduse võlu ja valu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49C3B-BD6D-4E7C-A535-C0B6AA1501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b="1" dirty="0">
                <a:latin typeface="Arial" panose="020B0604020202020204" pitchFamily="34" charset="0"/>
                <a:cs typeface="Arial" panose="020B0604020202020204" pitchFamily="34" charset="0"/>
              </a:rPr>
              <a:t>Piret Rüütel</a:t>
            </a:r>
            <a:br>
              <a:rPr lang="et-E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Coop Haapsalu kaubandusjuht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7557B7-242E-5A91-463D-952A0AB80044}"/>
              </a:ext>
            </a:extLst>
          </p:cNvPr>
          <p:cNvSpPr txBox="1"/>
          <p:nvPr/>
        </p:nvSpPr>
        <p:spPr>
          <a:xfrm>
            <a:off x="4777628" y="6176329"/>
            <a:ext cx="2636743" cy="31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MAAELU KONVERENTS 2023</a:t>
            </a:r>
          </a:p>
        </p:txBody>
      </p:sp>
      <p:pic>
        <p:nvPicPr>
          <p:cNvPr id="6" name="Picture 5" descr="A picture containing text, logo&#10;&#10;Description automatically generated">
            <a:extLst>
              <a:ext uri="{FF2B5EF4-FFF2-40B4-BE49-F238E27FC236}">
                <a16:creationId xmlns:a16="http://schemas.microsoft.com/office/drawing/2014/main" id="{07BBE570-A0EE-19BA-E849-68D72ED36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58" y="304800"/>
            <a:ext cx="3105150" cy="1476375"/>
          </a:xfrm>
          <a:prstGeom prst="rect">
            <a:avLst/>
          </a:prstGeom>
        </p:spPr>
      </p:pic>
      <p:pic>
        <p:nvPicPr>
          <p:cNvPr id="8" name="Picture 7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F5CB91B-48F1-7926-25DB-785019CF7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4" y="366713"/>
            <a:ext cx="3381375" cy="1352550"/>
          </a:xfrm>
          <a:prstGeom prst="rect">
            <a:avLst/>
          </a:prstGeom>
        </p:spPr>
      </p:pic>
      <p:pic>
        <p:nvPicPr>
          <p:cNvPr id="10" name="Picture 9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312DD776-036D-C48D-E28F-6991B1CC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329" y="461962"/>
            <a:ext cx="393382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36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57C3A3-1159-49B9-BD1D-1F0E1637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68" y="370391"/>
            <a:ext cx="6166309" cy="1553659"/>
          </a:xfrm>
        </p:spPr>
        <p:txBody>
          <a:bodyPr/>
          <a:lstStyle/>
          <a:p>
            <a:r>
              <a:rPr lang="et-EE" dirty="0"/>
              <a:t>Mis on väikepoe roll kohalikus elus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0FEBE9-9B59-40C6-BE2E-56F0A903C05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Toidu ja esmatarbekaupade kättesaadavus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sageli ainus kauplus piirkonnas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arvestavad kohalike erisoovidega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Koostöö kohalike tootjatega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Tööandja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Kohtumispaik ja kogukonna keskus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Ürituste plakatid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Ostan/müün/vahetan</a:t>
            </a:r>
          </a:p>
        </p:txBody>
      </p:sp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7C2D1685-9D84-D8F2-6EA0-940D35CB87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r="16642"/>
          <a:stretch/>
        </p:blipFill>
        <p:spPr>
          <a:xfrm>
            <a:off x="6493208" y="636535"/>
            <a:ext cx="5073905" cy="5069294"/>
          </a:xfrm>
        </p:spPr>
      </p:pic>
    </p:spTree>
    <p:extLst>
      <p:ext uri="{BB962C8B-B14F-4D97-AF65-F5344CB8AC3E}">
        <p14:creationId xmlns:p14="http://schemas.microsoft.com/office/powerpoint/2010/main" val="3505364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0FEBE9-9B59-40C6-BE2E-56F0A903C05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Väikepoodidega käib sageli kaasas ka erinevad lisateenused, mida ilma kohaliku poeta reeglina ei kaasne: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Apteegikaubad, lilled, pakiautomaadid.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Sularaha kättesaadavus kõigis Coopi kauplustes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Sularaha sissemakse võimalus (eriti vajalik kohalikele väikeettevõtjatele)</a:t>
            </a:r>
          </a:p>
          <a:p>
            <a:pPr>
              <a:buFont typeface="Arial" panose="020B0604020202020204" pitchFamily="34" charset="0"/>
              <a:buChar char="•"/>
            </a:pPr>
            <a:endParaRPr lang="et-E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1E7008-BBF6-CB2E-526A-EED9271B5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182" y="1121148"/>
            <a:ext cx="5030931" cy="48624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CFFC687-934C-07F0-BA59-D5629FECD2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/>
              <a:t>Lisateenused</a:t>
            </a:r>
          </a:p>
        </p:txBody>
      </p:sp>
    </p:spTree>
    <p:extLst>
      <p:ext uri="{BB962C8B-B14F-4D97-AF65-F5344CB8AC3E}">
        <p14:creationId xmlns:p14="http://schemas.microsoft.com/office/powerpoint/2010/main" val="2506799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57C3A3-1159-49B9-BD1D-1F0E1637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68" y="370391"/>
            <a:ext cx="6166309" cy="1553659"/>
          </a:xfrm>
        </p:spPr>
        <p:txBody>
          <a:bodyPr/>
          <a:lstStyle/>
          <a:p>
            <a:r>
              <a:rPr lang="et-EE" dirty="0"/>
              <a:t>Väikepoodide väljakutse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0FEBE9-9B59-40C6-BE2E-56F0A903C0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913" y="1924050"/>
            <a:ext cx="5676978" cy="39481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Maapoed ei ole rahamasinad, vaid tegutsevad enamasti toimetuleku piiril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Coopi eripära: sageli toetame maapoodide toimetulekut linnas asuvate kaupluste kasumi arvelt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Sõna otseses mõttes on IGA klient oluline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Kasvanud energiahinnad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Uus piirikaubanduse oht</a:t>
            </a:r>
          </a:p>
          <a:p>
            <a:pPr>
              <a:buFont typeface="Arial" panose="020B0604020202020204" pitchFamily="34" charset="0"/>
              <a:buChar char="•"/>
            </a:pPr>
            <a:endParaRPr lang="et-EE" dirty="0"/>
          </a:p>
          <a:p>
            <a:pPr marL="0" indent="0">
              <a:buNone/>
            </a:pPr>
            <a:r>
              <a:rPr lang="et-EE" b="1" dirty="0"/>
              <a:t>AGA...</a:t>
            </a:r>
          </a:p>
        </p:txBody>
      </p:sp>
      <p:pic>
        <p:nvPicPr>
          <p:cNvPr id="4" name="Picture Placeholder 10">
            <a:extLst>
              <a:ext uri="{FF2B5EF4-FFF2-40B4-BE49-F238E27FC236}">
                <a16:creationId xmlns:a16="http://schemas.microsoft.com/office/drawing/2014/main" id="{E63E7ABC-D00C-E0BE-9F66-9956B59BB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9188"/>
          <a:stretch/>
        </p:blipFill>
        <p:spPr>
          <a:xfrm>
            <a:off x="6686094" y="2"/>
            <a:ext cx="5505906" cy="5578995"/>
          </a:xfrm>
          <a:custGeom>
            <a:avLst/>
            <a:gdLst>
              <a:gd name="connsiteX0" fmla="*/ 6356 w 5505906"/>
              <a:gd name="connsiteY0" fmla="*/ 0 h 5578995"/>
              <a:gd name="connsiteX1" fmla="*/ 5505906 w 5505906"/>
              <a:gd name="connsiteY1" fmla="*/ 0 h 5578995"/>
              <a:gd name="connsiteX2" fmla="*/ 5505906 w 5505906"/>
              <a:gd name="connsiteY2" fmla="*/ 5573276 h 5578995"/>
              <a:gd name="connsiteX3" fmla="*/ 5203430 w 5505906"/>
              <a:gd name="connsiteY3" fmla="*/ 5578995 h 5578995"/>
              <a:gd name="connsiteX4" fmla="*/ 5203330 w 5505906"/>
              <a:gd name="connsiteY4" fmla="*/ 5578995 h 5578995"/>
              <a:gd name="connsiteX5" fmla="*/ 4857581 w 5505906"/>
              <a:gd name="connsiteY5" fmla="*/ 5571622 h 5578995"/>
              <a:gd name="connsiteX6" fmla="*/ 0 w 5505906"/>
              <a:gd name="connsiteY6" fmla="*/ 311427 h 5578995"/>
              <a:gd name="connsiteX7" fmla="*/ 6356 w 5505906"/>
              <a:gd name="connsiteY7" fmla="*/ 0 h 557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906" h="5578995">
                <a:moveTo>
                  <a:pt x="6356" y="0"/>
                </a:moveTo>
                <a:lnTo>
                  <a:pt x="5505906" y="0"/>
                </a:lnTo>
                <a:lnTo>
                  <a:pt x="5505906" y="5573276"/>
                </a:lnTo>
                <a:lnTo>
                  <a:pt x="5203430" y="5578995"/>
                </a:lnTo>
                <a:lnTo>
                  <a:pt x="5203330" y="5578995"/>
                </a:lnTo>
                <a:lnTo>
                  <a:pt x="4857581" y="5571622"/>
                </a:lnTo>
                <a:cubicBezTo>
                  <a:pt x="1353972" y="5419965"/>
                  <a:pt x="0" y="2952184"/>
                  <a:pt x="0" y="311427"/>
                </a:cubicBezTo>
                <a:cubicBezTo>
                  <a:pt x="0" y="207194"/>
                  <a:pt x="1907" y="102961"/>
                  <a:pt x="635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0270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57C3A3-1159-49B9-BD1D-1F0E1637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68" y="370391"/>
            <a:ext cx="6166309" cy="1553659"/>
          </a:xfrm>
        </p:spPr>
        <p:txBody>
          <a:bodyPr/>
          <a:lstStyle/>
          <a:p>
            <a:r>
              <a:rPr lang="et-EE" dirty="0"/>
              <a:t>Väikepoodide </a:t>
            </a:r>
            <a:br>
              <a:rPr lang="et-EE" dirty="0"/>
            </a:br>
            <a:r>
              <a:rPr lang="et-EE" dirty="0"/>
              <a:t>suurim oht?</a:t>
            </a:r>
            <a:endParaRPr lang="en-US" dirty="0"/>
          </a:p>
        </p:txBody>
      </p:sp>
      <p:pic>
        <p:nvPicPr>
          <p:cNvPr id="4" name="Picture Placeholder 10">
            <a:extLst>
              <a:ext uri="{FF2B5EF4-FFF2-40B4-BE49-F238E27FC236}">
                <a16:creationId xmlns:a16="http://schemas.microsoft.com/office/drawing/2014/main" id="{E63E7ABC-D00C-E0BE-9F66-9956B59BB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9" r="20799"/>
          <a:stretch/>
        </p:blipFill>
        <p:spPr>
          <a:xfrm>
            <a:off x="6686094" y="2"/>
            <a:ext cx="5505906" cy="5578995"/>
          </a:xfrm>
          <a:custGeom>
            <a:avLst/>
            <a:gdLst>
              <a:gd name="connsiteX0" fmla="*/ 6356 w 5505906"/>
              <a:gd name="connsiteY0" fmla="*/ 0 h 5578995"/>
              <a:gd name="connsiteX1" fmla="*/ 5505906 w 5505906"/>
              <a:gd name="connsiteY1" fmla="*/ 0 h 5578995"/>
              <a:gd name="connsiteX2" fmla="*/ 5505906 w 5505906"/>
              <a:gd name="connsiteY2" fmla="*/ 5573276 h 5578995"/>
              <a:gd name="connsiteX3" fmla="*/ 5203430 w 5505906"/>
              <a:gd name="connsiteY3" fmla="*/ 5578995 h 5578995"/>
              <a:gd name="connsiteX4" fmla="*/ 5203330 w 5505906"/>
              <a:gd name="connsiteY4" fmla="*/ 5578995 h 5578995"/>
              <a:gd name="connsiteX5" fmla="*/ 4857581 w 5505906"/>
              <a:gd name="connsiteY5" fmla="*/ 5571622 h 5578995"/>
              <a:gd name="connsiteX6" fmla="*/ 0 w 5505906"/>
              <a:gd name="connsiteY6" fmla="*/ 311427 h 5578995"/>
              <a:gd name="connsiteX7" fmla="*/ 6356 w 5505906"/>
              <a:gd name="connsiteY7" fmla="*/ 0 h 557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906" h="5578995">
                <a:moveTo>
                  <a:pt x="6356" y="0"/>
                </a:moveTo>
                <a:lnTo>
                  <a:pt x="5505906" y="0"/>
                </a:lnTo>
                <a:lnTo>
                  <a:pt x="5505906" y="5573276"/>
                </a:lnTo>
                <a:lnTo>
                  <a:pt x="5203430" y="5578995"/>
                </a:lnTo>
                <a:lnTo>
                  <a:pt x="5203330" y="5578995"/>
                </a:lnTo>
                <a:lnTo>
                  <a:pt x="4857581" y="5571622"/>
                </a:lnTo>
                <a:cubicBezTo>
                  <a:pt x="1353972" y="5419965"/>
                  <a:pt x="0" y="2952184"/>
                  <a:pt x="0" y="311427"/>
                </a:cubicBezTo>
                <a:cubicBezTo>
                  <a:pt x="0" y="207194"/>
                  <a:pt x="1907" y="102961"/>
                  <a:pt x="635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7115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57C3A3-1159-49B9-BD1D-1F0E1637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68" y="370391"/>
            <a:ext cx="6166309" cy="1553659"/>
          </a:xfrm>
        </p:spPr>
        <p:txBody>
          <a:bodyPr/>
          <a:lstStyle/>
          <a:p>
            <a:r>
              <a:rPr lang="et-EE" dirty="0"/>
              <a:t>Väikepoodide </a:t>
            </a:r>
            <a:br>
              <a:rPr lang="et-EE" dirty="0"/>
            </a:br>
            <a:r>
              <a:rPr lang="et-EE" dirty="0"/>
              <a:t>suurim oht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0FEBE9-9B59-40C6-BE2E-56F0A903C0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913" y="1924050"/>
            <a:ext cx="6165864" cy="3948113"/>
          </a:xfrm>
        </p:spPr>
        <p:txBody>
          <a:bodyPr/>
          <a:lstStyle/>
          <a:p>
            <a:pPr marL="0" indent="0">
              <a:buNone/>
            </a:pPr>
            <a:endParaRPr lang="et-EE" b="1" dirty="0"/>
          </a:p>
          <a:p>
            <a:pPr>
              <a:buFont typeface="Arial" panose="020B0604020202020204" pitchFamily="34" charset="0"/>
              <a:buChar char="•"/>
            </a:pPr>
            <a:endParaRPr lang="et-EE" b="1" dirty="0"/>
          </a:p>
          <a:p>
            <a:pPr>
              <a:buFont typeface="Arial" panose="020B0604020202020204" pitchFamily="34" charset="0"/>
              <a:buChar char="•"/>
            </a:pPr>
            <a:r>
              <a:rPr lang="et-EE" b="1" dirty="0"/>
              <a:t>Linnas tööl (ja poes) käivad kohalikud elanikud</a:t>
            </a:r>
          </a:p>
          <a:p>
            <a:pPr marL="0" indent="0">
              <a:buNone/>
            </a:pPr>
            <a:r>
              <a:rPr lang="et-EE" dirty="0"/>
              <a:t>Nädala põhiostud tehakse mujal ning kohalik pood jäetakse hädapäraste ostude tegemiseks.</a:t>
            </a:r>
            <a:endParaRPr lang="et-EE" b="1" dirty="0"/>
          </a:p>
          <a:p>
            <a:pPr marL="360000" lvl="1" indent="0">
              <a:buNone/>
            </a:pPr>
            <a:endParaRPr lang="et-EE" dirty="0"/>
          </a:p>
          <a:p>
            <a:pPr marL="360000" lvl="1" indent="0">
              <a:buNone/>
            </a:pPr>
            <a:endParaRPr lang="et-EE" dirty="0"/>
          </a:p>
          <a:p>
            <a:pPr marL="360000" lvl="1" indent="0">
              <a:buNone/>
            </a:pPr>
            <a:endParaRPr lang="et-EE" dirty="0"/>
          </a:p>
          <a:p>
            <a:pPr marL="360000" lvl="1" indent="0">
              <a:buNone/>
            </a:pPr>
            <a:endParaRPr lang="et-EE" dirty="0"/>
          </a:p>
          <a:p>
            <a:pPr marL="360000" lvl="1" indent="0">
              <a:buNone/>
            </a:pPr>
            <a:endParaRPr lang="et-EE" dirty="0"/>
          </a:p>
        </p:txBody>
      </p:sp>
      <p:pic>
        <p:nvPicPr>
          <p:cNvPr id="4" name="Picture Placeholder 10">
            <a:extLst>
              <a:ext uri="{FF2B5EF4-FFF2-40B4-BE49-F238E27FC236}">
                <a16:creationId xmlns:a16="http://schemas.microsoft.com/office/drawing/2014/main" id="{E63E7ABC-D00C-E0BE-9F66-9956B59BB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9" r="20799"/>
          <a:stretch/>
        </p:blipFill>
        <p:spPr>
          <a:xfrm>
            <a:off x="6686094" y="2"/>
            <a:ext cx="5505906" cy="5578995"/>
          </a:xfrm>
          <a:custGeom>
            <a:avLst/>
            <a:gdLst>
              <a:gd name="connsiteX0" fmla="*/ 6356 w 5505906"/>
              <a:gd name="connsiteY0" fmla="*/ 0 h 5578995"/>
              <a:gd name="connsiteX1" fmla="*/ 5505906 w 5505906"/>
              <a:gd name="connsiteY1" fmla="*/ 0 h 5578995"/>
              <a:gd name="connsiteX2" fmla="*/ 5505906 w 5505906"/>
              <a:gd name="connsiteY2" fmla="*/ 5573276 h 5578995"/>
              <a:gd name="connsiteX3" fmla="*/ 5203430 w 5505906"/>
              <a:gd name="connsiteY3" fmla="*/ 5578995 h 5578995"/>
              <a:gd name="connsiteX4" fmla="*/ 5203330 w 5505906"/>
              <a:gd name="connsiteY4" fmla="*/ 5578995 h 5578995"/>
              <a:gd name="connsiteX5" fmla="*/ 4857581 w 5505906"/>
              <a:gd name="connsiteY5" fmla="*/ 5571622 h 5578995"/>
              <a:gd name="connsiteX6" fmla="*/ 0 w 5505906"/>
              <a:gd name="connsiteY6" fmla="*/ 311427 h 5578995"/>
              <a:gd name="connsiteX7" fmla="*/ 6356 w 5505906"/>
              <a:gd name="connsiteY7" fmla="*/ 0 h 557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906" h="5578995">
                <a:moveTo>
                  <a:pt x="6356" y="0"/>
                </a:moveTo>
                <a:lnTo>
                  <a:pt x="5505906" y="0"/>
                </a:lnTo>
                <a:lnTo>
                  <a:pt x="5505906" y="5573276"/>
                </a:lnTo>
                <a:lnTo>
                  <a:pt x="5203430" y="5578995"/>
                </a:lnTo>
                <a:lnTo>
                  <a:pt x="5203330" y="5578995"/>
                </a:lnTo>
                <a:lnTo>
                  <a:pt x="4857581" y="5571622"/>
                </a:lnTo>
                <a:cubicBezTo>
                  <a:pt x="1353972" y="5419965"/>
                  <a:pt x="0" y="2952184"/>
                  <a:pt x="0" y="311427"/>
                </a:cubicBezTo>
                <a:cubicBezTo>
                  <a:pt x="0" y="207194"/>
                  <a:pt x="1907" y="102961"/>
                  <a:pt x="635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1617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57C3A3-1159-49B9-BD1D-1F0E1637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68" y="370391"/>
            <a:ext cx="6166309" cy="1553659"/>
          </a:xfrm>
        </p:spPr>
        <p:txBody>
          <a:bodyPr/>
          <a:lstStyle/>
          <a:p>
            <a:r>
              <a:rPr lang="et-EE" dirty="0"/>
              <a:t>Väikepoodide </a:t>
            </a:r>
            <a:br>
              <a:rPr lang="et-EE" dirty="0"/>
            </a:br>
            <a:r>
              <a:rPr lang="et-EE" dirty="0"/>
              <a:t>suurim oht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0FEBE9-9B59-40C6-BE2E-56F0A903C0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913" y="1924050"/>
            <a:ext cx="6165864" cy="39481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t-EE" b="1" dirty="0"/>
          </a:p>
          <a:p>
            <a:pPr>
              <a:buFont typeface="Arial" panose="020B0604020202020204" pitchFamily="34" charset="0"/>
              <a:buChar char="•"/>
            </a:pPr>
            <a:endParaRPr lang="et-EE" b="1" dirty="0"/>
          </a:p>
          <a:p>
            <a:pPr>
              <a:buFont typeface="Arial" panose="020B0604020202020204" pitchFamily="34" charset="0"/>
              <a:buChar char="•"/>
            </a:pPr>
            <a:r>
              <a:rPr lang="et-EE" b="1" dirty="0"/>
              <a:t>Linnas tööl (ja poes) käivad kohalikud elanikud</a:t>
            </a:r>
          </a:p>
          <a:p>
            <a:pPr marL="0" indent="0">
              <a:buNone/>
            </a:pPr>
            <a:r>
              <a:rPr lang="et-EE" dirty="0"/>
              <a:t>Nädala põhiostud tehakse mujal ning kohalik pood jäetakse hädapäraste ostude tegemiseks.</a:t>
            </a:r>
            <a:endParaRPr lang="et-EE" b="1" dirty="0"/>
          </a:p>
          <a:p>
            <a:pPr marL="0" indent="0">
              <a:buNone/>
            </a:pPr>
            <a:endParaRPr lang="et-EE" dirty="0"/>
          </a:p>
          <a:p>
            <a:pPr>
              <a:buFont typeface="Arial" panose="020B0604020202020204" pitchFamily="34" charset="0"/>
              <a:buChar char="•"/>
            </a:pPr>
            <a:r>
              <a:rPr lang="et-EE" b="1" dirty="0"/>
              <a:t>Tulemus</a:t>
            </a:r>
          </a:p>
          <a:p>
            <a:pPr marL="457200" indent="-457200">
              <a:buAutoNum type="arabicPeriod"/>
            </a:pPr>
            <a:r>
              <a:rPr lang="et-EE" dirty="0"/>
              <a:t>Väikekauplus, mis ei tule majanduslikult toime</a:t>
            </a:r>
          </a:p>
          <a:p>
            <a:pPr marL="457200" indent="-457200">
              <a:buAutoNum type="arabicPeriod"/>
            </a:pPr>
            <a:r>
              <a:rPr lang="et-EE" dirty="0"/>
              <a:t>Piirkond jääb ilma kaupluseta</a:t>
            </a:r>
          </a:p>
        </p:txBody>
      </p:sp>
      <p:pic>
        <p:nvPicPr>
          <p:cNvPr id="4" name="Picture Placeholder 10">
            <a:extLst>
              <a:ext uri="{FF2B5EF4-FFF2-40B4-BE49-F238E27FC236}">
                <a16:creationId xmlns:a16="http://schemas.microsoft.com/office/drawing/2014/main" id="{E63E7ABC-D00C-E0BE-9F66-9956B59BB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9" r="20799"/>
          <a:stretch/>
        </p:blipFill>
        <p:spPr>
          <a:xfrm>
            <a:off x="6686094" y="2"/>
            <a:ext cx="5505906" cy="5578995"/>
          </a:xfrm>
          <a:custGeom>
            <a:avLst/>
            <a:gdLst>
              <a:gd name="connsiteX0" fmla="*/ 6356 w 5505906"/>
              <a:gd name="connsiteY0" fmla="*/ 0 h 5578995"/>
              <a:gd name="connsiteX1" fmla="*/ 5505906 w 5505906"/>
              <a:gd name="connsiteY1" fmla="*/ 0 h 5578995"/>
              <a:gd name="connsiteX2" fmla="*/ 5505906 w 5505906"/>
              <a:gd name="connsiteY2" fmla="*/ 5573276 h 5578995"/>
              <a:gd name="connsiteX3" fmla="*/ 5203430 w 5505906"/>
              <a:gd name="connsiteY3" fmla="*/ 5578995 h 5578995"/>
              <a:gd name="connsiteX4" fmla="*/ 5203330 w 5505906"/>
              <a:gd name="connsiteY4" fmla="*/ 5578995 h 5578995"/>
              <a:gd name="connsiteX5" fmla="*/ 4857581 w 5505906"/>
              <a:gd name="connsiteY5" fmla="*/ 5571622 h 5578995"/>
              <a:gd name="connsiteX6" fmla="*/ 0 w 5505906"/>
              <a:gd name="connsiteY6" fmla="*/ 311427 h 5578995"/>
              <a:gd name="connsiteX7" fmla="*/ 6356 w 5505906"/>
              <a:gd name="connsiteY7" fmla="*/ 0 h 557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906" h="5578995">
                <a:moveTo>
                  <a:pt x="6356" y="0"/>
                </a:moveTo>
                <a:lnTo>
                  <a:pt x="5505906" y="0"/>
                </a:lnTo>
                <a:lnTo>
                  <a:pt x="5505906" y="5573276"/>
                </a:lnTo>
                <a:lnTo>
                  <a:pt x="5203430" y="5578995"/>
                </a:lnTo>
                <a:lnTo>
                  <a:pt x="5203330" y="5578995"/>
                </a:lnTo>
                <a:lnTo>
                  <a:pt x="4857581" y="5571622"/>
                </a:lnTo>
                <a:cubicBezTo>
                  <a:pt x="1353972" y="5419965"/>
                  <a:pt x="0" y="2952184"/>
                  <a:pt x="0" y="311427"/>
                </a:cubicBezTo>
                <a:cubicBezTo>
                  <a:pt x="0" y="207194"/>
                  <a:pt x="1907" y="102961"/>
                  <a:pt x="635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7802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57C3A3-1159-49B9-BD1D-1F0E1637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68" y="370391"/>
            <a:ext cx="6166309" cy="1553659"/>
          </a:xfrm>
        </p:spPr>
        <p:txBody>
          <a:bodyPr/>
          <a:lstStyle/>
          <a:p>
            <a:r>
              <a:rPr lang="et-EE" dirty="0"/>
              <a:t>Kui piirkonna ainus pood sulgeb uksed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0FEBE9-9B59-40C6-BE2E-56F0A903C05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Kaob toidu ja esmatarbekaupade ning sularaha kättesaadavus piirkonnas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Kaob kogukonna keskus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Väheneb töökohtade arv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Väheneb muude lisateenuste osutamise tõenäosus </a:t>
            </a:r>
          </a:p>
        </p:txBody>
      </p:sp>
      <p:pic>
        <p:nvPicPr>
          <p:cNvPr id="2" name="Picture Placeholder 9">
            <a:extLst>
              <a:ext uri="{FF2B5EF4-FFF2-40B4-BE49-F238E27FC236}">
                <a16:creationId xmlns:a16="http://schemas.microsoft.com/office/drawing/2014/main" id="{C1BFB00E-3406-E821-0E04-640F1A853E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2" r="13932" b="16390"/>
          <a:stretch/>
        </p:blipFill>
        <p:spPr>
          <a:xfrm>
            <a:off x="6493208" y="636535"/>
            <a:ext cx="5073905" cy="5069294"/>
          </a:xfrm>
        </p:spPr>
      </p:pic>
    </p:spTree>
    <p:extLst>
      <p:ext uri="{BB962C8B-B14F-4D97-AF65-F5344CB8AC3E}">
        <p14:creationId xmlns:p14="http://schemas.microsoft.com/office/powerpoint/2010/main" val="2709438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57C3A3-1159-49B9-BD1D-1F0E1637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68" y="370391"/>
            <a:ext cx="6166309" cy="1553659"/>
          </a:xfrm>
        </p:spPr>
        <p:txBody>
          <a:bodyPr/>
          <a:lstStyle/>
          <a:p>
            <a:r>
              <a:rPr lang="et-EE" dirty="0"/>
              <a:t>Kaupade saadavus ilma kaupluseta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0FEBE9-9B59-40C6-BE2E-56F0A903C05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Eakatel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võimalus sõita bussiga linna poodi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pöörduda KOVi või sotsiaaltöötaja poole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paluda abi naabritelt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Noorematel võimalus ühildada poeskäik linnasõiduga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Suvitajatel võimalus kogu vajalik kaasa võtta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Kõigi jaoks tähendab see pikemaajalisemaid plaane ja suuremaid koduseid varusid</a:t>
            </a:r>
          </a:p>
        </p:txBody>
      </p:sp>
      <p:pic>
        <p:nvPicPr>
          <p:cNvPr id="2" name="Picture Placeholder 9">
            <a:extLst>
              <a:ext uri="{FF2B5EF4-FFF2-40B4-BE49-F238E27FC236}">
                <a16:creationId xmlns:a16="http://schemas.microsoft.com/office/drawing/2014/main" id="{C1BFB00E-3406-E821-0E04-640F1A853E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 r="16229"/>
          <a:stretch/>
        </p:blipFill>
        <p:spPr>
          <a:xfrm>
            <a:off x="6493208" y="636535"/>
            <a:ext cx="5073905" cy="5069294"/>
          </a:xfrm>
        </p:spPr>
      </p:pic>
    </p:spTree>
    <p:extLst>
      <p:ext uri="{BB962C8B-B14F-4D97-AF65-F5344CB8AC3E}">
        <p14:creationId xmlns:p14="http://schemas.microsoft.com/office/powerpoint/2010/main" val="2297952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57C3A3-1159-49B9-BD1D-1F0E1637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68" y="370391"/>
            <a:ext cx="6166309" cy="1553659"/>
          </a:xfrm>
        </p:spPr>
        <p:txBody>
          <a:bodyPr/>
          <a:lstStyle/>
          <a:p>
            <a:r>
              <a:rPr lang="et-EE" dirty="0"/>
              <a:t>Kogukond ilma kaupluseta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0FEBE9-9B59-40C6-BE2E-56F0A903C05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Kauplus on sageli viimane ühiskasutuses olev avalik hoone piirkonnas, mistõttu: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kaob kohtumispaik ja pidepunkt, kus teiste kohalikega kokku sattuda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halveneb info liikumine nii suuliselt kui ka teadetetahvlil, sest puudub ühine läbikäidav koht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kannatab kogukonna tunne, sest jäädakse võõraks ja puudub info piirkonnas toimuvast</a:t>
            </a:r>
          </a:p>
        </p:txBody>
      </p:sp>
      <p:pic>
        <p:nvPicPr>
          <p:cNvPr id="2" name="Picture Placeholder 9">
            <a:extLst>
              <a:ext uri="{FF2B5EF4-FFF2-40B4-BE49-F238E27FC236}">
                <a16:creationId xmlns:a16="http://schemas.microsoft.com/office/drawing/2014/main" id="{C1BFB00E-3406-E821-0E04-640F1A853E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6" r="12466"/>
          <a:stretch/>
        </p:blipFill>
        <p:spPr>
          <a:xfrm>
            <a:off x="6493208" y="636535"/>
            <a:ext cx="5073905" cy="5069294"/>
          </a:xfrm>
        </p:spPr>
      </p:pic>
    </p:spTree>
    <p:extLst>
      <p:ext uri="{BB962C8B-B14F-4D97-AF65-F5344CB8AC3E}">
        <p14:creationId xmlns:p14="http://schemas.microsoft.com/office/powerpoint/2010/main" val="2624980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57C3A3-1159-49B9-BD1D-1F0E1637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68" y="370391"/>
            <a:ext cx="6166309" cy="1553659"/>
          </a:xfrm>
        </p:spPr>
        <p:txBody>
          <a:bodyPr/>
          <a:lstStyle/>
          <a:p>
            <a:r>
              <a:rPr lang="et-EE" dirty="0"/>
              <a:t>Kuidas vältida kaupluse sulgemist?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0FEBE9-9B59-40C6-BE2E-56F0A903C0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913" y="1924050"/>
            <a:ext cx="5676978" cy="39481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Tee põhiostud ALATI oma kodukauplusest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isegi siis, kui linnast saaks kõik korraga ostetud;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isegi siis, kui mujal on mõni toode odavam;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sest kui kohalikust poest teha ainult hädaoste, siis see kauplus ongi hädas.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Eeskuju: Soomes on üle 80% leibkondadest kohalikku tarbijaühistuga seotud ning põhimõtteliselt tehakse kõik põhiostud alati kodukaupluses, sest see hoiab kaupluse avatud ja arenevana.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t-EE" dirty="0"/>
          </a:p>
        </p:txBody>
      </p:sp>
      <p:pic>
        <p:nvPicPr>
          <p:cNvPr id="4" name="Picture Placeholder 10">
            <a:extLst>
              <a:ext uri="{FF2B5EF4-FFF2-40B4-BE49-F238E27FC236}">
                <a16:creationId xmlns:a16="http://schemas.microsoft.com/office/drawing/2014/main" id="{E63E7ABC-D00C-E0BE-9F66-9956B59BB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r="12991"/>
          <a:stretch/>
        </p:blipFill>
        <p:spPr>
          <a:xfrm>
            <a:off x="6686094" y="2"/>
            <a:ext cx="5505906" cy="5578995"/>
          </a:xfrm>
          <a:custGeom>
            <a:avLst/>
            <a:gdLst>
              <a:gd name="connsiteX0" fmla="*/ 6356 w 5505906"/>
              <a:gd name="connsiteY0" fmla="*/ 0 h 5578995"/>
              <a:gd name="connsiteX1" fmla="*/ 5505906 w 5505906"/>
              <a:gd name="connsiteY1" fmla="*/ 0 h 5578995"/>
              <a:gd name="connsiteX2" fmla="*/ 5505906 w 5505906"/>
              <a:gd name="connsiteY2" fmla="*/ 5573276 h 5578995"/>
              <a:gd name="connsiteX3" fmla="*/ 5203430 w 5505906"/>
              <a:gd name="connsiteY3" fmla="*/ 5578995 h 5578995"/>
              <a:gd name="connsiteX4" fmla="*/ 5203330 w 5505906"/>
              <a:gd name="connsiteY4" fmla="*/ 5578995 h 5578995"/>
              <a:gd name="connsiteX5" fmla="*/ 4857581 w 5505906"/>
              <a:gd name="connsiteY5" fmla="*/ 5571622 h 5578995"/>
              <a:gd name="connsiteX6" fmla="*/ 0 w 5505906"/>
              <a:gd name="connsiteY6" fmla="*/ 311427 h 5578995"/>
              <a:gd name="connsiteX7" fmla="*/ 6356 w 5505906"/>
              <a:gd name="connsiteY7" fmla="*/ 0 h 557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906" h="5578995">
                <a:moveTo>
                  <a:pt x="6356" y="0"/>
                </a:moveTo>
                <a:lnTo>
                  <a:pt x="5505906" y="0"/>
                </a:lnTo>
                <a:lnTo>
                  <a:pt x="5505906" y="5573276"/>
                </a:lnTo>
                <a:lnTo>
                  <a:pt x="5203430" y="5578995"/>
                </a:lnTo>
                <a:lnTo>
                  <a:pt x="5203330" y="5578995"/>
                </a:lnTo>
                <a:lnTo>
                  <a:pt x="4857581" y="5571622"/>
                </a:lnTo>
                <a:cubicBezTo>
                  <a:pt x="1353972" y="5419965"/>
                  <a:pt x="0" y="2952184"/>
                  <a:pt x="0" y="311427"/>
                </a:cubicBezTo>
                <a:cubicBezTo>
                  <a:pt x="0" y="207194"/>
                  <a:pt x="1907" y="102961"/>
                  <a:pt x="635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2013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D184-FB70-45E8-B0D7-121C5ABF8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/>
              <a:t>Coop Eesti täna: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A3D21-0FAE-43F4-A833-F1A910BB55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7231" y="3983628"/>
            <a:ext cx="4332288" cy="219333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t-EE" sz="2000" dirty="0"/>
              <a:t>18 ühistut üle Eesti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t-EE" sz="2000" dirty="0"/>
              <a:t>keskühistu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t-EE" sz="2000" dirty="0"/>
              <a:t>320 müügi- ja teenindusüksust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2C36EB-3D5B-4E04-8D50-1C2EBBB9BD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50644" y="3983628"/>
            <a:ext cx="4332288" cy="219333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t-EE" sz="2000" dirty="0"/>
              <a:t>netokäive 752 miljonit eurot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t-EE" dirty="0"/>
              <a:t>t</a:t>
            </a:r>
            <a:r>
              <a:rPr lang="et-EE" sz="2000" dirty="0"/>
              <a:t>uruosa 24,7%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t-EE" sz="2000" dirty="0"/>
              <a:t>toidu- ja esmatarbekaupade turuliider Eestis</a:t>
            </a:r>
            <a:endParaRPr lang="fi-FI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BD9648-8E78-437B-B5AF-5062D30FA2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t-EE" dirty="0"/>
              <a:t>2021. aasta tulemus:</a:t>
            </a:r>
            <a:endParaRPr lang="fi-FI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6E3FBE-7064-4402-8E62-801921005841}"/>
              </a:ext>
            </a:extLst>
          </p:cNvPr>
          <p:cNvSpPr/>
          <p:nvPr/>
        </p:nvSpPr>
        <p:spPr>
          <a:xfrm>
            <a:off x="6396217" y="1332003"/>
            <a:ext cx="1139625" cy="1068777"/>
          </a:xfrm>
          <a:custGeom>
            <a:avLst/>
            <a:gdLst>
              <a:gd name="connsiteX0" fmla="*/ 742955 w 1139625"/>
              <a:gd name="connsiteY0" fmla="*/ 418723 h 1068777"/>
              <a:gd name="connsiteX1" fmla="*/ 919972 w 1139625"/>
              <a:gd name="connsiteY1" fmla="*/ 486573 h 1068777"/>
              <a:gd name="connsiteX2" fmla="*/ 742955 w 1139625"/>
              <a:gd name="connsiteY2" fmla="*/ 554422 h 1068777"/>
              <a:gd name="connsiteX3" fmla="*/ 565939 w 1139625"/>
              <a:gd name="connsiteY3" fmla="*/ 486573 h 1068777"/>
              <a:gd name="connsiteX4" fmla="*/ 742955 w 1139625"/>
              <a:gd name="connsiteY4" fmla="*/ 418723 h 1068777"/>
              <a:gd name="connsiteX5" fmla="*/ 919969 w 1139625"/>
              <a:gd name="connsiteY5" fmla="*/ 558946 h 1068777"/>
              <a:gd name="connsiteX6" fmla="*/ 742953 w 1139625"/>
              <a:gd name="connsiteY6" fmla="*/ 626795 h 1068777"/>
              <a:gd name="connsiteX7" fmla="*/ 919969 w 1139625"/>
              <a:gd name="connsiteY7" fmla="*/ 626792 h 1068777"/>
              <a:gd name="connsiteX8" fmla="*/ 742953 w 1139625"/>
              <a:gd name="connsiteY8" fmla="*/ 694642 h 1068777"/>
              <a:gd name="connsiteX9" fmla="*/ 919969 w 1139625"/>
              <a:gd name="connsiteY9" fmla="*/ 697227 h 1068777"/>
              <a:gd name="connsiteX10" fmla="*/ 742953 w 1139625"/>
              <a:gd name="connsiteY10" fmla="*/ 765076 h 1068777"/>
              <a:gd name="connsiteX11" fmla="*/ 919969 w 1139625"/>
              <a:gd name="connsiteY11" fmla="*/ 766368 h 1068777"/>
              <a:gd name="connsiteX12" fmla="*/ 742953 w 1139625"/>
              <a:gd name="connsiteY12" fmla="*/ 834218 h 1068777"/>
              <a:gd name="connsiteX13" fmla="*/ 565939 w 1139625"/>
              <a:gd name="connsiteY13" fmla="*/ 485926 h 1068777"/>
              <a:gd name="connsiteX14" fmla="*/ 565939 w 1139625"/>
              <a:gd name="connsiteY14" fmla="*/ 568637 h 1068777"/>
              <a:gd name="connsiteX15" fmla="*/ 919972 w 1139625"/>
              <a:gd name="connsiteY15" fmla="*/ 485926 h 1068777"/>
              <a:gd name="connsiteX16" fmla="*/ 919972 w 1139625"/>
              <a:gd name="connsiteY16" fmla="*/ 770243 h 1068777"/>
              <a:gd name="connsiteX17" fmla="*/ 527175 w 1139625"/>
              <a:gd name="connsiteY17" fmla="*/ 609993 h 1068777"/>
              <a:gd name="connsiteX18" fmla="*/ 704192 w 1139625"/>
              <a:gd name="connsiteY18" fmla="*/ 677842 h 1068777"/>
              <a:gd name="connsiteX19" fmla="*/ 527175 w 1139625"/>
              <a:gd name="connsiteY19" fmla="*/ 745692 h 1068777"/>
              <a:gd name="connsiteX20" fmla="*/ 350159 w 1139625"/>
              <a:gd name="connsiteY20" fmla="*/ 677842 h 1068777"/>
              <a:gd name="connsiteX21" fmla="*/ 527175 w 1139625"/>
              <a:gd name="connsiteY21" fmla="*/ 609993 h 1068777"/>
              <a:gd name="connsiteX22" fmla="*/ 704838 w 1139625"/>
              <a:gd name="connsiteY22" fmla="*/ 748274 h 1068777"/>
              <a:gd name="connsiteX23" fmla="*/ 527821 w 1139625"/>
              <a:gd name="connsiteY23" fmla="*/ 816123 h 1068777"/>
              <a:gd name="connsiteX24" fmla="*/ 350805 w 1139625"/>
              <a:gd name="connsiteY24" fmla="*/ 748274 h 1068777"/>
              <a:gd name="connsiteX25" fmla="*/ 704838 w 1139625"/>
              <a:gd name="connsiteY25" fmla="*/ 819354 h 1068777"/>
              <a:gd name="connsiteX26" fmla="*/ 527821 w 1139625"/>
              <a:gd name="connsiteY26" fmla="*/ 887204 h 1068777"/>
              <a:gd name="connsiteX27" fmla="*/ 350805 w 1139625"/>
              <a:gd name="connsiteY27" fmla="*/ 819354 h 1068777"/>
              <a:gd name="connsiteX28" fmla="*/ 350159 w 1139625"/>
              <a:gd name="connsiteY28" fmla="*/ 676550 h 1068777"/>
              <a:gd name="connsiteX29" fmla="*/ 350159 w 1139625"/>
              <a:gd name="connsiteY29" fmla="*/ 821939 h 1068777"/>
              <a:gd name="connsiteX30" fmla="*/ 704838 w 1139625"/>
              <a:gd name="connsiteY30" fmla="*/ 676550 h 1068777"/>
              <a:gd name="connsiteX31" fmla="*/ 704838 w 1139625"/>
              <a:gd name="connsiteY31" fmla="*/ 821939 h 1068777"/>
              <a:gd name="connsiteX32" fmla="*/ 364370 w 1139625"/>
              <a:gd name="connsiteY32" fmla="*/ 235857 h 1068777"/>
              <a:gd name="connsiteX33" fmla="*/ 537510 w 1139625"/>
              <a:gd name="connsiteY33" fmla="*/ 409032 h 1068777"/>
              <a:gd name="connsiteX34" fmla="*/ 364370 w 1139625"/>
              <a:gd name="connsiteY34" fmla="*/ 581561 h 1068777"/>
              <a:gd name="connsiteX35" fmla="*/ 191231 w 1139625"/>
              <a:gd name="connsiteY35" fmla="*/ 409032 h 1068777"/>
              <a:gd name="connsiteX36" fmla="*/ 364370 w 1139625"/>
              <a:gd name="connsiteY36" fmla="*/ 235857 h 1068777"/>
              <a:gd name="connsiteX37" fmla="*/ 430914 w 1139625"/>
              <a:gd name="connsiteY37" fmla="*/ 471712 h 1068777"/>
              <a:gd name="connsiteX38" fmla="*/ 370831 w 1139625"/>
              <a:gd name="connsiteY38" fmla="*/ 527929 h 1068777"/>
              <a:gd name="connsiteX39" fmla="*/ 310749 w 1139625"/>
              <a:gd name="connsiteY39" fmla="*/ 471712 h 1068777"/>
              <a:gd name="connsiteX40" fmla="*/ 310749 w 1139625"/>
              <a:gd name="connsiteY40" fmla="*/ 359277 h 1068777"/>
              <a:gd name="connsiteX41" fmla="*/ 370831 w 1139625"/>
              <a:gd name="connsiteY41" fmla="*/ 303060 h 1068777"/>
              <a:gd name="connsiteX42" fmla="*/ 430914 w 1139625"/>
              <a:gd name="connsiteY42" fmla="*/ 359277 h 1068777"/>
              <a:gd name="connsiteX43" fmla="*/ 397319 w 1139625"/>
              <a:gd name="connsiteY43" fmla="*/ 441988 h 1068777"/>
              <a:gd name="connsiteX44" fmla="*/ 288784 w 1139625"/>
              <a:gd name="connsiteY44" fmla="*/ 441988 h 1068777"/>
              <a:gd name="connsiteX45" fmla="*/ 397319 w 1139625"/>
              <a:gd name="connsiteY45" fmla="*/ 393523 h 1068777"/>
              <a:gd name="connsiteX46" fmla="*/ 288784 w 1139625"/>
              <a:gd name="connsiteY46" fmla="*/ 393523 h 1068777"/>
              <a:gd name="connsiteX47" fmla="*/ 569813 w 1139625"/>
              <a:gd name="connsiteY47" fmla="*/ 1068777 h 1068777"/>
              <a:gd name="connsiteX48" fmla="*/ 0 w 1139625"/>
              <a:gd name="connsiteY48" fmla="*/ 534389 h 1068777"/>
              <a:gd name="connsiteX49" fmla="*/ 569813 w 1139625"/>
              <a:gd name="connsiteY49" fmla="*/ 0 h 1068777"/>
              <a:gd name="connsiteX50" fmla="*/ 1139626 w 1139625"/>
              <a:gd name="connsiteY50" fmla="*/ 534389 h 1068777"/>
              <a:gd name="connsiteX51" fmla="*/ 569813 w 1139625"/>
              <a:gd name="connsiteY51" fmla="*/ 1068777 h 1068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39625" h="1068777">
                <a:moveTo>
                  <a:pt x="742955" y="418723"/>
                </a:moveTo>
                <a:cubicBezTo>
                  <a:pt x="840509" y="418723"/>
                  <a:pt x="919972" y="449094"/>
                  <a:pt x="919972" y="486573"/>
                </a:cubicBezTo>
                <a:cubicBezTo>
                  <a:pt x="919972" y="524052"/>
                  <a:pt x="840509" y="554422"/>
                  <a:pt x="742955" y="554422"/>
                </a:cubicBezTo>
                <a:cubicBezTo>
                  <a:pt x="645402" y="554422"/>
                  <a:pt x="565939" y="524052"/>
                  <a:pt x="565939" y="486573"/>
                </a:cubicBezTo>
                <a:cubicBezTo>
                  <a:pt x="565939" y="448447"/>
                  <a:pt x="645402" y="418723"/>
                  <a:pt x="742955" y="418723"/>
                </a:cubicBezTo>
                <a:close/>
                <a:moveTo>
                  <a:pt x="919969" y="558946"/>
                </a:moveTo>
                <a:cubicBezTo>
                  <a:pt x="919969" y="596425"/>
                  <a:pt x="840506" y="626795"/>
                  <a:pt x="742953" y="626795"/>
                </a:cubicBezTo>
                <a:moveTo>
                  <a:pt x="919969" y="626792"/>
                </a:moveTo>
                <a:cubicBezTo>
                  <a:pt x="919969" y="664271"/>
                  <a:pt x="840506" y="694642"/>
                  <a:pt x="742953" y="694642"/>
                </a:cubicBezTo>
                <a:moveTo>
                  <a:pt x="919969" y="697227"/>
                </a:moveTo>
                <a:cubicBezTo>
                  <a:pt x="919969" y="734706"/>
                  <a:pt x="840506" y="765076"/>
                  <a:pt x="742953" y="765076"/>
                </a:cubicBezTo>
                <a:moveTo>
                  <a:pt x="919969" y="766368"/>
                </a:moveTo>
                <a:cubicBezTo>
                  <a:pt x="919969" y="803847"/>
                  <a:pt x="840506" y="834218"/>
                  <a:pt x="742953" y="834218"/>
                </a:cubicBezTo>
                <a:moveTo>
                  <a:pt x="565939" y="485926"/>
                </a:moveTo>
                <a:lnTo>
                  <a:pt x="565939" y="568637"/>
                </a:lnTo>
                <a:moveTo>
                  <a:pt x="919972" y="485926"/>
                </a:moveTo>
                <a:lnTo>
                  <a:pt x="919972" y="770243"/>
                </a:lnTo>
                <a:moveTo>
                  <a:pt x="527175" y="609993"/>
                </a:moveTo>
                <a:cubicBezTo>
                  <a:pt x="624729" y="609993"/>
                  <a:pt x="704192" y="640363"/>
                  <a:pt x="704192" y="677842"/>
                </a:cubicBezTo>
                <a:cubicBezTo>
                  <a:pt x="704192" y="715321"/>
                  <a:pt x="624729" y="745692"/>
                  <a:pt x="527175" y="745692"/>
                </a:cubicBezTo>
                <a:cubicBezTo>
                  <a:pt x="429622" y="745692"/>
                  <a:pt x="350159" y="715321"/>
                  <a:pt x="350159" y="677842"/>
                </a:cubicBezTo>
                <a:cubicBezTo>
                  <a:pt x="350159" y="640363"/>
                  <a:pt x="429622" y="609993"/>
                  <a:pt x="527175" y="609993"/>
                </a:cubicBezTo>
                <a:close/>
                <a:moveTo>
                  <a:pt x="704838" y="748274"/>
                </a:moveTo>
                <a:cubicBezTo>
                  <a:pt x="704838" y="785753"/>
                  <a:pt x="625375" y="816123"/>
                  <a:pt x="527821" y="816123"/>
                </a:cubicBezTo>
                <a:cubicBezTo>
                  <a:pt x="430268" y="816123"/>
                  <a:pt x="350805" y="785753"/>
                  <a:pt x="350805" y="748274"/>
                </a:cubicBezTo>
                <a:moveTo>
                  <a:pt x="704838" y="819354"/>
                </a:moveTo>
                <a:cubicBezTo>
                  <a:pt x="704838" y="856833"/>
                  <a:pt x="625375" y="887204"/>
                  <a:pt x="527821" y="887204"/>
                </a:cubicBezTo>
                <a:cubicBezTo>
                  <a:pt x="430268" y="887204"/>
                  <a:pt x="350805" y="856833"/>
                  <a:pt x="350805" y="819354"/>
                </a:cubicBezTo>
                <a:moveTo>
                  <a:pt x="350159" y="676550"/>
                </a:moveTo>
                <a:lnTo>
                  <a:pt x="350159" y="821939"/>
                </a:lnTo>
                <a:moveTo>
                  <a:pt x="704838" y="676550"/>
                </a:moveTo>
                <a:lnTo>
                  <a:pt x="704838" y="821939"/>
                </a:lnTo>
                <a:moveTo>
                  <a:pt x="364370" y="235857"/>
                </a:moveTo>
                <a:cubicBezTo>
                  <a:pt x="459986" y="235857"/>
                  <a:pt x="537510" y="313398"/>
                  <a:pt x="537510" y="409032"/>
                </a:cubicBezTo>
                <a:cubicBezTo>
                  <a:pt x="537510" y="504667"/>
                  <a:pt x="459986" y="581561"/>
                  <a:pt x="364370" y="581561"/>
                </a:cubicBezTo>
                <a:cubicBezTo>
                  <a:pt x="268755" y="581561"/>
                  <a:pt x="191231" y="504021"/>
                  <a:pt x="191231" y="409032"/>
                </a:cubicBezTo>
                <a:cubicBezTo>
                  <a:pt x="191877" y="313398"/>
                  <a:pt x="268758" y="235857"/>
                  <a:pt x="364370" y="235857"/>
                </a:cubicBezTo>
                <a:close/>
                <a:moveTo>
                  <a:pt x="430914" y="471712"/>
                </a:moveTo>
                <a:cubicBezTo>
                  <a:pt x="430914" y="500790"/>
                  <a:pt x="414764" y="527929"/>
                  <a:pt x="370831" y="527929"/>
                </a:cubicBezTo>
                <a:cubicBezTo>
                  <a:pt x="326899" y="527929"/>
                  <a:pt x="310749" y="500790"/>
                  <a:pt x="310749" y="471712"/>
                </a:cubicBezTo>
                <a:lnTo>
                  <a:pt x="310749" y="359277"/>
                </a:lnTo>
                <a:cubicBezTo>
                  <a:pt x="310749" y="330200"/>
                  <a:pt x="326899" y="303060"/>
                  <a:pt x="370831" y="303060"/>
                </a:cubicBezTo>
                <a:cubicBezTo>
                  <a:pt x="414764" y="303060"/>
                  <a:pt x="430914" y="330200"/>
                  <a:pt x="430914" y="359277"/>
                </a:cubicBezTo>
                <a:moveTo>
                  <a:pt x="397319" y="441988"/>
                </a:moveTo>
                <a:lnTo>
                  <a:pt x="288784" y="441988"/>
                </a:lnTo>
                <a:moveTo>
                  <a:pt x="397319" y="393523"/>
                </a:moveTo>
                <a:lnTo>
                  <a:pt x="288784" y="393523"/>
                </a:lnTo>
                <a:moveTo>
                  <a:pt x="569813" y="1068777"/>
                </a:moveTo>
                <a:cubicBezTo>
                  <a:pt x="158282" y="1068777"/>
                  <a:pt x="0" y="810953"/>
                  <a:pt x="0" y="534389"/>
                </a:cubicBezTo>
                <a:cubicBezTo>
                  <a:pt x="0" y="258470"/>
                  <a:pt x="157636" y="0"/>
                  <a:pt x="569813" y="0"/>
                </a:cubicBezTo>
                <a:cubicBezTo>
                  <a:pt x="981344" y="0"/>
                  <a:pt x="1139626" y="257824"/>
                  <a:pt x="1139626" y="534389"/>
                </a:cubicBezTo>
                <a:cubicBezTo>
                  <a:pt x="1139626" y="810953"/>
                  <a:pt x="981344" y="1068777"/>
                  <a:pt x="569813" y="1068777"/>
                </a:cubicBezTo>
              </a:path>
            </a:pathLst>
          </a:custGeom>
          <a:noFill/>
          <a:ln w="7620" cap="flat">
            <a:solidFill>
              <a:srgbClr val="09090A"/>
            </a:solidFill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F2CACC-0795-4191-8F96-798C6FAB47DC}"/>
              </a:ext>
            </a:extLst>
          </p:cNvPr>
          <p:cNvSpPr/>
          <p:nvPr/>
        </p:nvSpPr>
        <p:spPr>
          <a:xfrm>
            <a:off x="1407268" y="1326946"/>
            <a:ext cx="1117012" cy="1046805"/>
          </a:xfrm>
          <a:custGeom>
            <a:avLst/>
            <a:gdLst>
              <a:gd name="connsiteX0" fmla="*/ 370186 w 1117012"/>
              <a:gd name="connsiteY0" fmla="*/ 558940 h 1046805"/>
              <a:gd name="connsiteX1" fmla="*/ 344344 w 1117012"/>
              <a:gd name="connsiteY1" fmla="*/ 553124 h 1046805"/>
              <a:gd name="connsiteX2" fmla="*/ 334652 w 1117012"/>
              <a:gd name="connsiteY2" fmla="*/ 540846 h 1046805"/>
              <a:gd name="connsiteX3" fmla="*/ 334652 w 1117012"/>
              <a:gd name="connsiteY3" fmla="*/ 522108 h 1046805"/>
              <a:gd name="connsiteX4" fmla="*/ 328838 w 1117012"/>
              <a:gd name="connsiteY4" fmla="*/ 507247 h 1046805"/>
              <a:gd name="connsiteX5" fmla="*/ 327545 w 1117012"/>
              <a:gd name="connsiteY5" fmla="*/ 500784 h 1046805"/>
              <a:gd name="connsiteX6" fmla="*/ 333360 w 1117012"/>
              <a:gd name="connsiteY6" fmla="*/ 462659 h 1046805"/>
              <a:gd name="connsiteX7" fmla="*/ 340467 w 1117012"/>
              <a:gd name="connsiteY7" fmla="*/ 454904 h 1046805"/>
              <a:gd name="connsiteX8" fmla="*/ 382461 w 1117012"/>
              <a:gd name="connsiteY8" fmla="*/ 433581 h 1046805"/>
              <a:gd name="connsiteX9" fmla="*/ 391507 w 1117012"/>
              <a:gd name="connsiteY9" fmla="*/ 420657 h 1046805"/>
              <a:gd name="connsiteX10" fmla="*/ 397968 w 1117012"/>
              <a:gd name="connsiteY10" fmla="*/ 409024 h 1046805"/>
              <a:gd name="connsiteX11" fmla="*/ 412182 w 1117012"/>
              <a:gd name="connsiteY11" fmla="*/ 398038 h 1046805"/>
              <a:gd name="connsiteX12" fmla="*/ 454822 w 1117012"/>
              <a:gd name="connsiteY12" fmla="*/ 382531 h 1046805"/>
              <a:gd name="connsiteX13" fmla="*/ 470972 w 1117012"/>
              <a:gd name="connsiteY13" fmla="*/ 368960 h 1046805"/>
              <a:gd name="connsiteX14" fmla="*/ 482602 w 1117012"/>
              <a:gd name="connsiteY14" fmla="*/ 363144 h 1046805"/>
              <a:gd name="connsiteX15" fmla="*/ 538808 w 1117012"/>
              <a:gd name="connsiteY15" fmla="*/ 361852 h 1046805"/>
              <a:gd name="connsiteX16" fmla="*/ 547853 w 1117012"/>
              <a:gd name="connsiteY16" fmla="*/ 342467 h 1046805"/>
              <a:gd name="connsiteX17" fmla="*/ 543331 w 1117012"/>
              <a:gd name="connsiteY17" fmla="*/ 330189 h 1046805"/>
              <a:gd name="connsiteX18" fmla="*/ 567234 w 1117012"/>
              <a:gd name="connsiteY18" fmla="*/ 312743 h 1046805"/>
              <a:gd name="connsiteX19" fmla="*/ 586614 w 1117012"/>
              <a:gd name="connsiteY19" fmla="*/ 327604 h 1046805"/>
              <a:gd name="connsiteX20" fmla="*/ 596952 w 1117012"/>
              <a:gd name="connsiteY20" fmla="*/ 328250 h 1046805"/>
              <a:gd name="connsiteX21" fmla="*/ 597598 w 1117012"/>
              <a:gd name="connsiteY21" fmla="*/ 327604 h 1046805"/>
              <a:gd name="connsiteX22" fmla="*/ 609228 w 1117012"/>
              <a:gd name="connsiteY22" fmla="*/ 323727 h 1046805"/>
              <a:gd name="connsiteX23" fmla="*/ 679002 w 1117012"/>
              <a:gd name="connsiteY23" fmla="*/ 326958 h 1046805"/>
              <a:gd name="connsiteX24" fmla="*/ 691924 w 1117012"/>
              <a:gd name="connsiteY24" fmla="*/ 331481 h 1046805"/>
              <a:gd name="connsiteX25" fmla="*/ 738438 w 1117012"/>
              <a:gd name="connsiteY25" fmla="*/ 343760 h 1046805"/>
              <a:gd name="connsiteX26" fmla="*/ 813378 w 1117012"/>
              <a:gd name="connsiteY26" fmla="*/ 331481 h 1046805"/>
              <a:gd name="connsiteX27" fmla="*/ 844388 w 1117012"/>
              <a:gd name="connsiteY27" fmla="*/ 304988 h 1046805"/>
              <a:gd name="connsiteX28" fmla="*/ 860538 w 1117012"/>
              <a:gd name="connsiteY28" fmla="*/ 303050 h 1046805"/>
              <a:gd name="connsiteX29" fmla="*/ 879919 w 1117012"/>
              <a:gd name="connsiteY29" fmla="*/ 321788 h 1046805"/>
              <a:gd name="connsiteX30" fmla="*/ 879919 w 1117012"/>
              <a:gd name="connsiteY30" fmla="*/ 328897 h 1046805"/>
              <a:gd name="connsiteX31" fmla="*/ 861830 w 1117012"/>
              <a:gd name="connsiteY31" fmla="*/ 367668 h 1046805"/>
              <a:gd name="connsiteX32" fmla="*/ 852785 w 1117012"/>
              <a:gd name="connsiteY32" fmla="*/ 376715 h 1046805"/>
              <a:gd name="connsiteX33" fmla="*/ 797225 w 1117012"/>
              <a:gd name="connsiteY33" fmla="*/ 412902 h 1046805"/>
              <a:gd name="connsiteX34" fmla="*/ 789472 w 1117012"/>
              <a:gd name="connsiteY34" fmla="*/ 418718 h 1046805"/>
              <a:gd name="connsiteX35" fmla="*/ 796579 w 1117012"/>
              <a:gd name="connsiteY35" fmla="*/ 423888 h 1046805"/>
              <a:gd name="connsiteX36" fmla="*/ 833405 w 1117012"/>
              <a:gd name="connsiteY36" fmla="*/ 448442 h 1046805"/>
              <a:gd name="connsiteX37" fmla="*/ 851493 w 1117012"/>
              <a:gd name="connsiteY37" fmla="*/ 487213 h 1046805"/>
              <a:gd name="connsiteX38" fmla="*/ 841155 w 1117012"/>
              <a:gd name="connsiteY38" fmla="*/ 606756 h 1046805"/>
              <a:gd name="connsiteX39" fmla="*/ 845032 w 1117012"/>
              <a:gd name="connsiteY39" fmla="*/ 622910 h 1046805"/>
              <a:gd name="connsiteX40" fmla="*/ 874750 w 1117012"/>
              <a:gd name="connsiteY40" fmla="*/ 677834 h 1046805"/>
              <a:gd name="connsiteX41" fmla="*/ 876688 w 1117012"/>
              <a:gd name="connsiteY41" fmla="*/ 690759 h 1046805"/>
              <a:gd name="connsiteX42" fmla="*/ 867643 w 1117012"/>
              <a:gd name="connsiteY42" fmla="*/ 731469 h 1046805"/>
              <a:gd name="connsiteX43" fmla="*/ 857305 w 1117012"/>
              <a:gd name="connsiteY43" fmla="*/ 743101 h 1046805"/>
              <a:gd name="connsiteX44" fmla="*/ 802392 w 1117012"/>
              <a:gd name="connsiteY44" fmla="*/ 765717 h 1046805"/>
              <a:gd name="connsiteX45" fmla="*/ 789470 w 1117012"/>
              <a:gd name="connsiteY45" fmla="*/ 766363 h 1046805"/>
              <a:gd name="connsiteX46" fmla="*/ 719050 w 1117012"/>
              <a:gd name="connsiteY46" fmla="*/ 745040 h 1046805"/>
              <a:gd name="connsiteX47" fmla="*/ 698377 w 1117012"/>
              <a:gd name="connsiteY47" fmla="*/ 730179 h 1046805"/>
              <a:gd name="connsiteX48" fmla="*/ 677058 w 1117012"/>
              <a:gd name="connsiteY48" fmla="*/ 717901 h 1046805"/>
              <a:gd name="connsiteX49" fmla="*/ 627960 w 1117012"/>
              <a:gd name="connsiteY49" fmla="*/ 704976 h 1046805"/>
              <a:gd name="connsiteX50" fmla="*/ 610518 w 1117012"/>
              <a:gd name="connsiteY50" fmla="*/ 702391 h 1046805"/>
              <a:gd name="connsiteX51" fmla="*/ 543328 w 1117012"/>
              <a:gd name="connsiteY51" fmla="*/ 710146 h 1046805"/>
              <a:gd name="connsiteX52" fmla="*/ 522009 w 1117012"/>
              <a:gd name="connsiteY52" fmla="*/ 719839 h 1046805"/>
              <a:gd name="connsiteX53" fmla="*/ 505213 w 1117012"/>
              <a:gd name="connsiteY53" fmla="*/ 734700 h 1046805"/>
              <a:gd name="connsiteX54" fmla="*/ 488417 w 1117012"/>
              <a:gd name="connsiteY54" fmla="*/ 739870 h 1046805"/>
              <a:gd name="connsiteX55" fmla="*/ 483248 w 1117012"/>
              <a:gd name="connsiteY55" fmla="*/ 734054 h 1046805"/>
              <a:gd name="connsiteX56" fmla="*/ 472265 w 1117012"/>
              <a:gd name="connsiteY56" fmla="*/ 674606 h 1046805"/>
              <a:gd name="connsiteX57" fmla="*/ 476787 w 1117012"/>
              <a:gd name="connsiteY57" fmla="*/ 641004 h 1046805"/>
              <a:gd name="connsiteX58" fmla="*/ 470326 w 1117012"/>
              <a:gd name="connsiteY58" fmla="*/ 632603 h 1046805"/>
              <a:gd name="connsiteX59" fmla="*/ 449654 w 1117012"/>
              <a:gd name="connsiteY59" fmla="*/ 631311 h 1046805"/>
              <a:gd name="connsiteX60" fmla="*/ 441900 w 1117012"/>
              <a:gd name="connsiteY60" fmla="*/ 638419 h 1046805"/>
              <a:gd name="connsiteX61" fmla="*/ 425751 w 1117012"/>
              <a:gd name="connsiteY61" fmla="*/ 666851 h 1046805"/>
              <a:gd name="connsiteX62" fmla="*/ 419289 w 1117012"/>
              <a:gd name="connsiteY62" fmla="*/ 666851 h 1046805"/>
              <a:gd name="connsiteX63" fmla="*/ 413474 w 1117012"/>
              <a:gd name="connsiteY63" fmla="*/ 661035 h 1046805"/>
              <a:gd name="connsiteX64" fmla="*/ 388279 w 1117012"/>
              <a:gd name="connsiteY64" fmla="*/ 650049 h 1046805"/>
              <a:gd name="connsiteX65" fmla="*/ 374065 w 1117012"/>
              <a:gd name="connsiteY65" fmla="*/ 642940 h 1046805"/>
              <a:gd name="connsiteX66" fmla="*/ 357915 w 1117012"/>
              <a:gd name="connsiteY66" fmla="*/ 615801 h 1046805"/>
              <a:gd name="connsiteX67" fmla="*/ 351454 w 1117012"/>
              <a:gd name="connsiteY67" fmla="*/ 582199 h 1046805"/>
              <a:gd name="connsiteX68" fmla="*/ 364376 w 1117012"/>
              <a:gd name="connsiteY68" fmla="*/ 560876 h 1046805"/>
              <a:gd name="connsiteX69" fmla="*/ 370186 w 1117012"/>
              <a:gd name="connsiteY69" fmla="*/ 558940 h 1046805"/>
              <a:gd name="connsiteX70" fmla="*/ 185416 w 1117012"/>
              <a:gd name="connsiteY70" fmla="*/ 763778 h 1046805"/>
              <a:gd name="connsiteX71" fmla="*/ 188000 w 1117012"/>
              <a:gd name="connsiteY71" fmla="*/ 723714 h 1046805"/>
              <a:gd name="connsiteX72" fmla="*/ 181539 w 1117012"/>
              <a:gd name="connsiteY72" fmla="*/ 711436 h 1046805"/>
              <a:gd name="connsiteX73" fmla="*/ 158928 w 1117012"/>
              <a:gd name="connsiteY73" fmla="*/ 672018 h 1046805"/>
              <a:gd name="connsiteX74" fmla="*/ 157636 w 1117012"/>
              <a:gd name="connsiteY74" fmla="*/ 658447 h 1046805"/>
              <a:gd name="connsiteX75" fmla="*/ 171204 w 1117012"/>
              <a:gd name="connsiteY75" fmla="*/ 642294 h 1046805"/>
              <a:gd name="connsiteX76" fmla="*/ 180896 w 1117012"/>
              <a:gd name="connsiteY76" fmla="*/ 641002 h 1046805"/>
              <a:gd name="connsiteX77" fmla="*/ 210614 w 1117012"/>
              <a:gd name="connsiteY77" fmla="*/ 619678 h 1046805"/>
              <a:gd name="connsiteX78" fmla="*/ 219659 w 1117012"/>
              <a:gd name="connsiteY78" fmla="*/ 613862 h 1046805"/>
              <a:gd name="connsiteX79" fmla="*/ 276511 w 1117012"/>
              <a:gd name="connsiteY79" fmla="*/ 608692 h 1046805"/>
              <a:gd name="connsiteX80" fmla="*/ 293953 w 1117012"/>
              <a:gd name="connsiteY80" fmla="*/ 613216 h 1046805"/>
              <a:gd name="connsiteX81" fmla="*/ 322379 w 1117012"/>
              <a:gd name="connsiteY81" fmla="*/ 633247 h 1046805"/>
              <a:gd name="connsiteX82" fmla="*/ 306875 w 1117012"/>
              <a:gd name="connsiteY82" fmla="*/ 641002 h 1046805"/>
              <a:gd name="connsiteX83" fmla="*/ 272635 w 1117012"/>
              <a:gd name="connsiteY83" fmla="*/ 675896 h 1046805"/>
              <a:gd name="connsiteX84" fmla="*/ 235809 w 1117012"/>
              <a:gd name="connsiteY84" fmla="*/ 693987 h 1046805"/>
              <a:gd name="connsiteX85" fmla="*/ 211906 w 1117012"/>
              <a:gd name="connsiteY85" fmla="*/ 708848 h 1046805"/>
              <a:gd name="connsiteX86" fmla="*/ 191880 w 1117012"/>
              <a:gd name="connsiteY86" fmla="*/ 759895 h 1046805"/>
              <a:gd name="connsiteX87" fmla="*/ 187357 w 1117012"/>
              <a:gd name="connsiteY87" fmla="*/ 766358 h 1046805"/>
              <a:gd name="connsiteX88" fmla="*/ 185416 w 1117012"/>
              <a:gd name="connsiteY88" fmla="*/ 763778 h 1046805"/>
              <a:gd name="connsiteX89" fmla="*/ 165389 w 1117012"/>
              <a:gd name="connsiteY89" fmla="*/ 547311 h 1046805"/>
              <a:gd name="connsiteX90" fmla="*/ 182185 w 1117012"/>
              <a:gd name="connsiteY90" fmla="*/ 536971 h 1046805"/>
              <a:gd name="connsiteX91" fmla="*/ 207381 w 1117012"/>
              <a:gd name="connsiteY91" fmla="*/ 520818 h 1046805"/>
              <a:gd name="connsiteX92" fmla="*/ 214488 w 1117012"/>
              <a:gd name="connsiteY92" fmla="*/ 503372 h 1046805"/>
              <a:gd name="connsiteX93" fmla="*/ 224179 w 1117012"/>
              <a:gd name="connsiteY93" fmla="*/ 496910 h 1046805"/>
              <a:gd name="connsiteX94" fmla="*/ 226118 w 1117012"/>
              <a:gd name="connsiteY94" fmla="*/ 497556 h 1046805"/>
              <a:gd name="connsiteX95" fmla="*/ 250021 w 1117012"/>
              <a:gd name="connsiteY95" fmla="*/ 507249 h 1046805"/>
              <a:gd name="connsiteX96" fmla="*/ 264879 w 1117012"/>
              <a:gd name="connsiteY96" fmla="*/ 517589 h 1046805"/>
              <a:gd name="connsiteX97" fmla="*/ 275862 w 1117012"/>
              <a:gd name="connsiteY97" fmla="*/ 541497 h 1046805"/>
              <a:gd name="connsiteX98" fmla="*/ 270047 w 1117012"/>
              <a:gd name="connsiteY98" fmla="*/ 549898 h 1046805"/>
              <a:gd name="connsiteX99" fmla="*/ 262940 w 1117012"/>
              <a:gd name="connsiteY99" fmla="*/ 553129 h 1046805"/>
              <a:gd name="connsiteX100" fmla="*/ 237745 w 1117012"/>
              <a:gd name="connsiteY100" fmla="*/ 575745 h 1046805"/>
              <a:gd name="connsiteX101" fmla="*/ 220303 w 1117012"/>
              <a:gd name="connsiteY101" fmla="*/ 586731 h 1046805"/>
              <a:gd name="connsiteX102" fmla="*/ 210611 w 1117012"/>
              <a:gd name="connsiteY102" fmla="*/ 582207 h 1046805"/>
              <a:gd name="connsiteX103" fmla="*/ 193815 w 1117012"/>
              <a:gd name="connsiteY103" fmla="*/ 557653 h 1046805"/>
              <a:gd name="connsiteX104" fmla="*/ 165389 w 1117012"/>
              <a:gd name="connsiteY104" fmla="*/ 547311 h 1046805"/>
              <a:gd name="connsiteX105" fmla="*/ 558183 w 1117012"/>
              <a:gd name="connsiteY105" fmla="*/ 1046805 h 1046805"/>
              <a:gd name="connsiteX106" fmla="*/ 0 w 1117012"/>
              <a:gd name="connsiteY106" fmla="*/ 523403 h 1046805"/>
              <a:gd name="connsiteX107" fmla="*/ 558183 w 1117012"/>
              <a:gd name="connsiteY107" fmla="*/ 0 h 1046805"/>
              <a:gd name="connsiteX108" fmla="*/ 1117012 w 1117012"/>
              <a:gd name="connsiteY108" fmla="*/ 523403 h 1046805"/>
              <a:gd name="connsiteX109" fmla="*/ 558183 w 1117012"/>
              <a:gd name="connsiteY109" fmla="*/ 1046805 h 104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117012" h="1046805">
                <a:moveTo>
                  <a:pt x="370186" y="558940"/>
                </a:moveTo>
                <a:cubicBezTo>
                  <a:pt x="359848" y="556355"/>
                  <a:pt x="352097" y="554416"/>
                  <a:pt x="344344" y="553124"/>
                </a:cubicBezTo>
                <a:cubicBezTo>
                  <a:pt x="336591" y="551832"/>
                  <a:pt x="334006" y="547954"/>
                  <a:pt x="334652" y="540846"/>
                </a:cubicBezTo>
                <a:cubicBezTo>
                  <a:pt x="335299" y="534383"/>
                  <a:pt x="334652" y="527921"/>
                  <a:pt x="334652" y="522108"/>
                </a:cubicBezTo>
                <a:cubicBezTo>
                  <a:pt x="334652" y="516291"/>
                  <a:pt x="335945" y="510475"/>
                  <a:pt x="328838" y="507247"/>
                </a:cubicBezTo>
                <a:cubicBezTo>
                  <a:pt x="327545" y="506601"/>
                  <a:pt x="326899" y="502723"/>
                  <a:pt x="327545" y="500784"/>
                </a:cubicBezTo>
                <a:cubicBezTo>
                  <a:pt x="329484" y="487860"/>
                  <a:pt x="330776" y="474938"/>
                  <a:pt x="333360" y="462659"/>
                </a:cubicBezTo>
                <a:cubicBezTo>
                  <a:pt x="334652" y="459428"/>
                  <a:pt x="337237" y="456197"/>
                  <a:pt x="340467" y="454904"/>
                </a:cubicBezTo>
                <a:cubicBezTo>
                  <a:pt x="354036" y="447796"/>
                  <a:pt x="368247" y="440687"/>
                  <a:pt x="382461" y="433581"/>
                </a:cubicBezTo>
                <a:cubicBezTo>
                  <a:pt x="387630" y="431642"/>
                  <a:pt x="391507" y="426473"/>
                  <a:pt x="391507" y="420657"/>
                </a:cubicBezTo>
                <a:cubicBezTo>
                  <a:pt x="392153" y="416133"/>
                  <a:pt x="394091" y="412255"/>
                  <a:pt x="397968" y="409024"/>
                </a:cubicBezTo>
                <a:cubicBezTo>
                  <a:pt x="401845" y="404501"/>
                  <a:pt x="407659" y="401916"/>
                  <a:pt x="412182" y="398038"/>
                </a:cubicBezTo>
                <a:cubicBezTo>
                  <a:pt x="424458" y="387052"/>
                  <a:pt x="438024" y="380592"/>
                  <a:pt x="454822" y="382531"/>
                </a:cubicBezTo>
                <a:cubicBezTo>
                  <a:pt x="464514" y="383824"/>
                  <a:pt x="470326" y="379300"/>
                  <a:pt x="470972" y="368960"/>
                </a:cubicBezTo>
                <a:cubicBezTo>
                  <a:pt x="471618" y="361852"/>
                  <a:pt x="476141" y="359267"/>
                  <a:pt x="482602" y="363144"/>
                </a:cubicBezTo>
                <a:cubicBezTo>
                  <a:pt x="501983" y="373484"/>
                  <a:pt x="520074" y="364437"/>
                  <a:pt x="538808" y="361852"/>
                </a:cubicBezTo>
                <a:cubicBezTo>
                  <a:pt x="546561" y="360559"/>
                  <a:pt x="551084" y="350220"/>
                  <a:pt x="547853" y="342467"/>
                </a:cubicBezTo>
                <a:lnTo>
                  <a:pt x="543331" y="330189"/>
                </a:lnTo>
                <a:cubicBezTo>
                  <a:pt x="557545" y="332774"/>
                  <a:pt x="564003" y="325665"/>
                  <a:pt x="567234" y="312743"/>
                </a:cubicBezTo>
                <a:cubicBezTo>
                  <a:pt x="574987" y="318559"/>
                  <a:pt x="580802" y="322437"/>
                  <a:pt x="586614" y="327604"/>
                </a:cubicBezTo>
                <a:cubicBezTo>
                  <a:pt x="589199" y="330835"/>
                  <a:pt x="593721" y="330835"/>
                  <a:pt x="596952" y="328250"/>
                </a:cubicBezTo>
                <a:cubicBezTo>
                  <a:pt x="596952" y="328250"/>
                  <a:pt x="597598" y="327604"/>
                  <a:pt x="597598" y="327604"/>
                </a:cubicBezTo>
                <a:cubicBezTo>
                  <a:pt x="600829" y="325019"/>
                  <a:pt x="604705" y="323727"/>
                  <a:pt x="609228" y="323727"/>
                </a:cubicBezTo>
                <a:cubicBezTo>
                  <a:pt x="632485" y="324373"/>
                  <a:pt x="655742" y="325665"/>
                  <a:pt x="679002" y="326958"/>
                </a:cubicBezTo>
                <a:cubicBezTo>
                  <a:pt x="683524" y="326958"/>
                  <a:pt x="688047" y="328897"/>
                  <a:pt x="691924" y="331481"/>
                </a:cubicBezTo>
                <a:cubicBezTo>
                  <a:pt x="705492" y="344406"/>
                  <a:pt x="721642" y="345698"/>
                  <a:pt x="738438" y="343760"/>
                </a:cubicBezTo>
                <a:cubicBezTo>
                  <a:pt x="763633" y="340529"/>
                  <a:pt x="788829" y="336651"/>
                  <a:pt x="813378" y="331481"/>
                </a:cubicBezTo>
                <a:cubicBezTo>
                  <a:pt x="827592" y="328250"/>
                  <a:pt x="841804" y="323727"/>
                  <a:pt x="844388" y="304988"/>
                </a:cubicBezTo>
                <a:cubicBezTo>
                  <a:pt x="845034" y="299819"/>
                  <a:pt x="854726" y="298526"/>
                  <a:pt x="860538" y="303050"/>
                </a:cubicBezTo>
                <a:cubicBezTo>
                  <a:pt x="867645" y="308866"/>
                  <a:pt x="874106" y="315328"/>
                  <a:pt x="879919" y="321788"/>
                </a:cubicBezTo>
                <a:cubicBezTo>
                  <a:pt x="881211" y="323080"/>
                  <a:pt x="880565" y="326958"/>
                  <a:pt x="879919" y="328897"/>
                </a:cubicBezTo>
                <a:cubicBezTo>
                  <a:pt x="874104" y="341821"/>
                  <a:pt x="868289" y="354743"/>
                  <a:pt x="861830" y="367668"/>
                </a:cubicBezTo>
                <a:cubicBezTo>
                  <a:pt x="859892" y="371545"/>
                  <a:pt x="856662" y="374130"/>
                  <a:pt x="852785" y="376715"/>
                </a:cubicBezTo>
                <a:cubicBezTo>
                  <a:pt x="834697" y="388994"/>
                  <a:pt x="815960" y="400623"/>
                  <a:pt x="797225" y="412902"/>
                </a:cubicBezTo>
                <a:cubicBezTo>
                  <a:pt x="794641" y="414194"/>
                  <a:pt x="792703" y="416133"/>
                  <a:pt x="789472" y="418718"/>
                </a:cubicBezTo>
                <a:cubicBezTo>
                  <a:pt x="792057" y="420657"/>
                  <a:pt x="793995" y="422595"/>
                  <a:pt x="796579" y="423888"/>
                </a:cubicBezTo>
                <a:cubicBezTo>
                  <a:pt x="808855" y="432289"/>
                  <a:pt x="821129" y="440041"/>
                  <a:pt x="833405" y="448442"/>
                </a:cubicBezTo>
                <a:cubicBezTo>
                  <a:pt x="854077" y="462659"/>
                  <a:pt x="854077" y="462659"/>
                  <a:pt x="851493" y="487213"/>
                </a:cubicBezTo>
                <a:cubicBezTo>
                  <a:pt x="847616" y="527277"/>
                  <a:pt x="844386" y="567339"/>
                  <a:pt x="841155" y="606756"/>
                </a:cubicBezTo>
                <a:cubicBezTo>
                  <a:pt x="841155" y="612572"/>
                  <a:pt x="842447" y="617742"/>
                  <a:pt x="845032" y="622910"/>
                </a:cubicBezTo>
                <a:cubicBezTo>
                  <a:pt x="854723" y="641648"/>
                  <a:pt x="865058" y="659096"/>
                  <a:pt x="874750" y="677834"/>
                </a:cubicBezTo>
                <a:cubicBezTo>
                  <a:pt x="876688" y="681712"/>
                  <a:pt x="877334" y="686235"/>
                  <a:pt x="876688" y="690759"/>
                </a:cubicBezTo>
                <a:cubicBezTo>
                  <a:pt x="874104" y="704330"/>
                  <a:pt x="870227" y="717898"/>
                  <a:pt x="867643" y="731469"/>
                </a:cubicBezTo>
                <a:cubicBezTo>
                  <a:pt x="866350" y="736639"/>
                  <a:pt x="863120" y="741162"/>
                  <a:pt x="857305" y="743101"/>
                </a:cubicBezTo>
                <a:cubicBezTo>
                  <a:pt x="838571" y="750856"/>
                  <a:pt x="820480" y="758608"/>
                  <a:pt x="802392" y="765717"/>
                </a:cubicBezTo>
                <a:cubicBezTo>
                  <a:pt x="798515" y="767009"/>
                  <a:pt x="793992" y="767656"/>
                  <a:pt x="789470" y="766363"/>
                </a:cubicBezTo>
                <a:cubicBezTo>
                  <a:pt x="766212" y="759254"/>
                  <a:pt x="742955" y="752146"/>
                  <a:pt x="719050" y="745040"/>
                </a:cubicBezTo>
                <a:cubicBezTo>
                  <a:pt x="710650" y="743101"/>
                  <a:pt x="702900" y="737931"/>
                  <a:pt x="698377" y="730179"/>
                </a:cubicBezTo>
                <a:cubicBezTo>
                  <a:pt x="693854" y="721132"/>
                  <a:pt x="686101" y="717901"/>
                  <a:pt x="677058" y="717901"/>
                </a:cubicBezTo>
                <a:cubicBezTo>
                  <a:pt x="659616" y="717901"/>
                  <a:pt x="642817" y="713377"/>
                  <a:pt x="627960" y="704976"/>
                </a:cubicBezTo>
                <a:cubicBezTo>
                  <a:pt x="622791" y="702391"/>
                  <a:pt x="616330" y="701745"/>
                  <a:pt x="610518" y="702391"/>
                </a:cubicBezTo>
                <a:cubicBezTo>
                  <a:pt x="587906" y="704330"/>
                  <a:pt x="565942" y="707561"/>
                  <a:pt x="543328" y="710146"/>
                </a:cubicBezTo>
                <a:cubicBezTo>
                  <a:pt x="534929" y="710146"/>
                  <a:pt x="527178" y="714023"/>
                  <a:pt x="522009" y="719839"/>
                </a:cubicBezTo>
                <a:cubicBezTo>
                  <a:pt x="516840" y="725655"/>
                  <a:pt x="511672" y="730825"/>
                  <a:pt x="505213" y="734700"/>
                </a:cubicBezTo>
                <a:cubicBezTo>
                  <a:pt x="500044" y="737285"/>
                  <a:pt x="494230" y="739224"/>
                  <a:pt x="488417" y="739870"/>
                </a:cubicBezTo>
                <a:cubicBezTo>
                  <a:pt x="487125" y="739870"/>
                  <a:pt x="483894" y="736639"/>
                  <a:pt x="483248" y="734054"/>
                </a:cubicBezTo>
                <a:cubicBezTo>
                  <a:pt x="478726" y="714670"/>
                  <a:pt x="474849" y="694636"/>
                  <a:pt x="472265" y="674606"/>
                </a:cubicBezTo>
                <a:cubicBezTo>
                  <a:pt x="470972" y="663620"/>
                  <a:pt x="474849" y="651990"/>
                  <a:pt x="476787" y="641004"/>
                </a:cubicBezTo>
                <a:cubicBezTo>
                  <a:pt x="478079" y="635188"/>
                  <a:pt x="476787" y="632603"/>
                  <a:pt x="470326" y="632603"/>
                </a:cubicBezTo>
                <a:cubicBezTo>
                  <a:pt x="463219" y="632603"/>
                  <a:pt x="456758" y="631957"/>
                  <a:pt x="449654" y="631311"/>
                </a:cubicBezTo>
                <a:cubicBezTo>
                  <a:pt x="444485" y="630664"/>
                  <a:pt x="441254" y="633249"/>
                  <a:pt x="441900" y="638419"/>
                </a:cubicBezTo>
                <a:cubicBezTo>
                  <a:pt x="443839" y="651990"/>
                  <a:pt x="433501" y="659096"/>
                  <a:pt x="425751" y="666851"/>
                </a:cubicBezTo>
                <a:cubicBezTo>
                  <a:pt x="424458" y="668143"/>
                  <a:pt x="421228" y="667497"/>
                  <a:pt x="419289" y="666851"/>
                </a:cubicBezTo>
                <a:cubicBezTo>
                  <a:pt x="416705" y="665558"/>
                  <a:pt x="414767" y="663620"/>
                  <a:pt x="413474" y="661035"/>
                </a:cubicBezTo>
                <a:cubicBezTo>
                  <a:pt x="407013" y="653280"/>
                  <a:pt x="399260" y="648110"/>
                  <a:pt x="388279" y="650049"/>
                </a:cubicBezTo>
                <a:cubicBezTo>
                  <a:pt x="382464" y="651341"/>
                  <a:pt x="376649" y="648110"/>
                  <a:pt x="374065" y="642940"/>
                </a:cubicBezTo>
                <a:cubicBezTo>
                  <a:pt x="368896" y="633893"/>
                  <a:pt x="361789" y="625495"/>
                  <a:pt x="357915" y="615801"/>
                </a:cubicBezTo>
                <a:cubicBezTo>
                  <a:pt x="354038" y="605461"/>
                  <a:pt x="353392" y="593832"/>
                  <a:pt x="351454" y="582199"/>
                </a:cubicBezTo>
                <a:cubicBezTo>
                  <a:pt x="348869" y="566046"/>
                  <a:pt x="348869" y="566046"/>
                  <a:pt x="364376" y="560876"/>
                </a:cubicBezTo>
                <a:cubicBezTo>
                  <a:pt x="365663" y="561525"/>
                  <a:pt x="366309" y="560879"/>
                  <a:pt x="370186" y="558940"/>
                </a:cubicBezTo>
                <a:close/>
                <a:moveTo>
                  <a:pt x="185416" y="763778"/>
                </a:moveTo>
                <a:cubicBezTo>
                  <a:pt x="186062" y="750207"/>
                  <a:pt x="186708" y="736639"/>
                  <a:pt x="188000" y="723714"/>
                </a:cubicBezTo>
                <a:cubicBezTo>
                  <a:pt x="189292" y="718544"/>
                  <a:pt x="186062" y="713374"/>
                  <a:pt x="181539" y="711436"/>
                </a:cubicBezTo>
                <a:cubicBezTo>
                  <a:pt x="163451" y="704327"/>
                  <a:pt x="158282" y="690113"/>
                  <a:pt x="158928" y="672018"/>
                </a:cubicBezTo>
                <a:cubicBezTo>
                  <a:pt x="158928" y="667494"/>
                  <a:pt x="157636" y="662971"/>
                  <a:pt x="157636" y="658447"/>
                </a:cubicBezTo>
                <a:cubicBezTo>
                  <a:pt x="156344" y="644230"/>
                  <a:pt x="156990" y="644230"/>
                  <a:pt x="171204" y="642294"/>
                </a:cubicBezTo>
                <a:cubicBezTo>
                  <a:pt x="174435" y="641648"/>
                  <a:pt x="177665" y="641002"/>
                  <a:pt x="180896" y="641002"/>
                </a:cubicBezTo>
                <a:cubicBezTo>
                  <a:pt x="196400" y="641002"/>
                  <a:pt x="206091" y="634539"/>
                  <a:pt x="210614" y="619678"/>
                </a:cubicBezTo>
                <a:cubicBezTo>
                  <a:pt x="211260" y="617093"/>
                  <a:pt x="216429" y="614508"/>
                  <a:pt x="219659" y="613862"/>
                </a:cubicBezTo>
                <a:cubicBezTo>
                  <a:pt x="238394" y="611277"/>
                  <a:pt x="257131" y="609339"/>
                  <a:pt x="276511" y="608692"/>
                </a:cubicBezTo>
                <a:cubicBezTo>
                  <a:pt x="282326" y="608692"/>
                  <a:pt x="288787" y="609985"/>
                  <a:pt x="293953" y="613216"/>
                </a:cubicBezTo>
                <a:cubicBezTo>
                  <a:pt x="303645" y="619032"/>
                  <a:pt x="312041" y="625495"/>
                  <a:pt x="322379" y="633247"/>
                </a:cubicBezTo>
                <a:cubicBezTo>
                  <a:pt x="317856" y="636478"/>
                  <a:pt x="312688" y="639063"/>
                  <a:pt x="306875" y="641002"/>
                </a:cubicBezTo>
                <a:cubicBezTo>
                  <a:pt x="288787" y="646171"/>
                  <a:pt x="280388" y="660386"/>
                  <a:pt x="272635" y="675896"/>
                </a:cubicBezTo>
                <a:cubicBezTo>
                  <a:pt x="265527" y="689466"/>
                  <a:pt x="250670" y="696572"/>
                  <a:pt x="235809" y="693987"/>
                </a:cubicBezTo>
                <a:cubicBezTo>
                  <a:pt x="217721" y="690756"/>
                  <a:pt x="217075" y="690756"/>
                  <a:pt x="211906" y="708848"/>
                </a:cubicBezTo>
                <a:cubicBezTo>
                  <a:pt x="206737" y="726940"/>
                  <a:pt x="202861" y="744388"/>
                  <a:pt x="191880" y="759895"/>
                </a:cubicBezTo>
                <a:cubicBezTo>
                  <a:pt x="190587" y="761834"/>
                  <a:pt x="189295" y="764419"/>
                  <a:pt x="187357" y="766358"/>
                </a:cubicBezTo>
                <a:lnTo>
                  <a:pt x="185416" y="763778"/>
                </a:lnTo>
                <a:close/>
                <a:moveTo>
                  <a:pt x="165389" y="547311"/>
                </a:moveTo>
                <a:cubicBezTo>
                  <a:pt x="168620" y="539556"/>
                  <a:pt x="173789" y="535032"/>
                  <a:pt x="182185" y="536971"/>
                </a:cubicBezTo>
                <a:cubicBezTo>
                  <a:pt x="195753" y="539556"/>
                  <a:pt x="203504" y="533740"/>
                  <a:pt x="207381" y="520818"/>
                </a:cubicBezTo>
                <a:cubicBezTo>
                  <a:pt x="208673" y="515001"/>
                  <a:pt x="212550" y="509185"/>
                  <a:pt x="214488" y="503372"/>
                </a:cubicBezTo>
                <a:cubicBezTo>
                  <a:pt x="215134" y="498848"/>
                  <a:pt x="219657" y="496263"/>
                  <a:pt x="224179" y="496910"/>
                </a:cubicBezTo>
                <a:cubicBezTo>
                  <a:pt x="224826" y="496910"/>
                  <a:pt x="225472" y="496910"/>
                  <a:pt x="226118" y="497556"/>
                </a:cubicBezTo>
                <a:cubicBezTo>
                  <a:pt x="234517" y="500141"/>
                  <a:pt x="242268" y="503372"/>
                  <a:pt x="250021" y="507249"/>
                </a:cubicBezTo>
                <a:cubicBezTo>
                  <a:pt x="255190" y="509834"/>
                  <a:pt x="259712" y="515004"/>
                  <a:pt x="264879" y="517589"/>
                </a:cubicBezTo>
                <a:cubicBezTo>
                  <a:pt x="275216" y="522759"/>
                  <a:pt x="277155" y="531806"/>
                  <a:pt x="275862" y="541497"/>
                </a:cubicBezTo>
                <a:cubicBezTo>
                  <a:pt x="275216" y="544728"/>
                  <a:pt x="273278" y="547959"/>
                  <a:pt x="270047" y="549898"/>
                </a:cubicBezTo>
                <a:cubicBezTo>
                  <a:pt x="268109" y="551837"/>
                  <a:pt x="265525" y="552483"/>
                  <a:pt x="262940" y="553129"/>
                </a:cubicBezTo>
                <a:cubicBezTo>
                  <a:pt x="251310" y="555714"/>
                  <a:pt x="241622" y="564762"/>
                  <a:pt x="237745" y="575745"/>
                </a:cubicBezTo>
                <a:cubicBezTo>
                  <a:pt x="235161" y="583500"/>
                  <a:pt x="228053" y="588023"/>
                  <a:pt x="220303" y="586731"/>
                </a:cubicBezTo>
                <a:cubicBezTo>
                  <a:pt x="216426" y="586731"/>
                  <a:pt x="213196" y="584792"/>
                  <a:pt x="210611" y="582207"/>
                </a:cubicBezTo>
                <a:cubicBezTo>
                  <a:pt x="204796" y="574452"/>
                  <a:pt x="200920" y="563469"/>
                  <a:pt x="193815" y="557653"/>
                </a:cubicBezTo>
                <a:cubicBezTo>
                  <a:pt x="185416" y="551834"/>
                  <a:pt x="175081" y="550542"/>
                  <a:pt x="165389" y="547311"/>
                </a:cubicBezTo>
                <a:close/>
                <a:moveTo>
                  <a:pt x="558183" y="1046805"/>
                </a:moveTo>
                <a:cubicBezTo>
                  <a:pt x="154405" y="1046805"/>
                  <a:pt x="0" y="794151"/>
                  <a:pt x="0" y="523403"/>
                </a:cubicBezTo>
                <a:cubicBezTo>
                  <a:pt x="0" y="252654"/>
                  <a:pt x="155052" y="0"/>
                  <a:pt x="558183" y="0"/>
                </a:cubicBezTo>
                <a:cubicBezTo>
                  <a:pt x="961315" y="0"/>
                  <a:pt x="1117012" y="253300"/>
                  <a:pt x="1117012" y="523403"/>
                </a:cubicBezTo>
                <a:cubicBezTo>
                  <a:pt x="1117012" y="794148"/>
                  <a:pt x="961963" y="1046805"/>
                  <a:pt x="558183" y="1046805"/>
                </a:cubicBezTo>
              </a:path>
            </a:pathLst>
          </a:custGeom>
          <a:noFill/>
          <a:ln w="7620" cap="flat">
            <a:solidFill>
              <a:srgbClr val="09090A"/>
            </a:solidFill>
            <a:prstDash val="solid"/>
            <a:miter/>
          </a:ln>
        </p:spPr>
        <p:txBody>
          <a:bodyPr rtlCol="0" anchor="ctr"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32166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57C3A3-1159-49B9-BD1D-1F0E1637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68" y="370391"/>
            <a:ext cx="6166309" cy="1553659"/>
          </a:xfrm>
        </p:spPr>
        <p:txBody>
          <a:bodyPr/>
          <a:lstStyle/>
          <a:p>
            <a:r>
              <a:rPr lang="et-EE" dirty="0"/>
              <a:t>Mõtlemisainet </a:t>
            </a:r>
            <a:br>
              <a:rPr lang="et-EE" dirty="0"/>
            </a:br>
            <a:r>
              <a:rPr lang="et-EE" dirty="0"/>
              <a:t>KOV-le ja riigile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0FEBE9-9B59-40C6-BE2E-56F0A903C0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913" y="1924050"/>
            <a:ext cx="6165864" cy="39481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Toimiv kohalik kauplus aitab: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hoida töökohti nii kaupluses kui kauplusega koostööd tegevate tootjate ja teenusettevõtetes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tagada piirkonnas eluks vajalike kaupade ja teenuste kättesaadavust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vähendada kohalike inimeste raha ja aega logistikale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tõsta piirkonna väärtust.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Coopi ühistud hoiavad töös kaupluseid väikestes piirkondades, kus see sageli pole majanduslikult mõttekas. Kuidas riik ja KOVid saaksid aidata?</a:t>
            </a:r>
          </a:p>
        </p:txBody>
      </p:sp>
      <p:pic>
        <p:nvPicPr>
          <p:cNvPr id="4" name="Picture Placeholder 10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63E7ABC-D00C-E0BE-9F66-9956B59BB4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" r="9"/>
          <a:stretch>
            <a:fillRect/>
          </a:stretch>
        </p:blipFill>
        <p:spPr>
          <a:xfrm>
            <a:off x="6686094" y="2"/>
            <a:ext cx="5505906" cy="5578995"/>
          </a:xfrm>
          <a:custGeom>
            <a:avLst/>
            <a:gdLst>
              <a:gd name="connsiteX0" fmla="*/ 6356 w 5505906"/>
              <a:gd name="connsiteY0" fmla="*/ 0 h 5578995"/>
              <a:gd name="connsiteX1" fmla="*/ 5505906 w 5505906"/>
              <a:gd name="connsiteY1" fmla="*/ 0 h 5578995"/>
              <a:gd name="connsiteX2" fmla="*/ 5505906 w 5505906"/>
              <a:gd name="connsiteY2" fmla="*/ 5573276 h 5578995"/>
              <a:gd name="connsiteX3" fmla="*/ 5203430 w 5505906"/>
              <a:gd name="connsiteY3" fmla="*/ 5578995 h 5578995"/>
              <a:gd name="connsiteX4" fmla="*/ 5203330 w 5505906"/>
              <a:gd name="connsiteY4" fmla="*/ 5578995 h 5578995"/>
              <a:gd name="connsiteX5" fmla="*/ 4857581 w 5505906"/>
              <a:gd name="connsiteY5" fmla="*/ 5571622 h 5578995"/>
              <a:gd name="connsiteX6" fmla="*/ 0 w 5505906"/>
              <a:gd name="connsiteY6" fmla="*/ 311427 h 5578995"/>
              <a:gd name="connsiteX7" fmla="*/ 6356 w 5505906"/>
              <a:gd name="connsiteY7" fmla="*/ 0 h 557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906" h="5578995">
                <a:moveTo>
                  <a:pt x="6356" y="0"/>
                </a:moveTo>
                <a:lnTo>
                  <a:pt x="5505906" y="0"/>
                </a:lnTo>
                <a:lnTo>
                  <a:pt x="5505906" y="5573276"/>
                </a:lnTo>
                <a:lnTo>
                  <a:pt x="5203430" y="5578995"/>
                </a:lnTo>
                <a:lnTo>
                  <a:pt x="5203330" y="5578995"/>
                </a:lnTo>
                <a:lnTo>
                  <a:pt x="4857581" y="5571622"/>
                </a:lnTo>
                <a:cubicBezTo>
                  <a:pt x="1353972" y="5419965"/>
                  <a:pt x="0" y="2952184"/>
                  <a:pt x="0" y="311427"/>
                </a:cubicBezTo>
                <a:cubicBezTo>
                  <a:pt x="0" y="207194"/>
                  <a:pt x="1907" y="102961"/>
                  <a:pt x="635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6614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grass, outdoor, nature, plant&#10;&#10;Description automatically generated">
            <a:extLst>
              <a:ext uri="{FF2B5EF4-FFF2-40B4-BE49-F238E27FC236}">
                <a16:creationId xmlns:a16="http://schemas.microsoft.com/office/drawing/2014/main" id="{BF2B492D-9F14-4629-A957-27A7BF576D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661104F-ACEA-4D1F-92DC-4905947C03DB}"/>
              </a:ext>
            </a:extLst>
          </p:cNvPr>
          <p:cNvGrpSpPr/>
          <p:nvPr/>
        </p:nvGrpSpPr>
        <p:grpSpPr>
          <a:xfrm>
            <a:off x="-1" y="-2"/>
            <a:ext cx="5717895" cy="6858002"/>
            <a:chOff x="-1" y="-2"/>
            <a:chExt cx="5717895" cy="6858002"/>
          </a:xfrm>
        </p:grpSpPr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93C23E0B-36E9-4F9B-826F-22680F027889}"/>
                </a:ext>
              </a:extLst>
            </p:cNvPr>
            <p:cNvSpPr/>
            <p:nvPr/>
          </p:nvSpPr>
          <p:spPr>
            <a:xfrm>
              <a:off x="-1" y="2514600"/>
              <a:ext cx="5717895" cy="4343400"/>
            </a:xfrm>
            <a:prstGeom prst="rtTriangle">
              <a:avLst/>
            </a:prstGeom>
            <a:gradFill>
              <a:gsLst>
                <a:gs pos="54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4EAFDC29-CB26-495E-B365-3445BB898706}"/>
                </a:ext>
              </a:extLst>
            </p:cNvPr>
            <p:cNvSpPr/>
            <p:nvPr/>
          </p:nvSpPr>
          <p:spPr>
            <a:xfrm rot="5400000">
              <a:off x="-308658" y="308656"/>
              <a:ext cx="4960715" cy="4343400"/>
            </a:xfrm>
            <a:prstGeom prst="rtTriangle">
              <a:avLst/>
            </a:prstGeom>
            <a:gradFill>
              <a:gsLst>
                <a:gs pos="54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0A9559F-06B8-4C2C-A6C9-77CE5AFC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Aitäh kuulamast!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4A45BC-D39B-42C8-B366-2270F40A1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t-EE" dirty="0"/>
              <a:t>Piret Rüütel</a:t>
            </a:r>
            <a:br>
              <a:rPr lang="et-EE" dirty="0"/>
            </a:br>
            <a:r>
              <a:rPr lang="et-EE" dirty="0"/>
              <a:t>Coop Haapsalu kaubandusjuht</a:t>
            </a:r>
            <a:br>
              <a:rPr lang="et-EE" dirty="0"/>
            </a:br>
            <a:r>
              <a:rPr lang="et-EE" dirty="0"/>
              <a:t>piret@hty.ee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DF2DC6-03C8-46BF-9E41-AC350F3498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26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A9559F-06B8-4C2C-A6C9-77CE5AFC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Coop Eesti</a:t>
            </a:r>
            <a:br>
              <a:rPr lang="et-EE" dirty="0"/>
            </a:br>
            <a:r>
              <a:rPr lang="et-EE" dirty="0"/>
              <a:t>kauplused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C47B0A-B361-09F1-CE3D-32F8E41315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FFB4D1-0D09-A067-2C1E-0879BFDCF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992" y="0"/>
            <a:ext cx="12987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54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A9559F-06B8-4C2C-A6C9-77CE5AFC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Coop Eesti</a:t>
            </a:r>
            <a:br>
              <a:rPr lang="et-EE" dirty="0"/>
            </a:br>
            <a:r>
              <a:rPr lang="et-EE" dirty="0"/>
              <a:t>kauplused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C47B0A-B361-09F1-CE3D-32F8E41315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43CC32-5DC1-2257-6FC9-F2BEEAB5A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851" y="0"/>
            <a:ext cx="12309967" cy="68580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C936D6F-3BB8-E46C-8627-325E10C0689C}"/>
              </a:ext>
            </a:extLst>
          </p:cNvPr>
          <p:cNvSpPr txBox="1">
            <a:spLocks/>
          </p:cNvSpPr>
          <p:nvPr/>
        </p:nvSpPr>
        <p:spPr>
          <a:xfrm>
            <a:off x="724384" y="517524"/>
            <a:ext cx="4960716" cy="30638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dirty="0"/>
              <a:t>Coop Eesti</a:t>
            </a:r>
            <a:br>
              <a:rPr lang="et-EE" dirty="0"/>
            </a:br>
            <a:r>
              <a:rPr lang="et-EE" dirty="0"/>
              <a:t>kauplused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841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A9559F-06B8-4C2C-A6C9-77CE5AFC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Coop Eesti</a:t>
            </a:r>
            <a:br>
              <a:rPr lang="et-EE" dirty="0"/>
            </a:br>
            <a:r>
              <a:rPr lang="et-EE" dirty="0"/>
              <a:t>kauplused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C47B0A-B361-09F1-CE3D-32F8E41315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12BE1-D13F-5301-B351-756D3E17F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239" y="0"/>
            <a:ext cx="12442785" cy="68580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14DBAD0D-8364-D6E9-1A6D-F9C20878B770}"/>
              </a:ext>
            </a:extLst>
          </p:cNvPr>
          <p:cNvSpPr txBox="1">
            <a:spLocks/>
          </p:cNvSpPr>
          <p:nvPr/>
        </p:nvSpPr>
        <p:spPr>
          <a:xfrm>
            <a:off x="724384" y="517524"/>
            <a:ext cx="4960716" cy="30638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dirty="0"/>
              <a:t>Coop Haapsalu</a:t>
            </a:r>
            <a:br>
              <a:rPr lang="et-EE" dirty="0"/>
            </a:br>
            <a:r>
              <a:rPr lang="et-EE" dirty="0"/>
              <a:t>kauplused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199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10">
            <a:extLst>
              <a:ext uri="{FF2B5EF4-FFF2-40B4-BE49-F238E27FC236}">
                <a16:creationId xmlns:a16="http://schemas.microsoft.com/office/drawing/2014/main" id="{F080CB80-FF44-4A28-8547-F53DAD6EE21A}"/>
              </a:ext>
            </a:extLst>
          </p:cNvPr>
          <p:cNvSpPr/>
          <p:nvPr/>
        </p:nvSpPr>
        <p:spPr>
          <a:xfrm>
            <a:off x="4572551" y="4321900"/>
            <a:ext cx="2164326" cy="2190785"/>
          </a:xfrm>
          <a:custGeom>
            <a:avLst/>
            <a:gdLst>
              <a:gd name="connsiteX0" fmla="*/ 2254558 w 4508757"/>
              <a:gd name="connsiteY0" fmla="*/ 4563877 h 4563876"/>
              <a:gd name="connsiteX1" fmla="*/ 0 w 4508757"/>
              <a:gd name="connsiteY1" fmla="*/ 2281759 h 4563876"/>
              <a:gd name="connsiteX2" fmla="*/ 2254558 w 4508757"/>
              <a:gd name="connsiteY2" fmla="*/ 0 h 4563876"/>
              <a:gd name="connsiteX3" fmla="*/ 4508758 w 4508757"/>
              <a:gd name="connsiteY3" fmla="*/ 2281759 h 4563876"/>
              <a:gd name="connsiteX4" fmla="*/ 2254558 w 4508757"/>
              <a:gd name="connsiteY4" fmla="*/ 4563877 h 456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757" h="4563876">
                <a:moveTo>
                  <a:pt x="2254558" y="4563877"/>
                </a:moveTo>
                <a:cubicBezTo>
                  <a:pt x="625292" y="4563877"/>
                  <a:pt x="0" y="3462547"/>
                  <a:pt x="0" y="2281759"/>
                </a:cubicBezTo>
                <a:cubicBezTo>
                  <a:pt x="0" y="1101329"/>
                  <a:pt x="625292" y="0"/>
                  <a:pt x="2254558" y="0"/>
                </a:cubicBezTo>
                <a:cubicBezTo>
                  <a:pt x="3883824" y="0"/>
                  <a:pt x="4508758" y="1101329"/>
                  <a:pt x="4508758" y="2281759"/>
                </a:cubicBezTo>
                <a:cubicBezTo>
                  <a:pt x="4508758" y="3462547"/>
                  <a:pt x="3883824" y="4563877"/>
                  <a:pt x="2254558" y="4563877"/>
                </a:cubicBezTo>
              </a:path>
            </a:pathLst>
          </a:custGeom>
          <a:solidFill>
            <a:srgbClr val="00A4BC"/>
          </a:solidFill>
          <a:ln w="3574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t-EE" sz="4000" dirty="0">
                <a:solidFill>
                  <a:schemeClr val="bg1"/>
                </a:solidFill>
              </a:rPr>
              <a:t>70%</a:t>
            </a:r>
            <a:endParaRPr lang="et-EE" dirty="0">
              <a:solidFill>
                <a:schemeClr val="bg1"/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C755AF57-EC31-41C1-8884-EEF84CC29D7A}"/>
              </a:ext>
            </a:extLst>
          </p:cNvPr>
          <p:cNvSpPr/>
          <p:nvPr/>
        </p:nvSpPr>
        <p:spPr>
          <a:xfrm>
            <a:off x="4572551" y="2131115"/>
            <a:ext cx="2164326" cy="2190785"/>
          </a:xfrm>
          <a:custGeom>
            <a:avLst/>
            <a:gdLst>
              <a:gd name="connsiteX0" fmla="*/ 2254558 w 4508757"/>
              <a:gd name="connsiteY0" fmla="*/ 4563877 h 4563876"/>
              <a:gd name="connsiteX1" fmla="*/ 0 w 4508757"/>
              <a:gd name="connsiteY1" fmla="*/ 2281759 h 4563876"/>
              <a:gd name="connsiteX2" fmla="*/ 2254558 w 4508757"/>
              <a:gd name="connsiteY2" fmla="*/ 0 h 4563876"/>
              <a:gd name="connsiteX3" fmla="*/ 4508758 w 4508757"/>
              <a:gd name="connsiteY3" fmla="*/ 2281759 h 4563876"/>
              <a:gd name="connsiteX4" fmla="*/ 2254558 w 4508757"/>
              <a:gd name="connsiteY4" fmla="*/ 4563877 h 456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757" h="4563876">
                <a:moveTo>
                  <a:pt x="2254558" y="4563877"/>
                </a:moveTo>
                <a:cubicBezTo>
                  <a:pt x="625292" y="4563877"/>
                  <a:pt x="0" y="3462547"/>
                  <a:pt x="0" y="2281759"/>
                </a:cubicBezTo>
                <a:cubicBezTo>
                  <a:pt x="0" y="1101329"/>
                  <a:pt x="625292" y="0"/>
                  <a:pt x="2254558" y="0"/>
                </a:cubicBezTo>
                <a:cubicBezTo>
                  <a:pt x="3883824" y="0"/>
                  <a:pt x="4508758" y="1101329"/>
                  <a:pt x="4508758" y="2281759"/>
                </a:cubicBezTo>
                <a:cubicBezTo>
                  <a:pt x="4508758" y="3462547"/>
                  <a:pt x="3883824" y="4563877"/>
                  <a:pt x="2254558" y="4563877"/>
                </a:cubicBezTo>
              </a:path>
            </a:pathLst>
          </a:custGeom>
          <a:solidFill>
            <a:srgbClr val="55A9DE"/>
          </a:solidFill>
          <a:ln w="3574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t-EE" sz="4000" dirty="0">
                <a:solidFill>
                  <a:schemeClr val="bg1"/>
                </a:solidFill>
              </a:rPr>
              <a:t>30%</a:t>
            </a:r>
            <a:endParaRPr lang="et-EE" dirty="0">
              <a:solidFill>
                <a:schemeClr val="bg1"/>
              </a:solidFill>
            </a:endParaRPr>
          </a:p>
        </p:txBody>
      </p:sp>
      <p:sp>
        <p:nvSpPr>
          <p:cNvPr id="3" name="Graphic 10">
            <a:extLst>
              <a:ext uri="{FF2B5EF4-FFF2-40B4-BE49-F238E27FC236}">
                <a16:creationId xmlns:a16="http://schemas.microsoft.com/office/drawing/2014/main" id="{FDA43D0F-6D80-CAB6-6394-42435C72A949}"/>
              </a:ext>
            </a:extLst>
          </p:cNvPr>
          <p:cNvSpPr/>
          <p:nvPr/>
        </p:nvSpPr>
        <p:spPr>
          <a:xfrm>
            <a:off x="6736877" y="2131115"/>
            <a:ext cx="2164326" cy="2190785"/>
          </a:xfrm>
          <a:custGeom>
            <a:avLst/>
            <a:gdLst>
              <a:gd name="connsiteX0" fmla="*/ 2254558 w 4508757"/>
              <a:gd name="connsiteY0" fmla="*/ 4563877 h 4563876"/>
              <a:gd name="connsiteX1" fmla="*/ 0 w 4508757"/>
              <a:gd name="connsiteY1" fmla="*/ 2281759 h 4563876"/>
              <a:gd name="connsiteX2" fmla="*/ 2254558 w 4508757"/>
              <a:gd name="connsiteY2" fmla="*/ 0 h 4563876"/>
              <a:gd name="connsiteX3" fmla="*/ 4508758 w 4508757"/>
              <a:gd name="connsiteY3" fmla="*/ 2281759 h 4563876"/>
              <a:gd name="connsiteX4" fmla="*/ 2254558 w 4508757"/>
              <a:gd name="connsiteY4" fmla="*/ 4563877 h 456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757" h="4563876">
                <a:moveTo>
                  <a:pt x="2254558" y="4563877"/>
                </a:moveTo>
                <a:cubicBezTo>
                  <a:pt x="625292" y="4563877"/>
                  <a:pt x="0" y="3462547"/>
                  <a:pt x="0" y="2281759"/>
                </a:cubicBezTo>
                <a:cubicBezTo>
                  <a:pt x="0" y="1101329"/>
                  <a:pt x="625292" y="0"/>
                  <a:pt x="2254558" y="0"/>
                </a:cubicBezTo>
                <a:cubicBezTo>
                  <a:pt x="3883824" y="0"/>
                  <a:pt x="4508758" y="1101329"/>
                  <a:pt x="4508758" y="2281759"/>
                </a:cubicBezTo>
                <a:cubicBezTo>
                  <a:pt x="4508758" y="3462547"/>
                  <a:pt x="3883824" y="4563877"/>
                  <a:pt x="2254558" y="4563877"/>
                </a:cubicBezTo>
              </a:path>
            </a:pathLst>
          </a:custGeom>
          <a:solidFill>
            <a:srgbClr val="00A4BC"/>
          </a:solidFill>
          <a:ln w="3574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t-EE" sz="4000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4" name="Graphic 10">
            <a:extLst>
              <a:ext uri="{FF2B5EF4-FFF2-40B4-BE49-F238E27FC236}">
                <a16:creationId xmlns:a16="http://schemas.microsoft.com/office/drawing/2014/main" id="{FEBC4CC9-7268-0B84-66E1-7403335E29EC}"/>
              </a:ext>
            </a:extLst>
          </p:cNvPr>
          <p:cNvSpPr/>
          <p:nvPr/>
        </p:nvSpPr>
        <p:spPr>
          <a:xfrm>
            <a:off x="6736877" y="4321900"/>
            <a:ext cx="2164326" cy="2190785"/>
          </a:xfrm>
          <a:custGeom>
            <a:avLst/>
            <a:gdLst>
              <a:gd name="connsiteX0" fmla="*/ 2254558 w 4508757"/>
              <a:gd name="connsiteY0" fmla="*/ 4563877 h 4563876"/>
              <a:gd name="connsiteX1" fmla="*/ 0 w 4508757"/>
              <a:gd name="connsiteY1" fmla="*/ 2281759 h 4563876"/>
              <a:gd name="connsiteX2" fmla="*/ 2254558 w 4508757"/>
              <a:gd name="connsiteY2" fmla="*/ 0 h 4563876"/>
              <a:gd name="connsiteX3" fmla="*/ 4508758 w 4508757"/>
              <a:gd name="connsiteY3" fmla="*/ 2281759 h 4563876"/>
              <a:gd name="connsiteX4" fmla="*/ 2254558 w 4508757"/>
              <a:gd name="connsiteY4" fmla="*/ 4563877 h 456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757" h="4563876">
                <a:moveTo>
                  <a:pt x="2254558" y="4563877"/>
                </a:moveTo>
                <a:cubicBezTo>
                  <a:pt x="625292" y="4563877"/>
                  <a:pt x="0" y="3462547"/>
                  <a:pt x="0" y="2281759"/>
                </a:cubicBezTo>
                <a:cubicBezTo>
                  <a:pt x="0" y="1101329"/>
                  <a:pt x="625292" y="0"/>
                  <a:pt x="2254558" y="0"/>
                </a:cubicBezTo>
                <a:cubicBezTo>
                  <a:pt x="3883824" y="0"/>
                  <a:pt x="4508758" y="1101329"/>
                  <a:pt x="4508758" y="2281759"/>
                </a:cubicBezTo>
                <a:cubicBezTo>
                  <a:pt x="4508758" y="3462547"/>
                  <a:pt x="3883824" y="4563877"/>
                  <a:pt x="2254558" y="4563877"/>
                </a:cubicBezTo>
              </a:path>
            </a:pathLst>
          </a:custGeom>
          <a:solidFill>
            <a:srgbClr val="55A9DE"/>
          </a:solidFill>
          <a:ln w="3574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t-EE" sz="4000" dirty="0">
                <a:solidFill>
                  <a:schemeClr val="bg1"/>
                </a:solidFill>
              </a:rPr>
              <a:t>30%</a:t>
            </a:r>
            <a:endParaRPr lang="et-EE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6249F9-15F1-E8B3-2170-CCFE3F138D39}"/>
              </a:ext>
            </a:extLst>
          </p:cNvPr>
          <p:cNvSpPr txBox="1"/>
          <p:nvPr/>
        </p:nvSpPr>
        <p:spPr>
          <a:xfrm>
            <a:off x="4572551" y="1502782"/>
            <a:ext cx="216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800" dirty="0"/>
              <a:t>linnas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E564D-D8BD-E699-6195-F2F729F3A892}"/>
              </a:ext>
            </a:extLst>
          </p:cNvPr>
          <p:cNvSpPr txBox="1"/>
          <p:nvPr/>
        </p:nvSpPr>
        <p:spPr>
          <a:xfrm>
            <a:off x="6736878" y="1502782"/>
            <a:ext cx="216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800" dirty="0"/>
              <a:t>maal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706D0F-1E7F-0576-F389-98925446B127}"/>
              </a:ext>
            </a:extLst>
          </p:cNvPr>
          <p:cNvSpPr txBox="1"/>
          <p:nvPr/>
        </p:nvSpPr>
        <p:spPr>
          <a:xfrm>
            <a:off x="1883125" y="2964897"/>
            <a:ext cx="2164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800" dirty="0"/>
              <a:t>Kaupluste arv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45200C-FE4B-D3EE-ABA0-80D4E1F26B8E}"/>
              </a:ext>
            </a:extLst>
          </p:cNvPr>
          <p:cNvSpPr txBox="1"/>
          <p:nvPr/>
        </p:nvSpPr>
        <p:spPr>
          <a:xfrm>
            <a:off x="1883125" y="5155682"/>
            <a:ext cx="216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800" dirty="0"/>
              <a:t>Käive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05F8928-4B1D-014E-F78F-3C8765800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Coop Haapsalu</a:t>
            </a:r>
          </a:p>
        </p:txBody>
      </p:sp>
    </p:spTree>
    <p:extLst>
      <p:ext uri="{BB962C8B-B14F-4D97-AF65-F5344CB8AC3E}">
        <p14:creationId xmlns:p14="http://schemas.microsoft.com/office/powerpoint/2010/main" val="3721679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9DD9F2-F9BD-42C0-A4A8-C72F8C8FE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13" y="1874970"/>
            <a:ext cx="5975742" cy="2361235"/>
          </a:xfrm>
        </p:spPr>
        <p:txBody>
          <a:bodyPr/>
          <a:lstStyle/>
          <a:p>
            <a:r>
              <a:rPr lang="et-EE" b="1" dirty="0"/>
              <a:t>Külapood:</a:t>
            </a:r>
            <a:br>
              <a:rPr lang="et-EE" dirty="0"/>
            </a:br>
            <a:br>
              <a:rPr lang="et-EE" dirty="0"/>
            </a:br>
            <a:r>
              <a:rPr lang="et-EE" dirty="0"/>
              <a:t>Maaelu idüll vs</a:t>
            </a:r>
            <a:br>
              <a:rPr lang="et-EE" dirty="0"/>
            </a:br>
            <a:r>
              <a:rPr lang="et-EE" dirty="0"/>
              <a:t>igapäeva reaalsus</a:t>
            </a:r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DE2CEA3-BF1F-4DC3-A375-B9F2CC013B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r="34931"/>
          <a:stretch/>
        </p:blipFill>
        <p:spPr>
          <a:xfrm>
            <a:off x="6686094" y="2"/>
            <a:ext cx="5505906" cy="5578995"/>
          </a:xfrm>
        </p:spPr>
      </p:pic>
    </p:spTree>
    <p:extLst>
      <p:ext uri="{BB962C8B-B14F-4D97-AF65-F5344CB8AC3E}">
        <p14:creationId xmlns:p14="http://schemas.microsoft.com/office/powerpoint/2010/main" val="1159812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looking at flowers&#10;&#10;Description automatically generated with low confidence">
            <a:extLst>
              <a:ext uri="{FF2B5EF4-FFF2-40B4-BE49-F238E27FC236}">
                <a16:creationId xmlns:a16="http://schemas.microsoft.com/office/drawing/2014/main" id="{C0246BB3-B87C-4B92-81E0-FFC09CA6D4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C040FC6-D939-464F-BC1F-82BD89BC2AD5}"/>
              </a:ext>
            </a:extLst>
          </p:cNvPr>
          <p:cNvGrpSpPr/>
          <p:nvPr/>
        </p:nvGrpSpPr>
        <p:grpSpPr>
          <a:xfrm>
            <a:off x="-1" y="-2"/>
            <a:ext cx="12207434" cy="6858002"/>
            <a:chOff x="-1" y="-2"/>
            <a:chExt cx="12207434" cy="6858002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982AEC56-AA9A-4377-B089-AE501B2493EF}"/>
                </a:ext>
              </a:extLst>
            </p:cNvPr>
            <p:cNvSpPr/>
            <p:nvPr/>
          </p:nvSpPr>
          <p:spPr>
            <a:xfrm rot="16200000">
              <a:off x="7864033" y="2514600"/>
              <a:ext cx="4343400" cy="4343400"/>
            </a:xfrm>
            <a:prstGeom prst="rtTriangle">
              <a:avLst/>
            </a:prstGeom>
            <a:gradFill>
              <a:gsLst>
                <a:gs pos="54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D7323609-79C5-4511-B16C-5BD5BE001202}"/>
                </a:ext>
              </a:extLst>
            </p:cNvPr>
            <p:cNvSpPr/>
            <p:nvPr/>
          </p:nvSpPr>
          <p:spPr>
            <a:xfrm>
              <a:off x="-1" y="2514600"/>
              <a:ext cx="5717895" cy="4343400"/>
            </a:xfrm>
            <a:prstGeom prst="rtTriangle">
              <a:avLst/>
            </a:prstGeom>
            <a:gradFill>
              <a:gsLst>
                <a:gs pos="54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9AEC124C-427E-44F0-A0CF-0EA19E583B63}"/>
                </a:ext>
              </a:extLst>
            </p:cNvPr>
            <p:cNvSpPr/>
            <p:nvPr/>
          </p:nvSpPr>
          <p:spPr>
            <a:xfrm rot="5400000">
              <a:off x="-308658" y="308656"/>
              <a:ext cx="4960715" cy="4343400"/>
            </a:xfrm>
            <a:prstGeom prst="rtTriangle">
              <a:avLst/>
            </a:prstGeom>
            <a:gradFill>
              <a:gsLst>
                <a:gs pos="54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0A9559F-06B8-4C2C-A6C9-77CE5AFC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Kes on käesoleval aastal ostnud midagi maapoest?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DF2DC6-03C8-46BF-9E41-AC350F3498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50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57C3A3-1159-49B9-BD1D-1F0E1637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68" y="370391"/>
            <a:ext cx="6166309" cy="1553659"/>
          </a:xfrm>
        </p:spPr>
        <p:txBody>
          <a:bodyPr/>
          <a:lstStyle/>
          <a:p>
            <a:r>
              <a:rPr lang="et-EE" dirty="0"/>
              <a:t>Maaelu idüll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0FEBE9-9B59-40C6-BE2E-56F0A903C0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913" y="1924050"/>
            <a:ext cx="5839940" cy="39481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t-EE" dirty="0"/>
              <a:t>Aastakümneid tegutsenud kohalik kauplus, kus: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käivad kohalikud kliendid ja kõik tunnevad kõiki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riiulitelt leiab kogu vajaliku hambapastast ja tualettpaberist kuni kohaliku kartuli, porgandi ja isegi kohaliku ettevõtja kilgikrõpsudeni.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dirty="0"/>
              <a:t>Isegi kohaliku kauba pakendid on meil Haapsalu kujundusega.</a:t>
            </a:r>
          </a:p>
        </p:txBody>
      </p:sp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7C2D1685-9D84-D8F2-6EA0-940D35CB87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6493208" y="636535"/>
            <a:ext cx="5073905" cy="5069294"/>
          </a:xfrm>
        </p:spPr>
      </p:pic>
    </p:spTree>
    <p:extLst>
      <p:ext uri="{BB962C8B-B14F-4D97-AF65-F5344CB8AC3E}">
        <p14:creationId xmlns:p14="http://schemas.microsoft.com/office/powerpoint/2010/main" val="4280700654"/>
      </p:ext>
    </p:extLst>
  </p:cSld>
  <p:clrMapOvr>
    <a:masterClrMapping/>
  </p:clrMapOvr>
</p:sld>
</file>

<file path=ppt/theme/theme1.xml><?xml version="1.0" encoding="utf-8"?>
<a:theme xmlns:a="http://schemas.openxmlformats.org/drawingml/2006/main" name="Light">
  <a:themeElements>
    <a:clrScheme name="coop 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C395B"/>
      </a:accent1>
      <a:accent2>
        <a:srgbClr val="0C568D"/>
      </a:accent2>
      <a:accent3>
        <a:srgbClr val="0078D2"/>
      </a:accent3>
      <a:accent4>
        <a:srgbClr val="16B1CD"/>
      </a:accent4>
      <a:accent5>
        <a:srgbClr val="8DDAE2"/>
      </a:accent5>
      <a:accent6>
        <a:srgbClr val="C6F0F7"/>
      </a:accent6>
      <a:hlink>
        <a:srgbClr val="2F74CA"/>
      </a:hlink>
      <a:folHlink>
        <a:srgbClr val="F2F2F2"/>
      </a:folHlink>
    </a:clrScheme>
    <a:fontScheme name="Arial">
      <a:majorFont>
        <a:latin typeface="Arial"/>
        <a:ea typeface="Helvetica Light"/>
        <a:cs typeface="Helvetica Light"/>
      </a:majorFont>
      <a:minorFont>
        <a:latin typeface="Arial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DCFCB45353F6D4581EAFDA1A13C9000" ma:contentTypeVersion="0" ma:contentTypeDescription="Loo uus dokument" ma:contentTypeScope="" ma:versionID="dc62a1df4c135ab9ca1696c421313aec">
  <xsd:schema xmlns:xsd="http://www.w3.org/2001/XMLSchema" xmlns:xs="http://www.w3.org/2001/XMLSchema" xmlns:p="http://schemas.microsoft.com/office/2006/metadata/properties" xmlns:ns2="bbe21170-373c-47f7-b598-6e33aadbb0d5" targetNamespace="http://schemas.microsoft.com/office/2006/metadata/properties" ma:root="true" ma:fieldsID="0efc4160e2131ed74af8a529f1194baf" ns2:_="">
    <xsd:import namespace="bbe21170-373c-47f7-b598-6e33aadbb0d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1170-373c-47f7-b598-6e33aadbb0d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di ID väärtus" ma:description="Sellele üksusele määratud dokumendi ID väärtus." ma:internalName="_dlc_DocId" ma:readOnly="true">
      <xsd:simpleType>
        <xsd:restriction base="dms:Text"/>
      </xsd:simpleType>
    </xsd:element>
    <xsd:element name="_dlc_DocIdUrl" ma:index="9" nillable="true" ma:displayName="Dokumendi ID" ma:description="Püsilink sellele dokumendile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be21170-373c-47f7-b598-6e33aadbb0d5">7VDFWMAK7735-352-831</_dlc_DocId>
    <_dlc_DocIdUrl xmlns="bbe21170-373c-47f7-b598-6e33aadbb0d5">
      <Url>https://asjad.etk.ee/_layouts/DocIdRedir.aspx?ID=7VDFWMAK7735-352-831</Url>
      <Description>7VDFWMAK7735-352-831</Description>
    </_dlc_DocIdUrl>
  </documentManagement>
</p:properties>
</file>

<file path=customXml/itemProps1.xml><?xml version="1.0" encoding="utf-8"?>
<ds:datastoreItem xmlns:ds="http://schemas.openxmlformats.org/officeDocument/2006/customXml" ds:itemID="{19CC0F70-3731-4A30-ABD7-A273B59353F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D6812FE-14EE-4120-8D23-ABD1DC0F5E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22D7C7-841F-4594-8405-B53BFB2239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e21170-373c-47f7-b598-6e33aadbb0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6D16F80-697E-48D1-9637-C7576178B690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bbe21170-373c-47f7-b598-6e33aadbb0d5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3518</TotalTime>
  <Words>576</Words>
  <Application>Microsoft Office PowerPoint</Application>
  <PresentationFormat>Widescreen</PresentationFormat>
  <Paragraphs>105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Light</vt:lpstr>
      <vt:lpstr>Maakaubanduse võlu ja valu</vt:lpstr>
      <vt:lpstr>Coop Eesti täna:</vt:lpstr>
      <vt:lpstr>Coop Eesti kauplused</vt:lpstr>
      <vt:lpstr>Coop Eesti kauplused</vt:lpstr>
      <vt:lpstr>Coop Eesti kauplused</vt:lpstr>
      <vt:lpstr>Coop Haapsalu</vt:lpstr>
      <vt:lpstr>Külapood:  Maaelu idüll vs igapäeva reaalsus</vt:lpstr>
      <vt:lpstr>Kes on käesoleval aastal ostnud midagi maapoest?</vt:lpstr>
      <vt:lpstr>Maaelu idüll</vt:lpstr>
      <vt:lpstr>Mis on väikepoe roll kohalikus elus</vt:lpstr>
      <vt:lpstr>Lisateenused</vt:lpstr>
      <vt:lpstr>Väikepoodide väljakutse</vt:lpstr>
      <vt:lpstr>Väikepoodide  suurim oht?</vt:lpstr>
      <vt:lpstr>Väikepoodide  suurim oht</vt:lpstr>
      <vt:lpstr>Väikepoodide  suurim oht</vt:lpstr>
      <vt:lpstr>Kui piirkonna ainus pood sulgeb uksed</vt:lpstr>
      <vt:lpstr>Kaupade saadavus ilma kaupluseta</vt:lpstr>
      <vt:lpstr>Kogukond ilma kaupluseta</vt:lpstr>
      <vt:lpstr>Kuidas vältida kaupluse sulgemist?</vt:lpstr>
      <vt:lpstr>Mõtlemisainet  KOV-le ja riigile</vt:lpstr>
      <vt:lpstr>Aitäh kuulamast!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Meelis Kroshetskin</dc:creator>
  <cp:lastModifiedBy>Piret Rüütel</cp:lastModifiedBy>
  <cp:revision>58</cp:revision>
  <dcterms:created xsi:type="dcterms:W3CDTF">2021-09-30T08:44:49Z</dcterms:created>
  <dcterms:modified xsi:type="dcterms:W3CDTF">2023-05-18T20:27:06Z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0x010100ADCFCB45353F6D4581EAFDA1A13C9000</vt:lpwstr>
  </property>
  <property fmtid="{D5CDD505-2E9C-101B-9397-08002B2CF9AE}" pid="3" name="_dlc_DocIdItemGuid">
    <vt:lpwstr>ae5b4d68-c995-4384-b24d-03ce6e1984cd</vt:lpwstr>
  </property>
</Properties>
</file>